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ink/ink1.xml" ContentType="application/inkml+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 id="2147483670" r:id="rId5"/>
  </p:sldMasterIdLst>
  <p:notesMasterIdLst>
    <p:notesMasterId r:id="rId22"/>
  </p:notesMasterIdLst>
  <p:sldIdLst>
    <p:sldId id="256" r:id="rId6"/>
    <p:sldId id="287" r:id="rId7"/>
    <p:sldId id="278" r:id="rId8"/>
    <p:sldId id="298" r:id="rId9"/>
    <p:sldId id="277" r:id="rId10"/>
    <p:sldId id="303" r:id="rId11"/>
    <p:sldId id="291" r:id="rId12"/>
    <p:sldId id="295" r:id="rId13"/>
    <p:sldId id="294" r:id="rId14"/>
    <p:sldId id="276" r:id="rId15"/>
    <p:sldId id="288" r:id="rId16"/>
    <p:sldId id="290" r:id="rId17"/>
    <p:sldId id="305" r:id="rId18"/>
    <p:sldId id="259" r:id="rId19"/>
    <p:sldId id="286" r:id="rId20"/>
    <p:sldId id="28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guide id="3" pos="6262" userDrawn="1">
          <p15:clr>
            <a:srgbClr val="A4A3A4"/>
          </p15:clr>
        </p15:guide>
        <p15:guide id="4" pos="1455" userDrawn="1">
          <p15:clr>
            <a:srgbClr val="A4A3A4"/>
          </p15:clr>
        </p15:guide>
        <p15:guide id="5" orient="horz" pos="2818" userDrawn="1">
          <p15:clr>
            <a:srgbClr val="A4A3A4"/>
          </p15:clr>
        </p15:guide>
        <p15:guide id="6" orient="horz" pos="200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B720"/>
    <a:srgbClr val="76766B"/>
    <a:srgbClr val="729D4D"/>
    <a:srgbClr val="3A7D64"/>
    <a:srgbClr val="4179AA"/>
    <a:srgbClr val="9361B3"/>
    <a:srgbClr val="C84674"/>
    <a:srgbClr val="E97135"/>
    <a:srgbClr val="414745"/>
    <a:srgbClr val="4B71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318" y="114"/>
      </p:cViewPr>
      <p:guideLst>
        <p:guide orient="horz" pos="2183"/>
        <p:guide pos="3840"/>
        <p:guide pos="6262"/>
        <p:guide pos="1455"/>
        <p:guide orient="horz" pos="2818"/>
        <p:guide orient="horz" pos="200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hesfs02\teamshare\O-S%20Procurement\00%20PEOPLE%20TEAM\00%20AWD%20and%20PSI\Inflation\NLW%20and%20CPI%20track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hesfs02\teamshare\O-S%20Procurement\00%20PEOPLE%20TEAM\00%20AWD%20and%20PSI\Inflation\NLW%20and%20CPI%20track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hesfs02\teamshare\O-S%20Procurement\00%20PEOPLE%20TEAM\00%20AWD%20and%20PSI\Inflation\NLW%20and%20CPI%20tracke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hesfs02\teamshare\O-S%20Procurement\00%20PEOPLE%20TEAM\00%20AWD%20and%20PSI\Inflation\NLW%20and%20CPI%20tracke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National</a:t>
            </a:r>
            <a:r>
              <a:rPr lang="en-US" baseline="0"/>
              <a:t> </a:t>
            </a:r>
            <a:r>
              <a:rPr lang="en-US" b="1" baseline="0"/>
              <a:t>Living</a:t>
            </a:r>
            <a:r>
              <a:rPr lang="en-US" baseline="0"/>
              <a:t> </a:t>
            </a:r>
            <a:r>
              <a:rPr lang="en-US" b="1" baseline="0"/>
              <a:t>Wage</a:t>
            </a:r>
            <a:r>
              <a:rPr lang="en-US" baseline="0"/>
              <a:t> </a:t>
            </a:r>
            <a:r>
              <a:rPr lang="en-US" b="1" baseline="0"/>
              <a:t>Increases</a:t>
            </a:r>
            <a:endParaRPr lang="en-US"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'National Living Wage'!$C$4</c:f>
              <c:strCache>
                <c:ptCount val="1"/>
                <c:pt idx="0">
                  <c:v>£</c:v>
                </c:pt>
              </c:strCache>
            </c:strRef>
          </c:tx>
          <c:spPr>
            <a:ln w="28575" cap="rnd">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FC3E-45B7-8FAF-20294FA2B629}"/>
                </c:ext>
              </c:extLst>
            </c:dLbl>
            <c:dLbl>
              <c:idx val="1"/>
              <c:tx>
                <c:rich>
                  <a:bodyPr/>
                  <a:lstStyle/>
                  <a:p>
                    <a:r>
                      <a:rPr lang="en-US"/>
                      <a:t>4.6%</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C3E-45B7-8FAF-20294FA2B629}"/>
                </c:ext>
              </c:extLst>
            </c:dLbl>
            <c:dLbl>
              <c:idx val="2"/>
              <c:tx>
                <c:rich>
                  <a:bodyPr/>
                  <a:lstStyle/>
                  <a:p>
                    <a:r>
                      <a:rPr lang="en-US"/>
                      <a:t>6.2%</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C3E-45B7-8FAF-20294FA2B629}"/>
                </c:ext>
              </c:extLst>
            </c:dLbl>
            <c:dLbl>
              <c:idx val="3"/>
              <c:tx>
                <c:rich>
                  <a:bodyPr/>
                  <a:lstStyle/>
                  <a:p>
                    <a:r>
                      <a:rPr lang="en-US"/>
                      <a:t>2.2%</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C3E-45B7-8FAF-20294FA2B629}"/>
                </c:ext>
              </c:extLst>
            </c:dLbl>
            <c:dLbl>
              <c:idx val="4"/>
              <c:tx>
                <c:rich>
                  <a:bodyPr/>
                  <a:lstStyle/>
                  <a:p>
                    <a:r>
                      <a:rPr lang="en-US"/>
                      <a:t>6.6%</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C3E-45B7-8FAF-20294FA2B629}"/>
                </c:ext>
              </c:extLst>
            </c:dLbl>
            <c:dLbl>
              <c:idx val="5"/>
              <c:tx>
                <c:rich>
                  <a:bodyPr/>
                  <a:lstStyle/>
                  <a:p>
                    <a:r>
                      <a:rPr lang="en-US"/>
                      <a:t>9.7%</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C3E-45B7-8FAF-20294FA2B629}"/>
                </c:ext>
              </c:extLst>
            </c:dLbl>
            <c:dLbl>
              <c:idx val="6"/>
              <c:tx>
                <c:rich>
                  <a:bodyPr/>
                  <a:lstStyle/>
                  <a:p>
                    <a:r>
                      <a:rPr lang="en-US"/>
                      <a:t>9.8%</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C3E-45B7-8FAF-20294FA2B629}"/>
                </c:ext>
              </c:extLst>
            </c:dLbl>
            <c:dLbl>
              <c:idx val="7"/>
              <c:tx>
                <c:rich>
                  <a:bodyPr/>
                  <a:lstStyle/>
                  <a:p>
                    <a:r>
                      <a:rPr lang="en-US"/>
                      <a:t>6.7%</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C3E-45B7-8FAF-20294FA2B629}"/>
                </c:ext>
              </c:extLst>
            </c:dLbl>
            <c:dLbl>
              <c:idx val="8"/>
              <c:tx>
                <c:rich>
                  <a:bodyPr/>
                  <a:lstStyle/>
                  <a:p>
                    <a:r>
                      <a:rPr lang="en-US"/>
                      <a:t>4.1%</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FC3E-45B7-8FAF-20294FA2B62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'National Living Wage'!$B$5:$B$13</c:f>
              <c:numCache>
                <c:formatCode>General</c:formatCode>
                <c:ptCount val="9"/>
                <c:pt idx="0">
                  <c:v>2018</c:v>
                </c:pt>
                <c:pt idx="1">
                  <c:v>2019</c:v>
                </c:pt>
                <c:pt idx="2">
                  <c:v>2020</c:v>
                </c:pt>
                <c:pt idx="3">
                  <c:v>2021</c:v>
                </c:pt>
                <c:pt idx="4">
                  <c:v>2022</c:v>
                </c:pt>
                <c:pt idx="5">
                  <c:v>2023</c:v>
                </c:pt>
                <c:pt idx="6">
                  <c:v>2024</c:v>
                </c:pt>
                <c:pt idx="7">
                  <c:v>2025</c:v>
                </c:pt>
                <c:pt idx="8">
                  <c:v>2026</c:v>
                </c:pt>
              </c:numCache>
            </c:numRef>
          </c:cat>
          <c:val>
            <c:numRef>
              <c:f>'National Living Wage'!$C$5:$C$13</c:f>
              <c:numCache>
                <c:formatCode>"£"#,##0.00</c:formatCode>
                <c:ptCount val="9"/>
                <c:pt idx="0">
                  <c:v>7.83</c:v>
                </c:pt>
                <c:pt idx="1">
                  <c:v>8.2100000000000009</c:v>
                </c:pt>
                <c:pt idx="2">
                  <c:v>8.7200000000000006</c:v>
                </c:pt>
                <c:pt idx="3">
                  <c:v>8.91</c:v>
                </c:pt>
                <c:pt idx="4">
                  <c:v>9.5</c:v>
                </c:pt>
                <c:pt idx="5">
                  <c:v>10.42</c:v>
                </c:pt>
                <c:pt idx="6">
                  <c:v>11.44</c:v>
                </c:pt>
                <c:pt idx="7">
                  <c:v>12.21</c:v>
                </c:pt>
                <c:pt idx="8">
                  <c:v>12.71</c:v>
                </c:pt>
              </c:numCache>
            </c:numRef>
          </c:val>
          <c:smooth val="0"/>
          <c:extLst>
            <c:ext xmlns:c16="http://schemas.microsoft.com/office/drawing/2014/chart" uri="{C3380CC4-5D6E-409C-BE32-E72D297353CC}">
              <c16:uniqueId val="{00000009-FC3E-45B7-8FAF-20294FA2B629}"/>
            </c:ext>
          </c:extLst>
        </c:ser>
        <c:dLbls>
          <c:dLblPos val="t"/>
          <c:showLegendKey val="0"/>
          <c:showVal val="1"/>
          <c:showCatName val="0"/>
          <c:showSerName val="0"/>
          <c:showPercent val="0"/>
          <c:showBubbleSize val="0"/>
        </c:dLbls>
        <c:smooth val="0"/>
        <c:axId val="61369136"/>
        <c:axId val="61348016"/>
      </c:lineChart>
      <c:catAx>
        <c:axId val="61369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348016"/>
        <c:crosses val="autoZero"/>
        <c:auto val="1"/>
        <c:lblAlgn val="ctr"/>
        <c:lblOffset val="100"/>
        <c:noMultiLvlLbl val="0"/>
      </c:catAx>
      <c:valAx>
        <c:axId val="61348016"/>
        <c:scaling>
          <c:orientation val="minMax"/>
          <c:min val="7"/>
        </c:scaling>
        <c:delete val="0"/>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36913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a:t>CPI Inflation</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'Consumer Price Index'!$B$1</c:f>
              <c:strCache>
                <c:ptCount val="1"/>
                <c:pt idx="0">
                  <c:v>Year on Year</c:v>
                </c:pt>
              </c:strCache>
            </c:strRef>
          </c:tx>
          <c:spPr>
            <a:solidFill>
              <a:schemeClr val="accent1"/>
            </a:solidFill>
            <a:ln>
              <a:noFill/>
            </a:ln>
            <a:effectLst/>
          </c:spPr>
          <c:invertIfNegative val="0"/>
          <c:cat>
            <c:strRef>
              <c:f>'Consumer Price Index'!$A$2:$A$9</c:f>
              <c:strCache>
                <c:ptCount val="8"/>
                <c:pt idx="0">
                  <c:v>2018 Q4</c:v>
                </c:pt>
                <c:pt idx="1">
                  <c:v>2019 Q4</c:v>
                </c:pt>
                <c:pt idx="2">
                  <c:v>2020 Q4</c:v>
                </c:pt>
                <c:pt idx="3">
                  <c:v>2021 Q4</c:v>
                </c:pt>
                <c:pt idx="4">
                  <c:v>2022 Q4</c:v>
                </c:pt>
                <c:pt idx="5">
                  <c:v>2023 Q4</c:v>
                </c:pt>
                <c:pt idx="6">
                  <c:v>2024 Q4</c:v>
                </c:pt>
                <c:pt idx="7">
                  <c:v>2025 Q4</c:v>
                </c:pt>
              </c:strCache>
            </c:strRef>
          </c:cat>
          <c:val>
            <c:numRef>
              <c:f>'Consumer Price Index'!$B$2:$B$9</c:f>
              <c:numCache>
                <c:formatCode>General</c:formatCode>
                <c:ptCount val="8"/>
                <c:pt idx="0">
                  <c:v>2.1</c:v>
                </c:pt>
                <c:pt idx="1">
                  <c:v>1.4</c:v>
                </c:pt>
                <c:pt idx="2">
                  <c:v>0.8</c:v>
                </c:pt>
                <c:pt idx="3">
                  <c:v>4.4000000000000004</c:v>
                </c:pt>
                <c:pt idx="4">
                  <c:v>9.4</c:v>
                </c:pt>
                <c:pt idx="5">
                  <c:v>4.4000000000000004</c:v>
                </c:pt>
                <c:pt idx="6">
                  <c:v>3.4</c:v>
                </c:pt>
                <c:pt idx="7" formatCode="0.0">
                  <c:v>3.6</c:v>
                </c:pt>
              </c:numCache>
            </c:numRef>
          </c:val>
          <c:extLst>
            <c:ext xmlns:c16="http://schemas.microsoft.com/office/drawing/2014/chart" uri="{C3380CC4-5D6E-409C-BE32-E72D297353CC}">
              <c16:uniqueId val="{00000000-8C45-4991-AD13-275B38045D62}"/>
            </c:ext>
          </c:extLst>
        </c:ser>
        <c:dLbls>
          <c:showLegendKey val="0"/>
          <c:showVal val="0"/>
          <c:showCatName val="0"/>
          <c:showSerName val="0"/>
          <c:showPercent val="0"/>
          <c:showBubbleSize val="0"/>
        </c:dLbls>
        <c:gapWidth val="219"/>
        <c:overlap val="-27"/>
        <c:axId val="61364336"/>
        <c:axId val="61363376"/>
      </c:barChart>
      <c:lineChart>
        <c:grouping val="standard"/>
        <c:varyColors val="0"/>
        <c:ser>
          <c:idx val="1"/>
          <c:order val="1"/>
          <c:tx>
            <c:strRef>
              <c:f>'Consumer Price Index'!$C$1</c:f>
              <c:strCache>
                <c:ptCount val="1"/>
                <c:pt idx="0">
                  <c:v>Cumulative</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'Consumer Price Index'!$A$2:$A$9</c:f>
              <c:strCache>
                <c:ptCount val="8"/>
                <c:pt idx="0">
                  <c:v>2018 Q4</c:v>
                </c:pt>
                <c:pt idx="1">
                  <c:v>2019 Q4</c:v>
                </c:pt>
                <c:pt idx="2">
                  <c:v>2020 Q4</c:v>
                </c:pt>
                <c:pt idx="3">
                  <c:v>2021 Q4</c:v>
                </c:pt>
                <c:pt idx="4">
                  <c:v>2022 Q4</c:v>
                </c:pt>
                <c:pt idx="5">
                  <c:v>2023 Q4</c:v>
                </c:pt>
                <c:pt idx="6">
                  <c:v>2024 Q4</c:v>
                </c:pt>
                <c:pt idx="7">
                  <c:v>2025 Q4</c:v>
                </c:pt>
              </c:strCache>
            </c:strRef>
          </c:cat>
          <c:val>
            <c:numRef>
              <c:f>'Consumer Price Index'!$C$2:$C$9</c:f>
              <c:numCache>
                <c:formatCode>General</c:formatCode>
                <c:ptCount val="8"/>
                <c:pt idx="0">
                  <c:v>2.1</c:v>
                </c:pt>
                <c:pt idx="1">
                  <c:v>3.5</c:v>
                </c:pt>
                <c:pt idx="2">
                  <c:v>4.3</c:v>
                </c:pt>
                <c:pt idx="3">
                  <c:v>8.6999999999999993</c:v>
                </c:pt>
                <c:pt idx="4">
                  <c:v>18.100000000000001</c:v>
                </c:pt>
                <c:pt idx="5">
                  <c:v>22.5</c:v>
                </c:pt>
                <c:pt idx="6">
                  <c:v>25.9</c:v>
                </c:pt>
                <c:pt idx="7">
                  <c:v>29.5</c:v>
                </c:pt>
              </c:numCache>
            </c:numRef>
          </c:val>
          <c:smooth val="0"/>
          <c:extLst>
            <c:ext xmlns:c16="http://schemas.microsoft.com/office/drawing/2014/chart" uri="{C3380CC4-5D6E-409C-BE32-E72D297353CC}">
              <c16:uniqueId val="{00000001-8C45-4991-AD13-275B38045D62}"/>
            </c:ext>
          </c:extLst>
        </c:ser>
        <c:dLbls>
          <c:showLegendKey val="0"/>
          <c:showVal val="0"/>
          <c:showCatName val="0"/>
          <c:showSerName val="0"/>
          <c:showPercent val="0"/>
          <c:showBubbleSize val="0"/>
        </c:dLbls>
        <c:marker val="1"/>
        <c:smooth val="0"/>
        <c:axId val="61364336"/>
        <c:axId val="61363376"/>
      </c:lineChart>
      <c:catAx>
        <c:axId val="61364336"/>
        <c:scaling>
          <c:orientation val="minMax"/>
        </c:scaling>
        <c:delete val="0"/>
        <c:axPos val="b"/>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GB" b="1"/>
                  <a:t>Year</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363376"/>
        <c:crosses val="autoZero"/>
        <c:auto val="1"/>
        <c:lblAlgn val="ctr"/>
        <c:lblOffset val="100"/>
        <c:noMultiLvlLbl val="0"/>
      </c:catAx>
      <c:valAx>
        <c:axId val="613633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GB" b="1"/>
                  <a:t>% Increase</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36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a:t>Supported Living Uplift -</a:t>
            </a:r>
            <a:r>
              <a:rPr lang="en-GB" b="1" baseline="0"/>
              <a:t> Year on Year</a:t>
            </a:r>
            <a:endParaRPr lang="en-GB"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lineChart>
        <c:grouping val="standard"/>
        <c:varyColors val="0"/>
        <c:ser>
          <c:idx val="0"/>
          <c:order val="0"/>
          <c:tx>
            <c:strRef>
              <c:f>'ECC Uplifts'!$C$2</c:f>
              <c:strCache>
                <c:ptCount val="1"/>
                <c:pt idx="0">
                  <c:v>Supported Living</c:v>
                </c:pt>
              </c:strCache>
            </c:strRef>
          </c:tx>
          <c:spPr>
            <a:ln w="28575" cap="rnd">
              <a:solidFill>
                <a:schemeClr val="accent1"/>
              </a:solidFill>
              <a:round/>
            </a:ln>
            <a:effectLst/>
          </c:spPr>
          <c:marker>
            <c:symbol val="none"/>
          </c:marker>
          <c:cat>
            <c:numRef>
              <c:f>'ECC Uplifts'!$B$3:$B$11</c:f>
              <c:numCache>
                <c:formatCode>General</c:formatCode>
                <c:ptCount val="9"/>
                <c:pt idx="0">
                  <c:v>2018</c:v>
                </c:pt>
                <c:pt idx="1">
                  <c:v>2019</c:v>
                </c:pt>
                <c:pt idx="2">
                  <c:v>2020</c:v>
                </c:pt>
                <c:pt idx="3">
                  <c:v>2021</c:v>
                </c:pt>
                <c:pt idx="4">
                  <c:v>2022</c:v>
                </c:pt>
                <c:pt idx="5">
                  <c:v>2023</c:v>
                </c:pt>
                <c:pt idx="6">
                  <c:v>2024</c:v>
                </c:pt>
                <c:pt idx="7">
                  <c:v>2025</c:v>
                </c:pt>
                <c:pt idx="8">
                  <c:v>2026</c:v>
                </c:pt>
              </c:numCache>
            </c:numRef>
          </c:cat>
          <c:val>
            <c:numRef>
              <c:f>'ECC Uplifts'!$C$3:$C$11</c:f>
              <c:numCache>
                <c:formatCode>0.00%</c:formatCode>
                <c:ptCount val="9"/>
                <c:pt idx="0">
                  <c:v>0.02</c:v>
                </c:pt>
                <c:pt idx="1">
                  <c:v>1.6E-2</c:v>
                </c:pt>
                <c:pt idx="2">
                  <c:v>0.05</c:v>
                </c:pt>
                <c:pt idx="3">
                  <c:v>0.02</c:v>
                </c:pt>
                <c:pt idx="4">
                  <c:v>6.2E-2</c:v>
                </c:pt>
                <c:pt idx="5">
                  <c:v>0.111</c:v>
                </c:pt>
                <c:pt idx="6">
                  <c:v>9.6000000000000002E-2</c:v>
                </c:pt>
                <c:pt idx="7">
                  <c:v>7.2999999999999995E-2</c:v>
                </c:pt>
                <c:pt idx="8">
                  <c:v>4.1000000000000002E-2</c:v>
                </c:pt>
              </c:numCache>
            </c:numRef>
          </c:val>
          <c:smooth val="0"/>
          <c:extLst>
            <c:ext xmlns:c16="http://schemas.microsoft.com/office/drawing/2014/chart" uri="{C3380CC4-5D6E-409C-BE32-E72D297353CC}">
              <c16:uniqueId val="{00000000-7454-4B68-96AA-14E4719B068E}"/>
            </c:ext>
          </c:extLst>
        </c:ser>
        <c:dLbls>
          <c:showLegendKey val="0"/>
          <c:showVal val="0"/>
          <c:showCatName val="0"/>
          <c:showSerName val="0"/>
          <c:showPercent val="0"/>
          <c:showBubbleSize val="0"/>
        </c:dLbls>
        <c:smooth val="0"/>
        <c:axId val="1116907535"/>
        <c:axId val="1050970479"/>
      </c:lineChart>
      <c:catAx>
        <c:axId val="1116907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0970479"/>
        <c:crosses val="autoZero"/>
        <c:auto val="1"/>
        <c:lblAlgn val="ctr"/>
        <c:lblOffset val="100"/>
        <c:noMultiLvlLbl val="0"/>
      </c:catAx>
      <c:valAx>
        <c:axId val="105097047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169075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'ECC Uplifts'!$D$38</c:f>
              <c:strCache>
                <c:ptCount val="1"/>
                <c:pt idx="0">
                  <c:v>Cumulative Uplift</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'ECC Uplifts'!$B$39:$B$47</c:f>
              <c:numCache>
                <c:formatCode>General</c:formatCode>
                <c:ptCount val="9"/>
                <c:pt idx="0">
                  <c:v>2018</c:v>
                </c:pt>
                <c:pt idx="1">
                  <c:v>2019</c:v>
                </c:pt>
                <c:pt idx="2">
                  <c:v>2020</c:v>
                </c:pt>
                <c:pt idx="3">
                  <c:v>2021</c:v>
                </c:pt>
                <c:pt idx="4">
                  <c:v>2022</c:v>
                </c:pt>
                <c:pt idx="5">
                  <c:v>2023</c:v>
                </c:pt>
                <c:pt idx="6">
                  <c:v>2024</c:v>
                </c:pt>
                <c:pt idx="7">
                  <c:v>2025</c:v>
                </c:pt>
                <c:pt idx="8">
                  <c:v>2026</c:v>
                </c:pt>
              </c:numCache>
            </c:numRef>
          </c:xVal>
          <c:yVal>
            <c:numRef>
              <c:f>'ECC Uplifts'!$D$39:$D$47</c:f>
              <c:numCache>
                <c:formatCode>0.00%</c:formatCode>
                <c:ptCount val="9"/>
                <c:pt idx="0">
                  <c:v>0.02</c:v>
                </c:pt>
                <c:pt idx="1">
                  <c:v>3.6000000000000004E-2</c:v>
                </c:pt>
                <c:pt idx="2">
                  <c:v>8.6000000000000007E-2</c:v>
                </c:pt>
                <c:pt idx="3">
                  <c:v>0.10600000000000001</c:v>
                </c:pt>
                <c:pt idx="4">
                  <c:v>0.16800000000000001</c:v>
                </c:pt>
                <c:pt idx="5">
                  <c:v>0.27900000000000003</c:v>
                </c:pt>
                <c:pt idx="6">
                  <c:v>0.375</c:v>
                </c:pt>
                <c:pt idx="7">
                  <c:v>0.44800000000000001</c:v>
                </c:pt>
                <c:pt idx="8">
                  <c:v>0.48899999999999999</c:v>
                </c:pt>
              </c:numCache>
            </c:numRef>
          </c:yVal>
          <c:smooth val="0"/>
          <c:extLst>
            <c:ext xmlns:c16="http://schemas.microsoft.com/office/drawing/2014/chart" uri="{C3380CC4-5D6E-409C-BE32-E72D297353CC}">
              <c16:uniqueId val="{00000000-FE0D-47E8-8A07-EFD303A6DD04}"/>
            </c:ext>
          </c:extLst>
        </c:ser>
        <c:dLbls>
          <c:showLegendKey val="0"/>
          <c:showVal val="0"/>
          <c:showCatName val="0"/>
          <c:showSerName val="0"/>
          <c:showPercent val="0"/>
          <c:showBubbleSize val="0"/>
        </c:dLbls>
        <c:axId val="1632845535"/>
        <c:axId val="1051011759"/>
      </c:scatterChart>
      <c:valAx>
        <c:axId val="163284553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51011759"/>
        <c:crosses val="autoZero"/>
        <c:crossBetween val="midCat"/>
      </c:valAx>
      <c:valAx>
        <c:axId val="105101175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32845535"/>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GB" b="1"/>
              <a:t>Statistical and Geographical</a:t>
            </a:r>
            <a:r>
              <a:rPr lang="en-GB" b="1" baseline="0"/>
              <a:t> Comparators</a:t>
            </a:r>
            <a:endParaRPr lang="en-GB" b="1"/>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GB"/>
        </a:p>
      </c:txPr>
    </c:title>
    <c:autoTitleDeleted val="0"/>
    <c:plotArea>
      <c:layout/>
      <c:barChart>
        <c:barDir val="col"/>
        <c:grouping val="clustered"/>
        <c:varyColors val="0"/>
        <c:ser>
          <c:idx val="0"/>
          <c:order val="0"/>
          <c:tx>
            <c:strRef>
              <c:f>Sheet1!$C$1</c:f>
              <c:strCache>
                <c:ptCount val="1"/>
                <c:pt idx="0">
                  <c:v> Average fee rate per blended hour for external providers of supported living in 2024-25 (final)</c:v>
                </c:pt>
              </c:strCache>
            </c:strRef>
          </c:tx>
          <c:spPr>
            <a:solidFill>
              <a:schemeClr val="accent1"/>
            </a:solidFill>
            <a:ln>
              <a:noFill/>
            </a:ln>
            <a:effectLst/>
          </c:spPr>
          <c:invertIfNegative val="0"/>
          <c:cat>
            <c:strRef>
              <c:f>Sheet1!$A$2:$A$20</c:f>
              <c:strCache>
                <c:ptCount val="19"/>
                <c:pt idx="0">
                  <c:v>Cambridgeshire</c:v>
                </c:pt>
                <c:pt idx="1">
                  <c:v>Essex</c:v>
                </c:pt>
                <c:pt idx="2">
                  <c:v>Gloucestershire</c:v>
                </c:pt>
                <c:pt idx="3">
                  <c:v>Hampshire</c:v>
                </c:pt>
                <c:pt idx="4">
                  <c:v>Havering</c:v>
                </c:pt>
                <c:pt idx="5">
                  <c:v>Hertfordshire</c:v>
                </c:pt>
                <c:pt idx="6">
                  <c:v>Kent</c:v>
                </c:pt>
                <c:pt idx="7">
                  <c:v>Lancashire</c:v>
                </c:pt>
                <c:pt idx="8">
                  <c:v>Norfolk</c:v>
                </c:pt>
                <c:pt idx="9">
                  <c:v>Nottinghamshire</c:v>
                </c:pt>
                <c:pt idx="10">
                  <c:v>Redbridge</c:v>
                </c:pt>
                <c:pt idx="11">
                  <c:v>Southend-on-Sea</c:v>
                </c:pt>
                <c:pt idx="12">
                  <c:v>Staffordshire</c:v>
                </c:pt>
                <c:pt idx="13">
                  <c:v>Suffolk</c:v>
                </c:pt>
                <c:pt idx="14">
                  <c:v>Thurrock</c:v>
                </c:pt>
                <c:pt idx="15">
                  <c:v>Waltham Forest</c:v>
                </c:pt>
                <c:pt idx="16">
                  <c:v>Warwickshire</c:v>
                </c:pt>
                <c:pt idx="17">
                  <c:v>West Sussex</c:v>
                </c:pt>
                <c:pt idx="18">
                  <c:v>Worcestershire</c:v>
                </c:pt>
              </c:strCache>
            </c:strRef>
          </c:cat>
          <c:val>
            <c:numRef>
              <c:f>Sheet1!$C$2:$C$20</c:f>
              <c:numCache>
                <c:formatCode>"£"#,##0.00</c:formatCode>
                <c:ptCount val="19"/>
                <c:pt idx="0">
                  <c:v>21.07</c:v>
                </c:pt>
                <c:pt idx="1">
                  <c:v>21.71</c:v>
                </c:pt>
                <c:pt idx="2">
                  <c:v>21.78</c:v>
                </c:pt>
                <c:pt idx="3">
                  <c:v>22.78</c:v>
                </c:pt>
                <c:pt idx="4">
                  <c:v>20.83</c:v>
                </c:pt>
                <c:pt idx="5">
                  <c:v>24.76</c:v>
                </c:pt>
                <c:pt idx="6">
                  <c:v>20.09</c:v>
                </c:pt>
                <c:pt idx="7">
                  <c:v>21.5</c:v>
                </c:pt>
                <c:pt idx="8">
                  <c:v>20.16</c:v>
                </c:pt>
                <c:pt idx="9">
                  <c:v>22.27</c:v>
                </c:pt>
                <c:pt idx="10">
                  <c:v>27.97</c:v>
                </c:pt>
                <c:pt idx="11">
                  <c:v>20.21</c:v>
                </c:pt>
                <c:pt idx="12">
                  <c:v>19.309999999999999</c:v>
                </c:pt>
                <c:pt idx="13">
                  <c:v>20.74</c:v>
                </c:pt>
                <c:pt idx="14">
                  <c:v>19.68</c:v>
                </c:pt>
                <c:pt idx="15">
                  <c:v>20.05</c:v>
                </c:pt>
                <c:pt idx="16">
                  <c:v>18.649999999999999</c:v>
                </c:pt>
                <c:pt idx="17">
                  <c:v>25.02</c:v>
                </c:pt>
                <c:pt idx="18">
                  <c:v>20.14</c:v>
                </c:pt>
              </c:numCache>
            </c:numRef>
          </c:val>
          <c:extLst>
            <c:ext xmlns:c16="http://schemas.microsoft.com/office/drawing/2014/chart" uri="{C3380CC4-5D6E-409C-BE32-E72D297353CC}">
              <c16:uniqueId val="{00000000-3797-4A24-8B54-2251E144E138}"/>
            </c:ext>
          </c:extLst>
        </c:ser>
        <c:ser>
          <c:idx val="1"/>
          <c:order val="1"/>
          <c:tx>
            <c:strRef>
              <c:f>Sheet1!$D$1</c:f>
              <c:strCache>
                <c:ptCount val="1"/>
                <c:pt idx="0">
                  <c:v>Average fee rate per blended hour for external providers of supported living in 2025-26 (provisional)</c:v>
                </c:pt>
              </c:strCache>
            </c:strRef>
          </c:tx>
          <c:spPr>
            <a:solidFill>
              <a:schemeClr val="accent2"/>
            </a:solidFill>
            <a:ln>
              <a:noFill/>
            </a:ln>
            <a:effectLst/>
          </c:spPr>
          <c:invertIfNegative val="0"/>
          <c:cat>
            <c:strRef>
              <c:f>Sheet1!$A$2:$A$20</c:f>
              <c:strCache>
                <c:ptCount val="19"/>
                <c:pt idx="0">
                  <c:v>Cambridgeshire</c:v>
                </c:pt>
                <c:pt idx="1">
                  <c:v>Essex</c:v>
                </c:pt>
                <c:pt idx="2">
                  <c:v>Gloucestershire</c:v>
                </c:pt>
                <c:pt idx="3">
                  <c:v>Hampshire</c:v>
                </c:pt>
                <c:pt idx="4">
                  <c:v>Havering</c:v>
                </c:pt>
                <c:pt idx="5">
                  <c:v>Hertfordshire</c:v>
                </c:pt>
                <c:pt idx="6">
                  <c:v>Kent</c:v>
                </c:pt>
                <c:pt idx="7">
                  <c:v>Lancashire</c:v>
                </c:pt>
                <c:pt idx="8">
                  <c:v>Norfolk</c:v>
                </c:pt>
                <c:pt idx="9">
                  <c:v>Nottinghamshire</c:v>
                </c:pt>
                <c:pt idx="10">
                  <c:v>Redbridge</c:v>
                </c:pt>
                <c:pt idx="11">
                  <c:v>Southend-on-Sea</c:v>
                </c:pt>
                <c:pt idx="12">
                  <c:v>Staffordshire</c:v>
                </c:pt>
                <c:pt idx="13">
                  <c:v>Suffolk</c:v>
                </c:pt>
                <c:pt idx="14">
                  <c:v>Thurrock</c:v>
                </c:pt>
                <c:pt idx="15">
                  <c:v>Waltham Forest</c:v>
                </c:pt>
                <c:pt idx="16">
                  <c:v>Warwickshire</c:v>
                </c:pt>
                <c:pt idx="17">
                  <c:v>West Sussex</c:v>
                </c:pt>
                <c:pt idx="18">
                  <c:v>Worcestershire</c:v>
                </c:pt>
              </c:strCache>
            </c:strRef>
          </c:cat>
          <c:val>
            <c:numRef>
              <c:f>Sheet1!$D$2:$D$20</c:f>
              <c:numCache>
                <c:formatCode>"£"#,##0.00</c:formatCode>
                <c:ptCount val="19"/>
                <c:pt idx="0">
                  <c:v>22.12</c:v>
                </c:pt>
                <c:pt idx="1">
                  <c:v>23.36</c:v>
                </c:pt>
                <c:pt idx="2">
                  <c:v>22.65</c:v>
                </c:pt>
                <c:pt idx="3">
                  <c:v>23.92</c:v>
                </c:pt>
                <c:pt idx="4">
                  <c:v>21.45</c:v>
                </c:pt>
                <c:pt idx="5">
                  <c:v>26</c:v>
                </c:pt>
                <c:pt idx="6">
                  <c:v>20.89</c:v>
                </c:pt>
                <c:pt idx="7">
                  <c:v>22.69</c:v>
                </c:pt>
                <c:pt idx="8">
                  <c:v>21.35</c:v>
                </c:pt>
                <c:pt idx="9">
                  <c:v>24.05</c:v>
                </c:pt>
                <c:pt idx="10">
                  <c:v>29.37</c:v>
                </c:pt>
                <c:pt idx="11">
                  <c:v>21.18</c:v>
                </c:pt>
                <c:pt idx="12">
                  <c:v>20.66</c:v>
                </c:pt>
                <c:pt idx="13">
                  <c:v>22.16</c:v>
                </c:pt>
                <c:pt idx="14">
                  <c:v>20.66</c:v>
                </c:pt>
                <c:pt idx="15">
                  <c:v>20.55</c:v>
                </c:pt>
                <c:pt idx="16">
                  <c:v>19.600000000000001</c:v>
                </c:pt>
                <c:pt idx="17">
                  <c:v>26.24</c:v>
                </c:pt>
                <c:pt idx="18">
                  <c:v>21.44</c:v>
                </c:pt>
              </c:numCache>
            </c:numRef>
          </c:val>
          <c:extLst>
            <c:ext xmlns:c16="http://schemas.microsoft.com/office/drawing/2014/chart" uri="{C3380CC4-5D6E-409C-BE32-E72D297353CC}">
              <c16:uniqueId val="{00000001-3797-4A24-8B54-2251E144E138}"/>
            </c:ext>
          </c:extLst>
        </c:ser>
        <c:dLbls>
          <c:showLegendKey val="0"/>
          <c:showVal val="0"/>
          <c:showCatName val="0"/>
          <c:showSerName val="0"/>
          <c:showPercent val="0"/>
          <c:showBubbleSize val="0"/>
        </c:dLbls>
        <c:gapWidth val="219"/>
        <c:overlap val="-27"/>
        <c:axId val="1842139055"/>
        <c:axId val="991488463"/>
      </c:barChart>
      <c:catAx>
        <c:axId val="184213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91488463"/>
        <c:crosses val="autoZero"/>
        <c:auto val="1"/>
        <c:lblAlgn val="ctr"/>
        <c:lblOffset val="100"/>
        <c:noMultiLvlLbl val="0"/>
      </c:catAx>
      <c:valAx>
        <c:axId val="991488463"/>
        <c:scaling>
          <c:orientation val="minMax"/>
          <c:max val="28"/>
          <c:min val="18"/>
        </c:scaling>
        <c:delete val="0"/>
        <c:axPos val="l"/>
        <c:majorGridlines>
          <c:spPr>
            <a:ln w="9525" cap="flat" cmpd="sng" algn="ctr">
              <a:solidFill>
                <a:schemeClr val="tx1">
                  <a:lumMod val="15000"/>
                  <a:lumOff val="85000"/>
                </a:schemeClr>
              </a:soli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2139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9DC82F-629E-45E8-8A51-5026F9E0BF01}" type="doc">
      <dgm:prSet loTypeId="urn:microsoft.com/office/officeart/2008/layout/VerticalCurvedList" loCatId="list" qsTypeId="urn:microsoft.com/office/officeart/2005/8/quickstyle/simple1#4" qsCatId="simple" csTypeId="urn:microsoft.com/office/officeart/2005/8/colors/accent1_2#4" csCatId="accent1" phldr="1"/>
      <dgm:spPr/>
      <dgm:t>
        <a:bodyPr/>
        <a:lstStyle/>
        <a:p>
          <a:endParaRPr lang="en-GB"/>
        </a:p>
      </dgm:t>
    </dgm:pt>
    <dgm:pt modelId="{72D60022-DFBD-4201-9DBF-03E730119F2D}">
      <dgm:prSet phldrT="[Text]"/>
      <dgm:spPr/>
      <dgm:t>
        <a:bodyPr/>
        <a:lstStyle/>
        <a:p>
          <a:r>
            <a:rPr lang="en-GB"/>
            <a:t>Does this cost structure feel right and reflect your organisation’s cost structure?  </a:t>
          </a:r>
        </a:p>
      </dgm:t>
    </dgm:pt>
    <dgm:pt modelId="{E58B8395-B68E-4A3F-8CA9-248F933381F5}" type="parTrans" cxnId="{0B323532-80E6-4980-811D-C84940039986}">
      <dgm:prSet/>
      <dgm:spPr/>
      <dgm:t>
        <a:bodyPr/>
        <a:lstStyle/>
        <a:p>
          <a:endParaRPr lang="en-GB"/>
        </a:p>
      </dgm:t>
    </dgm:pt>
    <dgm:pt modelId="{1F523C9C-DF59-424C-A803-379437C7B92A}" type="sibTrans" cxnId="{0B323532-80E6-4980-811D-C84940039986}">
      <dgm:prSet/>
      <dgm:spPr/>
      <dgm:t>
        <a:bodyPr/>
        <a:lstStyle/>
        <a:p>
          <a:endParaRPr lang="en-GB"/>
        </a:p>
      </dgm:t>
    </dgm:pt>
    <dgm:pt modelId="{8685C81B-5468-4843-938D-D2C266E389FC}">
      <dgm:prSet phldrT="[Text]"/>
      <dgm:spPr/>
      <dgm:t>
        <a:bodyPr/>
        <a:lstStyle/>
        <a:p>
          <a:r>
            <a:rPr lang="en-GB"/>
            <a:t>What are your views on the annual uplift approach of price points being uplifted as opposed to a price selection process?</a:t>
          </a:r>
        </a:p>
      </dgm:t>
    </dgm:pt>
    <dgm:pt modelId="{846B73AC-A8F5-4194-A34F-2127A01B00B5}" type="parTrans" cxnId="{31DF5630-E637-4356-9377-F5CD5776F573}">
      <dgm:prSet/>
      <dgm:spPr/>
      <dgm:t>
        <a:bodyPr/>
        <a:lstStyle/>
        <a:p>
          <a:endParaRPr lang="en-GB"/>
        </a:p>
      </dgm:t>
    </dgm:pt>
    <dgm:pt modelId="{016963D5-4DB1-4580-8669-9A40943BC822}" type="sibTrans" cxnId="{31DF5630-E637-4356-9377-F5CD5776F573}">
      <dgm:prSet/>
      <dgm:spPr/>
      <dgm:t>
        <a:bodyPr/>
        <a:lstStyle/>
        <a:p>
          <a:endParaRPr lang="en-GB"/>
        </a:p>
      </dgm:t>
    </dgm:pt>
    <dgm:pt modelId="{4D76B54B-CC73-4D21-87CF-23722B0C596F}">
      <dgm:prSet phldrT="[Text]"/>
      <dgm:spPr/>
      <dgm:t>
        <a:bodyPr/>
        <a:lstStyle/>
        <a:p>
          <a:pPr rtl="0"/>
          <a:r>
            <a:rPr lang="en-GB"/>
            <a:t>We </a:t>
          </a:r>
          <a:r>
            <a:rPr lang="en-GB">
              <a:latin typeface="Calibri"/>
            </a:rPr>
            <a:t>have been piloting </a:t>
          </a:r>
          <a:r>
            <a:rPr lang="en-GB"/>
            <a:t>mini-competitions for packages with longer hours of care i.e. those with more than</a:t>
          </a:r>
          <a:r>
            <a:rPr lang="en-GB">
              <a:latin typeface="Calibri"/>
            </a:rPr>
            <a:t> 2</a:t>
          </a:r>
          <a:r>
            <a:rPr lang="en-GB"/>
            <a:t> hours of care per visit – </a:t>
          </a:r>
          <a:r>
            <a:rPr lang="en-GB">
              <a:latin typeface="Calibri"/>
            </a:rPr>
            <a:t>do you have any feedback on this</a:t>
          </a:r>
          <a:r>
            <a:rPr lang="en-GB"/>
            <a:t>? Could this approach be expanded in any way?</a:t>
          </a:r>
        </a:p>
      </dgm:t>
    </dgm:pt>
    <dgm:pt modelId="{5CA55549-8AFD-4285-AD33-5100A61F866D}" type="parTrans" cxnId="{39E685E5-60DF-480D-8AD3-FED1734873A4}">
      <dgm:prSet/>
      <dgm:spPr/>
      <dgm:t>
        <a:bodyPr/>
        <a:lstStyle/>
        <a:p>
          <a:endParaRPr lang="en-GB"/>
        </a:p>
      </dgm:t>
    </dgm:pt>
    <dgm:pt modelId="{C4F39D79-5EAA-4D8C-8902-2F8591208E46}" type="sibTrans" cxnId="{39E685E5-60DF-480D-8AD3-FED1734873A4}">
      <dgm:prSet/>
      <dgm:spPr/>
      <dgm:t>
        <a:bodyPr/>
        <a:lstStyle/>
        <a:p>
          <a:endParaRPr lang="en-GB"/>
        </a:p>
      </dgm:t>
    </dgm:pt>
    <dgm:pt modelId="{99EB85B5-D19F-4B38-AE02-6BE5F8FD8C95}">
      <dgm:prSet phldrT="[Text]"/>
      <dgm:spPr/>
      <dgm:t>
        <a:bodyPr/>
        <a:lstStyle/>
        <a:p>
          <a:pPr rtl="0"/>
          <a:r>
            <a:rPr lang="en-GB"/>
            <a:t>What has been the impact of the Employment Rights Bill on your organisation, for example the Statutory Sick Pay from day 1 </a:t>
          </a:r>
          <a:r>
            <a:rPr lang="en-GB">
              <a:latin typeface="Calibri"/>
            </a:rPr>
            <a:t>requirement</a:t>
          </a:r>
          <a:r>
            <a:rPr lang="en-GB"/>
            <a:t>?</a:t>
          </a:r>
        </a:p>
      </dgm:t>
    </dgm:pt>
    <dgm:pt modelId="{66854E69-4C8B-4532-9CE8-A64741F95B76}" type="parTrans" cxnId="{4CD1914E-E355-4E2B-AD30-B0273CAC34DC}">
      <dgm:prSet/>
      <dgm:spPr/>
      <dgm:t>
        <a:bodyPr/>
        <a:lstStyle/>
        <a:p>
          <a:endParaRPr lang="en-GB"/>
        </a:p>
      </dgm:t>
    </dgm:pt>
    <dgm:pt modelId="{29BD6E53-1EB9-49C6-9188-380B94924106}" type="sibTrans" cxnId="{4CD1914E-E355-4E2B-AD30-B0273CAC34DC}">
      <dgm:prSet/>
      <dgm:spPr/>
      <dgm:t>
        <a:bodyPr/>
        <a:lstStyle/>
        <a:p>
          <a:endParaRPr lang="en-GB"/>
        </a:p>
      </dgm:t>
    </dgm:pt>
    <dgm:pt modelId="{A5F51699-3C8C-475E-A466-CA415837EBF2}">
      <dgm:prSet phldrT="[Text]"/>
      <dgm:spPr/>
      <dgm:t>
        <a:bodyPr/>
        <a:lstStyle/>
        <a:p>
          <a:r>
            <a:rPr lang="en-GB"/>
            <a:t>Are there any changes in legislation or ways of working that we need to be aware of that haven’t been covered in this session and may impact on your cost structure?</a:t>
          </a:r>
        </a:p>
      </dgm:t>
    </dgm:pt>
    <dgm:pt modelId="{63F2C6F5-84E5-4D7B-BD0E-6151F8B8DA01}" type="parTrans" cxnId="{711E0AC6-A674-4AAC-A506-AE291A3CA83F}">
      <dgm:prSet/>
      <dgm:spPr/>
    </dgm:pt>
    <dgm:pt modelId="{DE1F96A7-EA9D-4EB3-A821-0191714DDB07}" type="sibTrans" cxnId="{711E0AC6-A674-4AAC-A506-AE291A3CA83F}">
      <dgm:prSet/>
      <dgm:spPr/>
    </dgm:pt>
    <dgm:pt modelId="{DCC76EFE-8895-4AFD-B24D-06FEA67938CD}" type="pres">
      <dgm:prSet presAssocID="{2F9DC82F-629E-45E8-8A51-5026F9E0BF01}" presName="Name0" presStyleCnt="0">
        <dgm:presLayoutVars>
          <dgm:chMax val="7"/>
          <dgm:chPref val="7"/>
          <dgm:dir/>
        </dgm:presLayoutVars>
      </dgm:prSet>
      <dgm:spPr/>
    </dgm:pt>
    <dgm:pt modelId="{3B6E63C7-6A5B-4511-8900-6E01663ABFD9}" type="pres">
      <dgm:prSet presAssocID="{2F9DC82F-629E-45E8-8A51-5026F9E0BF01}" presName="Name1" presStyleCnt="0"/>
      <dgm:spPr/>
    </dgm:pt>
    <dgm:pt modelId="{C769D68F-C58D-4A6D-A94D-EEF9EBFFB1E6}" type="pres">
      <dgm:prSet presAssocID="{2F9DC82F-629E-45E8-8A51-5026F9E0BF01}" presName="cycle" presStyleCnt="0"/>
      <dgm:spPr/>
    </dgm:pt>
    <dgm:pt modelId="{30FA982A-C05D-4A96-9C23-6BB3CD25623E}" type="pres">
      <dgm:prSet presAssocID="{2F9DC82F-629E-45E8-8A51-5026F9E0BF01}" presName="srcNode" presStyleLbl="node1" presStyleIdx="0" presStyleCnt="5"/>
      <dgm:spPr/>
    </dgm:pt>
    <dgm:pt modelId="{5548D560-582E-4CCA-8C80-69945D1AF0C5}" type="pres">
      <dgm:prSet presAssocID="{2F9DC82F-629E-45E8-8A51-5026F9E0BF01}" presName="conn" presStyleLbl="parChTrans1D2" presStyleIdx="0" presStyleCnt="1"/>
      <dgm:spPr/>
    </dgm:pt>
    <dgm:pt modelId="{E8E6DD7A-E3FB-4685-AD5E-1B5B2AD1F2C6}" type="pres">
      <dgm:prSet presAssocID="{2F9DC82F-629E-45E8-8A51-5026F9E0BF01}" presName="extraNode" presStyleLbl="node1" presStyleIdx="0" presStyleCnt="5"/>
      <dgm:spPr/>
    </dgm:pt>
    <dgm:pt modelId="{BB07D08D-485A-4536-9A26-73250DE7F18E}" type="pres">
      <dgm:prSet presAssocID="{2F9DC82F-629E-45E8-8A51-5026F9E0BF01}" presName="dstNode" presStyleLbl="node1" presStyleIdx="0" presStyleCnt="5"/>
      <dgm:spPr/>
    </dgm:pt>
    <dgm:pt modelId="{5B6DE85F-B40B-4285-A857-09BAC124FD36}" type="pres">
      <dgm:prSet presAssocID="{72D60022-DFBD-4201-9DBF-03E730119F2D}" presName="text_1" presStyleLbl="node1" presStyleIdx="0" presStyleCnt="5">
        <dgm:presLayoutVars>
          <dgm:bulletEnabled val="1"/>
        </dgm:presLayoutVars>
      </dgm:prSet>
      <dgm:spPr/>
    </dgm:pt>
    <dgm:pt modelId="{FD1DB5F2-23A7-4B86-8FDC-AE34874DCE49}" type="pres">
      <dgm:prSet presAssocID="{72D60022-DFBD-4201-9DBF-03E730119F2D}" presName="accent_1" presStyleCnt="0"/>
      <dgm:spPr/>
    </dgm:pt>
    <dgm:pt modelId="{90A4BB14-1E01-4D3B-8B1B-E9EA215C835E}" type="pres">
      <dgm:prSet presAssocID="{72D60022-DFBD-4201-9DBF-03E730119F2D}" presName="accentRepeatNode" presStyleLbl="solidFgAcc1" presStyleIdx="0" presStyleCnt="5"/>
      <dgm:spPr/>
    </dgm:pt>
    <dgm:pt modelId="{BD383173-BC22-4802-8F9E-B2D076F670EC}" type="pres">
      <dgm:prSet presAssocID="{8685C81B-5468-4843-938D-D2C266E389FC}" presName="text_2" presStyleLbl="node1" presStyleIdx="1" presStyleCnt="5">
        <dgm:presLayoutVars>
          <dgm:bulletEnabled val="1"/>
        </dgm:presLayoutVars>
      </dgm:prSet>
      <dgm:spPr/>
    </dgm:pt>
    <dgm:pt modelId="{0A4D22CB-06B4-4292-9AFC-A654235E6D94}" type="pres">
      <dgm:prSet presAssocID="{8685C81B-5468-4843-938D-D2C266E389FC}" presName="accent_2" presStyleCnt="0"/>
      <dgm:spPr/>
    </dgm:pt>
    <dgm:pt modelId="{1BE951CA-0E7D-4991-BD06-5C7E2EB4BF48}" type="pres">
      <dgm:prSet presAssocID="{8685C81B-5468-4843-938D-D2C266E389FC}" presName="accentRepeatNode" presStyleLbl="solidFgAcc1" presStyleIdx="1" presStyleCnt="5"/>
      <dgm:spPr/>
    </dgm:pt>
    <dgm:pt modelId="{F57BEC31-A915-4690-8928-456B5095A8BA}" type="pres">
      <dgm:prSet presAssocID="{4D76B54B-CC73-4D21-87CF-23722B0C596F}" presName="text_3" presStyleLbl="node1" presStyleIdx="2" presStyleCnt="5">
        <dgm:presLayoutVars>
          <dgm:bulletEnabled val="1"/>
        </dgm:presLayoutVars>
      </dgm:prSet>
      <dgm:spPr/>
    </dgm:pt>
    <dgm:pt modelId="{0BFC04A9-E27C-4C68-A7AD-8C7DE64A29A7}" type="pres">
      <dgm:prSet presAssocID="{4D76B54B-CC73-4D21-87CF-23722B0C596F}" presName="accent_3" presStyleCnt="0"/>
      <dgm:spPr/>
    </dgm:pt>
    <dgm:pt modelId="{5BBA1FEC-81A2-4C53-BE60-74BC516F3B10}" type="pres">
      <dgm:prSet presAssocID="{4D76B54B-CC73-4D21-87CF-23722B0C596F}" presName="accentRepeatNode" presStyleLbl="solidFgAcc1" presStyleIdx="2" presStyleCnt="5"/>
      <dgm:spPr/>
    </dgm:pt>
    <dgm:pt modelId="{7ECC2EE4-D1E1-460F-A898-E3AFBFD50DC2}" type="pres">
      <dgm:prSet presAssocID="{99EB85B5-D19F-4B38-AE02-6BE5F8FD8C95}" presName="text_4" presStyleLbl="node1" presStyleIdx="3" presStyleCnt="5">
        <dgm:presLayoutVars>
          <dgm:bulletEnabled val="1"/>
        </dgm:presLayoutVars>
      </dgm:prSet>
      <dgm:spPr/>
    </dgm:pt>
    <dgm:pt modelId="{078B0840-1C5F-4C86-B282-04A6CC106BEF}" type="pres">
      <dgm:prSet presAssocID="{99EB85B5-D19F-4B38-AE02-6BE5F8FD8C95}" presName="accent_4" presStyleCnt="0"/>
      <dgm:spPr/>
    </dgm:pt>
    <dgm:pt modelId="{96490AA9-EB12-4E87-89AC-66CF80AC592C}" type="pres">
      <dgm:prSet presAssocID="{99EB85B5-D19F-4B38-AE02-6BE5F8FD8C95}" presName="accentRepeatNode" presStyleLbl="solidFgAcc1" presStyleIdx="3" presStyleCnt="5"/>
      <dgm:spPr/>
    </dgm:pt>
    <dgm:pt modelId="{F77D71B3-D2C0-444B-8663-840BDD81915F}" type="pres">
      <dgm:prSet presAssocID="{A5F51699-3C8C-475E-A466-CA415837EBF2}" presName="text_5" presStyleLbl="node1" presStyleIdx="4" presStyleCnt="5">
        <dgm:presLayoutVars>
          <dgm:bulletEnabled val="1"/>
        </dgm:presLayoutVars>
      </dgm:prSet>
      <dgm:spPr/>
    </dgm:pt>
    <dgm:pt modelId="{A094D8B2-21EB-4EC7-BD04-B1403D359985}" type="pres">
      <dgm:prSet presAssocID="{A5F51699-3C8C-475E-A466-CA415837EBF2}" presName="accent_5" presStyleCnt="0"/>
      <dgm:spPr/>
    </dgm:pt>
    <dgm:pt modelId="{031C067F-3BFD-4D3F-AACA-01EDDDDB4C94}" type="pres">
      <dgm:prSet presAssocID="{A5F51699-3C8C-475E-A466-CA415837EBF2}" presName="accentRepeatNode" presStyleLbl="solidFgAcc1" presStyleIdx="4" presStyleCnt="5"/>
      <dgm:spPr/>
    </dgm:pt>
  </dgm:ptLst>
  <dgm:cxnLst>
    <dgm:cxn modelId="{5C6C3F1E-FD5D-4CC2-9EB8-D2C436A32074}" type="presOf" srcId="{A5F51699-3C8C-475E-A466-CA415837EBF2}" destId="{F77D71B3-D2C0-444B-8663-840BDD81915F}" srcOrd="0" destOrd="0" presId="urn:microsoft.com/office/officeart/2008/layout/VerticalCurvedList"/>
    <dgm:cxn modelId="{31DF5630-E637-4356-9377-F5CD5776F573}" srcId="{2F9DC82F-629E-45E8-8A51-5026F9E0BF01}" destId="{8685C81B-5468-4843-938D-D2C266E389FC}" srcOrd="1" destOrd="0" parTransId="{846B73AC-A8F5-4194-A34F-2127A01B00B5}" sibTransId="{016963D5-4DB1-4580-8669-9A40943BC822}"/>
    <dgm:cxn modelId="{0B323532-80E6-4980-811D-C84940039986}" srcId="{2F9DC82F-629E-45E8-8A51-5026F9E0BF01}" destId="{72D60022-DFBD-4201-9DBF-03E730119F2D}" srcOrd="0" destOrd="0" parTransId="{E58B8395-B68E-4A3F-8CA9-248F933381F5}" sibTransId="{1F523C9C-DF59-424C-A803-379437C7B92A}"/>
    <dgm:cxn modelId="{9B500037-E973-48C0-A1C9-A4C7971862FC}" type="presOf" srcId="{4D76B54B-CC73-4D21-87CF-23722B0C596F}" destId="{F57BEC31-A915-4690-8928-456B5095A8BA}" srcOrd="0" destOrd="0" presId="urn:microsoft.com/office/officeart/2008/layout/VerticalCurvedList"/>
    <dgm:cxn modelId="{80CB7943-AA57-4023-B8C9-E768A84A30E3}" type="presOf" srcId="{2F9DC82F-629E-45E8-8A51-5026F9E0BF01}" destId="{DCC76EFE-8895-4AFD-B24D-06FEA67938CD}" srcOrd="0" destOrd="0" presId="urn:microsoft.com/office/officeart/2008/layout/VerticalCurvedList"/>
    <dgm:cxn modelId="{4CD1914E-E355-4E2B-AD30-B0273CAC34DC}" srcId="{2F9DC82F-629E-45E8-8A51-5026F9E0BF01}" destId="{99EB85B5-D19F-4B38-AE02-6BE5F8FD8C95}" srcOrd="3" destOrd="0" parTransId="{66854E69-4C8B-4532-9CE8-A64741F95B76}" sibTransId="{29BD6E53-1EB9-49C6-9188-380B94924106}"/>
    <dgm:cxn modelId="{51262481-0019-45B1-900C-C06B12BD075A}" type="presOf" srcId="{8685C81B-5468-4843-938D-D2C266E389FC}" destId="{BD383173-BC22-4802-8F9E-B2D076F670EC}" srcOrd="0" destOrd="0" presId="urn:microsoft.com/office/officeart/2008/layout/VerticalCurvedList"/>
    <dgm:cxn modelId="{2E762088-3810-4A36-97AC-758EC7E2FF63}" type="presOf" srcId="{72D60022-DFBD-4201-9DBF-03E730119F2D}" destId="{5B6DE85F-B40B-4285-A857-09BAC124FD36}" srcOrd="0" destOrd="0" presId="urn:microsoft.com/office/officeart/2008/layout/VerticalCurvedList"/>
    <dgm:cxn modelId="{88D59393-7751-492A-B5EF-97BD28E52764}" type="presOf" srcId="{1F523C9C-DF59-424C-A803-379437C7B92A}" destId="{5548D560-582E-4CCA-8C80-69945D1AF0C5}" srcOrd="0" destOrd="0" presId="urn:microsoft.com/office/officeart/2008/layout/VerticalCurvedList"/>
    <dgm:cxn modelId="{711E0AC6-A674-4AAC-A506-AE291A3CA83F}" srcId="{2F9DC82F-629E-45E8-8A51-5026F9E0BF01}" destId="{A5F51699-3C8C-475E-A466-CA415837EBF2}" srcOrd="4" destOrd="0" parTransId="{63F2C6F5-84E5-4D7B-BD0E-6151F8B8DA01}" sibTransId="{DE1F96A7-EA9D-4EB3-A821-0191714DDB07}"/>
    <dgm:cxn modelId="{39E685E5-60DF-480D-8AD3-FED1734873A4}" srcId="{2F9DC82F-629E-45E8-8A51-5026F9E0BF01}" destId="{4D76B54B-CC73-4D21-87CF-23722B0C596F}" srcOrd="2" destOrd="0" parTransId="{5CA55549-8AFD-4285-AD33-5100A61F866D}" sibTransId="{C4F39D79-5EAA-4D8C-8902-2F8591208E46}"/>
    <dgm:cxn modelId="{112929F4-E35A-48B2-8DE9-5A864F43BF27}" type="presOf" srcId="{99EB85B5-D19F-4B38-AE02-6BE5F8FD8C95}" destId="{7ECC2EE4-D1E1-460F-A898-E3AFBFD50DC2}" srcOrd="0" destOrd="0" presId="urn:microsoft.com/office/officeart/2008/layout/VerticalCurvedList"/>
    <dgm:cxn modelId="{C96B0ED5-46C2-478F-9A4E-1EB155573783}" type="presParOf" srcId="{DCC76EFE-8895-4AFD-B24D-06FEA67938CD}" destId="{3B6E63C7-6A5B-4511-8900-6E01663ABFD9}" srcOrd="0" destOrd="0" presId="urn:microsoft.com/office/officeart/2008/layout/VerticalCurvedList"/>
    <dgm:cxn modelId="{0256B6FD-E0B4-4684-ADD8-C01EEF84E6C4}" type="presParOf" srcId="{3B6E63C7-6A5B-4511-8900-6E01663ABFD9}" destId="{C769D68F-C58D-4A6D-A94D-EEF9EBFFB1E6}" srcOrd="0" destOrd="0" presId="urn:microsoft.com/office/officeart/2008/layout/VerticalCurvedList"/>
    <dgm:cxn modelId="{8FE3A80B-D2ED-4D14-9A1D-3FA8DCBE039A}" type="presParOf" srcId="{C769D68F-C58D-4A6D-A94D-EEF9EBFFB1E6}" destId="{30FA982A-C05D-4A96-9C23-6BB3CD25623E}" srcOrd="0" destOrd="0" presId="urn:microsoft.com/office/officeart/2008/layout/VerticalCurvedList"/>
    <dgm:cxn modelId="{30935D7A-D7EB-4674-BA88-CB0B089FF470}" type="presParOf" srcId="{C769D68F-C58D-4A6D-A94D-EEF9EBFFB1E6}" destId="{5548D560-582E-4CCA-8C80-69945D1AF0C5}" srcOrd="1" destOrd="0" presId="urn:microsoft.com/office/officeart/2008/layout/VerticalCurvedList"/>
    <dgm:cxn modelId="{CD075186-10FC-4BE7-B2E5-3239EFCEBB2D}" type="presParOf" srcId="{C769D68F-C58D-4A6D-A94D-EEF9EBFFB1E6}" destId="{E8E6DD7A-E3FB-4685-AD5E-1B5B2AD1F2C6}" srcOrd="2" destOrd="0" presId="urn:microsoft.com/office/officeart/2008/layout/VerticalCurvedList"/>
    <dgm:cxn modelId="{FF7D74B7-6270-484F-AA84-77F777F41851}" type="presParOf" srcId="{C769D68F-C58D-4A6D-A94D-EEF9EBFFB1E6}" destId="{BB07D08D-485A-4536-9A26-73250DE7F18E}" srcOrd="3" destOrd="0" presId="urn:microsoft.com/office/officeart/2008/layout/VerticalCurvedList"/>
    <dgm:cxn modelId="{0CD18F5E-E7F4-4189-B2BD-438F03687405}" type="presParOf" srcId="{3B6E63C7-6A5B-4511-8900-6E01663ABFD9}" destId="{5B6DE85F-B40B-4285-A857-09BAC124FD36}" srcOrd="1" destOrd="0" presId="urn:microsoft.com/office/officeart/2008/layout/VerticalCurvedList"/>
    <dgm:cxn modelId="{AA99B7A7-EA60-40B9-8960-1F9C6CBC5A07}" type="presParOf" srcId="{3B6E63C7-6A5B-4511-8900-6E01663ABFD9}" destId="{FD1DB5F2-23A7-4B86-8FDC-AE34874DCE49}" srcOrd="2" destOrd="0" presId="urn:microsoft.com/office/officeart/2008/layout/VerticalCurvedList"/>
    <dgm:cxn modelId="{967B63CB-760C-4B00-810D-D85A5F092572}" type="presParOf" srcId="{FD1DB5F2-23A7-4B86-8FDC-AE34874DCE49}" destId="{90A4BB14-1E01-4D3B-8B1B-E9EA215C835E}" srcOrd="0" destOrd="0" presId="urn:microsoft.com/office/officeart/2008/layout/VerticalCurvedList"/>
    <dgm:cxn modelId="{635EA4F4-0C95-4C12-989E-46680C3833B3}" type="presParOf" srcId="{3B6E63C7-6A5B-4511-8900-6E01663ABFD9}" destId="{BD383173-BC22-4802-8F9E-B2D076F670EC}" srcOrd="3" destOrd="0" presId="urn:microsoft.com/office/officeart/2008/layout/VerticalCurvedList"/>
    <dgm:cxn modelId="{24631855-578C-4871-8477-4FA42946CE70}" type="presParOf" srcId="{3B6E63C7-6A5B-4511-8900-6E01663ABFD9}" destId="{0A4D22CB-06B4-4292-9AFC-A654235E6D94}" srcOrd="4" destOrd="0" presId="urn:microsoft.com/office/officeart/2008/layout/VerticalCurvedList"/>
    <dgm:cxn modelId="{30FFB180-8532-4F88-ADD1-EC57FE0A4530}" type="presParOf" srcId="{0A4D22CB-06B4-4292-9AFC-A654235E6D94}" destId="{1BE951CA-0E7D-4991-BD06-5C7E2EB4BF48}" srcOrd="0" destOrd="0" presId="urn:microsoft.com/office/officeart/2008/layout/VerticalCurvedList"/>
    <dgm:cxn modelId="{4EE552E3-E382-4DC4-95BD-F6D21F02B325}" type="presParOf" srcId="{3B6E63C7-6A5B-4511-8900-6E01663ABFD9}" destId="{F57BEC31-A915-4690-8928-456B5095A8BA}" srcOrd="5" destOrd="0" presId="urn:microsoft.com/office/officeart/2008/layout/VerticalCurvedList"/>
    <dgm:cxn modelId="{F7C0E154-F307-4C69-8710-837EE7E2226E}" type="presParOf" srcId="{3B6E63C7-6A5B-4511-8900-6E01663ABFD9}" destId="{0BFC04A9-E27C-4C68-A7AD-8C7DE64A29A7}" srcOrd="6" destOrd="0" presId="urn:microsoft.com/office/officeart/2008/layout/VerticalCurvedList"/>
    <dgm:cxn modelId="{9FF7E05D-8E85-4E90-86BF-D7945E2F5548}" type="presParOf" srcId="{0BFC04A9-E27C-4C68-A7AD-8C7DE64A29A7}" destId="{5BBA1FEC-81A2-4C53-BE60-74BC516F3B10}" srcOrd="0" destOrd="0" presId="urn:microsoft.com/office/officeart/2008/layout/VerticalCurvedList"/>
    <dgm:cxn modelId="{5DF8EF72-408E-46B9-9552-18C44031BA85}" type="presParOf" srcId="{3B6E63C7-6A5B-4511-8900-6E01663ABFD9}" destId="{7ECC2EE4-D1E1-460F-A898-E3AFBFD50DC2}" srcOrd="7" destOrd="0" presId="urn:microsoft.com/office/officeart/2008/layout/VerticalCurvedList"/>
    <dgm:cxn modelId="{8D9C0B2F-4909-4463-83F4-D83C9AA4AE0E}" type="presParOf" srcId="{3B6E63C7-6A5B-4511-8900-6E01663ABFD9}" destId="{078B0840-1C5F-4C86-B282-04A6CC106BEF}" srcOrd="8" destOrd="0" presId="urn:microsoft.com/office/officeart/2008/layout/VerticalCurvedList"/>
    <dgm:cxn modelId="{1959807B-DC93-4995-A8E5-2FCBD9DFEB3D}" type="presParOf" srcId="{078B0840-1C5F-4C86-B282-04A6CC106BEF}" destId="{96490AA9-EB12-4E87-89AC-66CF80AC592C}" srcOrd="0" destOrd="0" presId="urn:microsoft.com/office/officeart/2008/layout/VerticalCurvedList"/>
    <dgm:cxn modelId="{DAC03B8D-DD7B-42DA-B74D-83CC975E4EDD}" type="presParOf" srcId="{3B6E63C7-6A5B-4511-8900-6E01663ABFD9}" destId="{F77D71B3-D2C0-444B-8663-840BDD81915F}" srcOrd="9" destOrd="0" presId="urn:microsoft.com/office/officeart/2008/layout/VerticalCurvedList"/>
    <dgm:cxn modelId="{CA69FD54-ABD6-4FDB-92EB-733E7AA552EF}" type="presParOf" srcId="{3B6E63C7-6A5B-4511-8900-6E01663ABFD9}" destId="{A094D8B2-21EB-4EC7-BD04-B1403D359985}" srcOrd="10" destOrd="0" presId="urn:microsoft.com/office/officeart/2008/layout/VerticalCurvedList"/>
    <dgm:cxn modelId="{CAC700E5-B7E0-4C13-843C-C46A9E4732AC}" type="presParOf" srcId="{A094D8B2-21EB-4EC7-BD04-B1403D359985}" destId="{031C067F-3BFD-4D3F-AACA-01EDDDDB4C9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8D560-582E-4CCA-8C80-69945D1AF0C5}">
      <dsp:nvSpPr>
        <dsp:cNvPr id="0" name=""/>
        <dsp:cNvSpPr/>
      </dsp:nvSpPr>
      <dsp:spPr>
        <a:xfrm>
          <a:off x="-5938855" y="-908810"/>
          <a:ext cx="7070008" cy="7070008"/>
        </a:xfrm>
        <a:prstGeom prst="blockArc">
          <a:avLst>
            <a:gd name="adj1" fmla="val 18900000"/>
            <a:gd name="adj2" fmla="val 2700000"/>
            <a:gd name="adj3" fmla="val 30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6DE85F-B40B-4285-A857-09BAC124FD36}">
      <dsp:nvSpPr>
        <dsp:cNvPr id="0" name=""/>
        <dsp:cNvSpPr/>
      </dsp:nvSpPr>
      <dsp:spPr>
        <a:xfrm>
          <a:off x="494352" y="328169"/>
          <a:ext cx="10414764" cy="6567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1302"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a:t>Does this cost structure feel right and reflect your organisation’s cost structure?  </a:t>
          </a:r>
        </a:p>
      </dsp:txBody>
      <dsp:txXfrm>
        <a:off x="494352" y="328169"/>
        <a:ext cx="10414764" cy="656758"/>
      </dsp:txXfrm>
    </dsp:sp>
    <dsp:sp modelId="{90A4BB14-1E01-4D3B-8B1B-E9EA215C835E}">
      <dsp:nvSpPr>
        <dsp:cNvPr id="0" name=""/>
        <dsp:cNvSpPr/>
      </dsp:nvSpPr>
      <dsp:spPr>
        <a:xfrm>
          <a:off x="83878" y="246074"/>
          <a:ext cx="820948" cy="82094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383173-BC22-4802-8F9E-B2D076F670EC}">
      <dsp:nvSpPr>
        <dsp:cNvPr id="0" name=""/>
        <dsp:cNvSpPr/>
      </dsp:nvSpPr>
      <dsp:spPr>
        <a:xfrm>
          <a:off x="964966" y="1312991"/>
          <a:ext cx="9944150" cy="6567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1302"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a:t>What are your views on the annual uplift approach of price points being uplifted as opposed to a price selection process?</a:t>
          </a:r>
        </a:p>
      </dsp:txBody>
      <dsp:txXfrm>
        <a:off x="964966" y="1312991"/>
        <a:ext cx="9944150" cy="656758"/>
      </dsp:txXfrm>
    </dsp:sp>
    <dsp:sp modelId="{1BE951CA-0E7D-4991-BD06-5C7E2EB4BF48}">
      <dsp:nvSpPr>
        <dsp:cNvPr id="0" name=""/>
        <dsp:cNvSpPr/>
      </dsp:nvSpPr>
      <dsp:spPr>
        <a:xfrm>
          <a:off x="554492" y="1230896"/>
          <a:ext cx="820948" cy="82094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7BEC31-A915-4690-8928-456B5095A8BA}">
      <dsp:nvSpPr>
        <dsp:cNvPr id="0" name=""/>
        <dsp:cNvSpPr/>
      </dsp:nvSpPr>
      <dsp:spPr>
        <a:xfrm>
          <a:off x="1109406" y="2297814"/>
          <a:ext cx="9799710" cy="6567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1302" tIns="40640" rIns="40640" bIns="40640" numCol="1" spcCol="1270" anchor="ctr" anchorCtr="0">
          <a:noAutofit/>
        </a:bodyPr>
        <a:lstStyle/>
        <a:p>
          <a:pPr marL="0" lvl="0" indent="0" algn="l" defTabSz="711200" rtl="0">
            <a:lnSpc>
              <a:spcPct val="90000"/>
            </a:lnSpc>
            <a:spcBef>
              <a:spcPct val="0"/>
            </a:spcBef>
            <a:spcAft>
              <a:spcPct val="35000"/>
            </a:spcAft>
            <a:buNone/>
          </a:pPr>
          <a:r>
            <a:rPr lang="en-GB" sz="1600" kern="1200"/>
            <a:t>We </a:t>
          </a:r>
          <a:r>
            <a:rPr lang="en-GB" sz="1600" kern="1200">
              <a:latin typeface="Calibri"/>
            </a:rPr>
            <a:t>have been piloting </a:t>
          </a:r>
          <a:r>
            <a:rPr lang="en-GB" sz="1600" kern="1200"/>
            <a:t>mini-competitions for packages with longer hours of care i.e. those with more than</a:t>
          </a:r>
          <a:r>
            <a:rPr lang="en-GB" sz="1600" kern="1200">
              <a:latin typeface="Calibri"/>
            </a:rPr>
            <a:t> 2</a:t>
          </a:r>
          <a:r>
            <a:rPr lang="en-GB" sz="1600" kern="1200"/>
            <a:t> hours of care per visit – </a:t>
          </a:r>
          <a:r>
            <a:rPr lang="en-GB" sz="1600" kern="1200">
              <a:latin typeface="Calibri"/>
            </a:rPr>
            <a:t>do you have any feedback on this</a:t>
          </a:r>
          <a:r>
            <a:rPr lang="en-GB" sz="1600" kern="1200"/>
            <a:t>? Could this approach be expanded in any way?</a:t>
          </a:r>
        </a:p>
      </dsp:txBody>
      <dsp:txXfrm>
        <a:off x="1109406" y="2297814"/>
        <a:ext cx="9799710" cy="656758"/>
      </dsp:txXfrm>
    </dsp:sp>
    <dsp:sp modelId="{5BBA1FEC-81A2-4C53-BE60-74BC516F3B10}">
      <dsp:nvSpPr>
        <dsp:cNvPr id="0" name=""/>
        <dsp:cNvSpPr/>
      </dsp:nvSpPr>
      <dsp:spPr>
        <a:xfrm>
          <a:off x="698932" y="2215719"/>
          <a:ext cx="820948" cy="82094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CC2EE4-D1E1-460F-A898-E3AFBFD50DC2}">
      <dsp:nvSpPr>
        <dsp:cNvPr id="0" name=""/>
        <dsp:cNvSpPr/>
      </dsp:nvSpPr>
      <dsp:spPr>
        <a:xfrm>
          <a:off x="964966" y="3282636"/>
          <a:ext cx="9944150" cy="6567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1302" tIns="40640" rIns="40640" bIns="40640" numCol="1" spcCol="1270" anchor="ctr" anchorCtr="0">
          <a:noAutofit/>
        </a:bodyPr>
        <a:lstStyle/>
        <a:p>
          <a:pPr marL="0" lvl="0" indent="0" algn="l" defTabSz="711200" rtl="0">
            <a:lnSpc>
              <a:spcPct val="90000"/>
            </a:lnSpc>
            <a:spcBef>
              <a:spcPct val="0"/>
            </a:spcBef>
            <a:spcAft>
              <a:spcPct val="35000"/>
            </a:spcAft>
            <a:buNone/>
          </a:pPr>
          <a:r>
            <a:rPr lang="en-GB" sz="1600" kern="1200"/>
            <a:t>What has been the impact of the Employment Rights Bill on your organisation, for example the Statutory Sick Pay from day 1 </a:t>
          </a:r>
          <a:r>
            <a:rPr lang="en-GB" sz="1600" kern="1200">
              <a:latin typeface="Calibri"/>
            </a:rPr>
            <a:t>requirement</a:t>
          </a:r>
          <a:r>
            <a:rPr lang="en-GB" sz="1600" kern="1200"/>
            <a:t>?</a:t>
          </a:r>
        </a:p>
      </dsp:txBody>
      <dsp:txXfrm>
        <a:off x="964966" y="3282636"/>
        <a:ext cx="9944150" cy="656758"/>
      </dsp:txXfrm>
    </dsp:sp>
    <dsp:sp modelId="{96490AA9-EB12-4E87-89AC-66CF80AC592C}">
      <dsp:nvSpPr>
        <dsp:cNvPr id="0" name=""/>
        <dsp:cNvSpPr/>
      </dsp:nvSpPr>
      <dsp:spPr>
        <a:xfrm>
          <a:off x="554492" y="3200542"/>
          <a:ext cx="820948" cy="82094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7D71B3-D2C0-444B-8663-840BDD81915F}">
      <dsp:nvSpPr>
        <dsp:cNvPr id="0" name=""/>
        <dsp:cNvSpPr/>
      </dsp:nvSpPr>
      <dsp:spPr>
        <a:xfrm>
          <a:off x="494352" y="4267459"/>
          <a:ext cx="10414764" cy="6567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1302"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a:t>Are there any changes in legislation or ways of working that we need to be aware of that haven’t been covered in this session and may impact on your cost structure?</a:t>
          </a:r>
        </a:p>
      </dsp:txBody>
      <dsp:txXfrm>
        <a:off x="494352" y="4267459"/>
        <a:ext cx="10414764" cy="656758"/>
      </dsp:txXfrm>
    </dsp:sp>
    <dsp:sp modelId="{031C067F-3BFD-4D3F-AACA-01EDDDDB4C94}">
      <dsp:nvSpPr>
        <dsp:cNvPr id="0" name=""/>
        <dsp:cNvSpPr/>
      </dsp:nvSpPr>
      <dsp:spPr>
        <a:xfrm>
          <a:off x="83878" y="4185364"/>
          <a:ext cx="820948" cy="82094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5:32:29.18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16,'107'2,"112"-5,-104-6,-103 6,-11 3,0 0,0-1,-1 1,1 0,0-1,0 1,0 0,0 0,-1 0,1 0,0 0,0 0,0 0,0 0,0 0,-1 0,1 0,0 0,0 1,0-1,0 0,-1 1,1-1,0 0,0 1,-1-1,1 1,1 1,1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F1EACA-E7A7-4983-A3AC-7F6D215EA181}" type="datetimeFigureOut">
              <a:rPr lang="en-GB" smtClean="0"/>
              <a:t>30/09/2026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10567-32D7-4C6B-A64F-CFCFF718CD9F}" type="slidenum">
              <a:rPr lang="en-GB" smtClean="0"/>
              <a:t>‹#›</a:t>
            </a:fld>
            <a:endParaRPr lang="en-GB"/>
          </a:p>
        </p:txBody>
      </p:sp>
    </p:spTree>
    <p:extLst>
      <p:ext uri="{BB962C8B-B14F-4D97-AF65-F5344CB8AC3E}">
        <p14:creationId xmlns:p14="http://schemas.microsoft.com/office/powerpoint/2010/main" val="3972314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B10567-32D7-4C6B-A64F-CFCFF718CD9F}" type="slidenum">
              <a:rPr lang="en-GB" smtClean="0"/>
              <a:t>12</a:t>
            </a:fld>
            <a:endParaRPr lang="en-GB"/>
          </a:p>
        </p:txBody>
      </p:sp>
    </p:spTree>
    <p:extLst>
      <p:ext uri="{BB962C8B-B14F-4D97-AF65-F5344CB8AC3E}">
        <p14:creationId xmlns:p14="http://schemas.microsoft.com/office/powerpoint/2010/main" val="1945394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B10567-32D7-4C6B-A64F-CFCFF718CD9F}" type="slidenum">
              <a:rPr lang="en-GB" smtClean="0"/>
              <a:t>14</a:t>
            </a:fld>
            <a:endParaRPr lang="en-GB"/>
          </a:p>
        </p:txBody>
      </p:sp>
    </p:spTree>
    <p:extLst>
      <p:ext uri="{BB962C8B-B14F-4D97-AF65-F5344CB8AC3E}">
        <p14:creationId xmlns:p14="http://schemas.microsoft.com/office/powerpoint/2010/main" val="3602462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41FA1-2ECB-4E08-BB03-3A6CF0F854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73B5B4F-0285-9E0C-7113-C5E3D42FBA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331C2C9-641A-D3FE-6ACF-39FAF88B5E0A}"/>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5" name="Footer Placeholder 4">
            <a:extLst>
              <a:ext uri="{FF2B5EF4-FFF2-40B4-BE49-F238E27FC236}">
                <a16:creationId xmlns:a16="http://schemas.microsoft.com/office/drawing/2014/main" id="{BFBA693A-2ABA-3B9E-C387-70AA1E36A9B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976530-9795-1071-2B64-F7A566D0A820}"/>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777218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CED8D-A101-41DB-B462-6FFFDEED97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A8545A2-1A1E-2211-6630-EC8C5B06A8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F254C7-53F1-90C7-5AD1-31809FE5E8B5}"/>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5" name="Footer Placeholder 4">
            <a:extLst>
              <a:ext uri="{FF2B5EF4-FFF2-40B4-BE49-F238E27FC236}">
                <a16:creationId xmlns:a16="http://schemas.microsoft.com/office/drawing/2014/main" id="{A4BFEE20-7A9F-7D70-0E66-11732728DD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EF5E4F-5BCE-5B89-C9D1-7FE2D9C2CC58}"/>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783089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D8E3C-29DC-6D1C-F67B-C763379F7F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2B6964B-4B4D-F03D-43F6-AE45EBDD04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CA8904-63CE-C6C6-D66D-B3A93966B044}"/>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5" name="Footer Placeholder 4">
            <a:extLst>
              <a:ext uri="{FF2B5EF4-FFF2-40B4-BE49-F238E27FC236}">
                <a16:creationId xmlns:a16="http://schemas.microsoft.com/office/drawing/2014/main" id="{17415766-5F2E-AFA2-0710-4D2F21D013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1EC099-23FC-BCB7-CA1E-7348A4BECCAC}"/>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1661023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1ECDC-12B8-B428-B7ED-A7027238348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CE15A1F-3F76-9439-2847-A84916B7EF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E6C9FE5-0F79-57B9-BA7F-D328037DF0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9511842-F99F-4E6E-A10E-82B3E6566D21}"/>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6" name="Footer Placeholder 5">
            <a:extLst>
              <a:ext uri="{FF2B5EF4-FFF2-40B4-BE49-F238E27FC236}">
                <a16:creationId xmlns:a16="http://schemas.microsoft.com/office/drawing/2014/main" id="{1364C86C-39E4-A38C-EA8B-17CB440FE2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F067A5-DA02-F251-0C7D-53A5B5A15B41}"/>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3181463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8754-A1BC-09B5-1EC3-2B486915394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EDAF95-2A12-BC5A-8A57-7A93A1AA57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091CD4-9FF4-FAF8-F294-45E34D439A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C01DF26-89A4-B576-52B8-9D509C5A21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154A58-55CB-5BD9-B5BD-59B1AF15E4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5D913A0-CD1B-8246-EE70-B3B0D6CDA1E7}"/>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8" name="Footer Placeholder 7">
            <a:extLst>
              <a:ext uri="{FF2B5EF4-FFF2-40B4-BE49-F238E27FC236}">
                <a16:creationId xmlns:a16="http://schemas.microsoft.com/office/drawing/2014/main" id="{9BBB0C4C-73B1-C5E6-9EF6-106B0EBBE4D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4893075-4227-877D-F1A5-CC9A20788BB8}"/>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450621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71512-9652-EDF5-585B-70016F52C4C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6E3546-E07E-91DB-E03C-D23BA174BBF7}"/>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4" name="Footer Placeholder 3">
            <a:extLst>
              <a:ext uri="{FF2B5EF4-FFF2-40B4-BE49-F238E27FC236}">
                <a16:creationId xmlns:a16="http://schemas.microsoft.com/office/drawing/2014/main" id="{FDBC1B31-E393-AA9D-5BF2-8CC2DB5890E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EEAB176-51E0-8C3B-7E5A-12C9DF40F689}"/>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714777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A77CC5-A5E2-0EB8-893E-1D0C18A27551}"/>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3" name="Footer Placeholder 2">
            <a:extLst>
              <a:ext uri="{FF2B5EF4-FFF2-40B4-BE49-F238E27FC236}">
                <a16:creationId xmlns:a16="http://schemas.microsoft.com/office/drawing/2014/main" id="{6574E1FC-F6F2-9E27-A20B-F9770895085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F6FE34E-1ED9-52B7-23E9-5A404F612D8E}"/>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1128024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54659-8DA4-60D4-8914-39579377CD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4D6EA1A-0615-C070-B628-25C3BC3925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41F80B-DD6C-7AD9-4509-ED004F0D58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85F9B2-D33B-D206-B9DF-D7A05A0A2C0E}"/>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6" name="Footer Placeholder 5">
            <a:extLst>
              <a:ext uri="{FF2B5EF4-FFF2-40B4-BE49-F238E27FC236}">
                <a16:creationId xmlns:a16="http://schemas.microsoft.com/office/drawing/2014/main" id="{E5FB103C-8076-452B-7BC3-5306CC5B9A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76F508-DDDA-E1E4-3316-25B3C7BCE4B1}"/>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805351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CD46-A277-E046-B560-9965C61AC0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FD29DF8-6133-2750-D664-9107ED6F12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DAB9075-AE21-832E-12F5-BA2F0A608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EC8A3A-78F4-BA51-A062-519F235C8FB5}"/>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6" name="Footer Placeholder 5">
            <a:extLst>
              <a:ext uri="{FF2B5EF4-FFF2-40B4-BE49-F238E27FC236}">
                <a16:creationId xmlns:a16="http://schemas.microsoft.com/office/drawing/2014/main" id="{6F818456-D002-BB2A-DCC8-3D07E08814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FAA486-D4FD-EC5A-FA34-B85F258BAEA4}"/>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3528392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E2C4B-384C-3903-5872-D0A84B1F658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776BB4C-0538-63F9-DBA6-77E3CD8DB2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9DCC3C-110D-2035-3086-6D56CC597555}"/>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5" name="Footer Placeholder 4">
            <a:extLst>
              <a:ext uri="{FF2B5EF4-FFF2-40B4-BE49-F238E27FC236}">
                <a16:creationId xmlns:a16="http://schemas.microsoft.com/office/drawing/2014/main" id="{8773009D-B012-0AA4-F7EE-43E6195ABE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9975F4-758F-363D-72A3-7CD65D3350A6}"/>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4167440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2EE868-1911-3B1C-625D-7D6BB79015B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AE89ADB-5F32-51E5-0518-A1825F0D6C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FF2867-125C-8C9F-4796-9DEF1FE593FA}"/>
              </a:ext>
            </a:extLst>
          </p:cNvPr>
          <p:cNvSpPr>
            <a:spLocks noGrp="1"/>
          </p:cNvSpPr>
          <p:nvPr>
            <p:ph type="dt" sz="half" idx="10"/>
          </p:nvPr>
        </p:nvSpPr>
        <p:spPr/>
        <p:txBody>
          <a:bodyPr/>
          <a:lstStyle/>
          <a:p>
            <a:fld id="{2094C67B-80AA-4F33-88D3-647AAAA40691}" type="datetimeFigureOut">
              <a:rPr lang="en-GB" smtClean="0"/>
              <a:t>30/09/2026</a:t>
            </a:fld>
            <a:endParaRPr lang="en-GB"/>
          </a:p>
        </p:txBody>
      </p:sp>
      <p:sp>
        <p:nvSpPr>
          <p:cNvPr id="5" name="Footer Placeholder 4">
            <a:extLst>
              <a:ext uri="{FF2B5EF4-FFF2-40B4-BE49-F238E27FC236}">
                <a16:creationId xmlns:a16="http://schemas.microsoft.com/office/drawing/2014/main" id="{32E90A67-CE3C-7F3D-4BAD-657D6634DA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3A8B81-24CF-961A-3837-57C640598919}"/>
              </a:ext>
            </a:extLst>
          </p:cNvPr>
          <p:cNvSpPr>
            <a:spLocks noGrp="1"/>
          </p:cNvSpPr>
          <p:nvPr>
            <p:ph type="sldNum" sz="quarter" idx="12"/>
          </p:nvPr>
        </p:nvSpPr>
        <p:spPr/>
        <p:txBody>
          <a:bodyPr/>
          <a:lstStyle/>
          <a:p>
            <a:fld id="{00845150-5642-4C37-8EAB-D4B4A3C5C365}" type="slidenum">
              <a:rPr lang="en-GB" smtClean="0"/>
              <a:t>‹#›</a:t>
            </a:fld>
            <a:endParaRPr lang="en-GB"/>
          </a:p>
        </p:txBody>
      </p:sp>
    </p:spTree>
    <p:extLst>
      <p:ext uri="{BB962C8B-B14F-4D97-AF65-F5344CB8AC3E}">
        <p14:creationId xmlns:p14="http://schemas.microsoft.com/office/powerpoint/2010/main" val="3153331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F2AF8-7A47-AD7C-E395-D6299B2C44C0}"/>
              </a:ext>
            </a:extLst>
          </p:cNvPr>
          <p:cNvSpPr>
            <a:spLocks noGrp="1"/>
          </p:cNvSpPr>
          <p:nvPr>
            <p:ph type="ctrTitle"/>
          </p:nvPr>
        </p:nvSpPr>
        <p:spPr>
          <a:xfrm>
            <a:off x="540000" y="1944000"/>
            <a:ext cx="5421600" cy="1620000"/>
          </a:xfrm>
        </p:spPr>
        <p:txBody>
          <a:bodyPr anchor="t" anchorCtr="0"/>
          <a:lstStyle>
            <a:lvl1pPr algn="l">
              <a:lnSpc>
                <a:spcPct val="90000"/>
              </a:lnSpc>
              <a:defRPr sz="60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E5EF42DB-DC5E-BDA8-4439-0D28FE6315CD}"/>
              </a:ext>
            </a:extLst>
          </p:cNvPr>
          <p:cNvSpPr>
            <a:spLocks noGrp="1"/>
          </p:cNvSpPr>
          <p:nvPr>
            <p:ph type="subTitle" idx="1"/>
          </p:nvPr>
        </p:nvSpPr>
        <p:spPr>
          <a:xfrm>
            <a:off x="539750" y="3789606"/>
            <a:ext cx="5421850" cy="1080000"/>
          </a:xfrm>
        </p:spPr>
        <p:txBody>
          <a:bodyPr/>
          <a:lstStyle>
            <a:lvl1pPr marL="0" indent="0" algn="l">
              <a:spcBef>
                <a:spcPts val="0"/>
              </a:spcBef>
              <a:spcAft>
                <a:spcPts val="0"/>
              </a:spcAft>
              <a:buNone/>
              <a:defRPr sz="3400" b="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270189-B4F1-9519-7F15-73B284A4FC09}"/>
              </a:ext>
            </a:extLst>
          </p:cNvPr>
          <p:cNvSpPr>
            <a:spLocks noGrp="1"/>
          </p:cNvSpPr>
          <p:nvPr>
            <p:ph type="dt" sz="half" idx="10"/>
          </p:nvPr>
        </p:nvSpPr>
        <p:spPr>
          <a:xfrm>
            <a:off x="539750" y="5220000"/>
            <a:ext cx="2743200" cy="365125"/>
          </a:xfrm>
        </p:spPr>
        <p:txBody>
          <a:bodyPr lIns="0" tIns="0" rIns="0" bIns="0" anchor="t" anchorCtr="0"/>
          <a:lstStyle>
            <a:lvl1pPr>
              <a:defRPr sz="2000">
                <a:solidFill>
                  <a:schemeClr val="bg1"/>
                </a:solidFill>
                <a:latin typeface="Calibri Light" panose="020F0302020204030204" pitchFamily="34" charset="0"/>
                <a:cs typeface="Calibri Light" panose="020F0302020204030204" pitchFamily="34" charset="0"/>
              </a:defRPr>
            </a:lvl1pPr>
          </a:lstStyle>
          <a:p>
            <a:fld id="{1F320846-5969-4CBF-ACE6-14C5E9B07FE6}" type="datetimeFigureOut">
              <a:rPr lang="en-GB" smtClean="0"/>
              <a:pPr/>
              <a:t>30/09/2026</a:t>
            </a:fld>
            <a:endParaRPr lang="en-GB"/>
          </a:p>
        </p:txBody>
      </p:sp>
      <p:pic>
        <p:nvPicPr>
          <p:cNvPr id="16" name="Graphic 15">
            <a:extLst>
              <a:ext uri="{FF2B5EF4-FFF2-40B4-BE49-F238E27FC236}">
                <a16:creationId xmlns:a16="http://schemas.microsoft.com/office/drawing/2014/main" id="{ED655B4C-3D82-E0A8-AE5A-985B696068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000" y="468000"/>
            <a:ext cx="2169807" cy="277200"/>
          </a:xfrm>
          <a:prstGeom prst="rect">
            <a:avLst/>
          </a:prstGeom>
        </p:spPr>
      </p:pic>
      <p:pic>
        <p:nvPicPr>
          <p:cNvPr id="5" name="Graphic 4">
            <a:extLst>
              <a:ext uri="{FF2B5EF4-FFF2-40B4-BE49-F238E27FC236}">
                <a16:creationId xmlns:a16="http://schemas.microsoft.com/office/drawing/2014/main" id="{E48DA04A-C8FB-667E-9B97-B2583C5729D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000" y="468000"/>
            <a:ext cx="2169807" cy="277200"/>
          </a:xfrm>
          <a:prstGeom prst="rect">
            <a:avLst/>
          </a:prstGeom>
        </p:spPr>
      </p:pic>
    </p:spTree>
    <p:extLst>
      <p:ext uri="{BB962C8B-B14F-4D97-AF65-F5344CB8AC3E}">
        <p14:creationId xmlns:p14="http://schemas.microsoft.com/office/powerpoint/2010/main" val="2897922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with image">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023BC3D-E917-E194-078D-A19A26CD3531}"/>
              </a:ext>
            </a:extLst>
          </p:cNvPr>
          <p:cNvSpPr>
            <a:spLocks noGrp="1"/>
          </p:cNvSpPr>
          <p:nvPr>
            <p:ph type="pic" sz="quarter" idx="11"/>
          </p:nvPr>
        </p:nvSpPr>
        <p:spPr>
          <a:xfrm>
            <a:off x="6227130" y="0"/>
            <a:ext cx="5964871" cy="6858000"/>
          </a:xfrm>
          <a:custGeom>
            <a:avLst/>
            <a:gdLst>
              <a:gd name="connsiteX0" fmla="*/ 0 w 5964871"/>
              <a:gd name="connsiteY0" fmla="*/ 0 h 6858000"/>
              <a:gd name="connsiteX1" fmla="*/ 5964871 w 5964871"/>
              <a:gd name="connsiteY1" fmla="*/ 0 h 6858000"/>
              <a:gd name="connsiteX2" fmla="*/ 5964871 w 5964871"/>
              <a:gd name="connsiteY2" fmla="*/ 6858000 h 6858000"/>
              <a:gd name="connsiteX3" fmla="*/ 1730116 w 5964871"/>
              <a:gd name="connsiteY3" fmla="*/ 6858000 h 6858000"/>
              <a:gd name="connsiteX4" fmla="*/ 1732633 w 5964871"/>
              <a:gd name="connsiteY4" fmla="*/ 6706709 h 6858000"/>
              <a:gd name="connsiteX5" fmla="*/ 1390927 w 5964871"/>
              <a:gd name="connsiteY5" fmla="*/ 3466002 h 6858000"/>
              <a:gd name="connsiteX6" fmla="*/ 2627 w 5964871"/>
              <a:gd name="connsiteY6" fmla="*/ 471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64871" h="6858000">
                <a:moveTo>
                  <a:pt x="0" y="0"/>
                </a:moveTo>
                <a:lnTo>
                  <a:pt x="5964871" y="0"/>
                </a:lnTo>
                <a:lnTo>
                  <a:pt x="5964871" y="6858000"/>
                </a:lnTo>
                <a:lnTo>
                  <a:pt x="1730116" y="6858000"/>
                </a:lnTo>
                <a:lnTo>
                  <a:pt x="1732633" y="6706709"/>
                </a:lnTo>
                <a:cubicBezTo>
                  <a:pt x="1737091" y="5733615"/>
                  <a:pt x="1666493" y="4614231"/>
                  <a:pt x="1390927" y="3466002"/>
                </a:cubicBezTo>
                <a:cubicBezTo>
                  <a:pt x="1069435" y="2126382"/>
                  <a:pt x="517187" y="948452"/>
                  <a:pt x="2627" y="4711"/>
                </a:cubicBezTo>
                <a:close/>
              </a:path>
            </a:pathLst>
          </a:custGeom>
          <a:noFill/>
        </p:spPr>
        <p:txBody>
          <a:bodyPr wrap="square">
            <a:noAutofit/>
          </a:bodyPr>
          <a:lstStyle/>
          <a:p>
            <a:r>
              <a:rPr lang="en-US"/>
              <a:t>Click icon to add picture</a:t>
            </a:r>
            <a:endParaRPr lang="en-GB"/>
          </a:p>
        </p:txBody>
      </p:sp>
      <p:sp>
        <p:nvSpPr>
          <p:cNvPr id="2" name="Title 1">
            <a:extLst>
              <a:ext uri="{FF2B5EF4-FFF2-40B4-BE49-F238E27FC236}">
                <a16:creationId xmlns:a16="http://schemas.microsoft.com/office/drawing/2014/main" id="{E53F2AF8-7A47-AD7C-E395-D6299B2C44C0}"/>
              </a:ext>
            </a:extLst>
          </p:cNvPr>
          <p:cNvSpPr>
            <a:spLocks noGrp="1"/>
          </p:cNvSpPr>
          <p:nvPr>
            <p:ph type="ctrTitle"/>
          </p:nvPr>
        </p:nvSpPr>
        <p:spPr>
          <a:xfrm>
            <a:off x="540000" y="1944000"/>
            <a:ext cx="5421600" cy="1620000"/>
          </a:xfrm>
        </p:spPr>
        <p:txBody>
          <a:bodyPr anchor="t" anchorCtr="0"/>
          <a:lstStyle>
            <a:lvl1pPr algn="l">
              <a:lnSpc>
                <a:spcPct val="90000"/>
              </a:lnSpc>
              <a:defRPr sz="6000">
                <a:solidFill>
                  <a:schemeClr val="accent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E5EF42DB-DC5E-BDA8-4439-0D28FE6315CD}"/>
              </a:ext>
            </a:extLst>
          </p:cNvPr>
          <p:cNvSpPr>
            <a:spLocks noGrp="1"/>
          </p:cNvSpPr>
          <p:nvPr>
            <p:ph type="subTitle" idx="1"/>
          </p:nvPr>
        </p:nvSpPr>
        <p:spPr>
          <a:xfrm>
            <a:off x="539750" y="3789606"/>
            <a:ext cx="5421850" cy="1080000"/>
          </a:xfrm>
        </p:spPr>
        <p:txBody>
          <a:bodyPr/>
          <a:lstStyle>
            <a:lvl1pPr marL="0" indent="0" algn="l">
              <a:spcBef>
                <a:spcPts val="0"/>
              </a:spcBef>
              <a:spcAft>
                <a:spcPts val="0"/>
              </a:spcAft>
              <a:buNone/>
              <a:defRPr sz="3400" b="0">
                <a:solidFill>
                  <a:schemeClr val="tx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270189-B4F1-9519-7F15-73B284A4FC09}"/>
              </a:ext>
            </a:extLst>
          </p:cNvPr>
          <p:cNvSpPr>
            <a:spLocks noGrp="1"/>
          </p:cNvSpPr>
          <p:nvPr>
            <p:ph type="dt" sz="half" idx="10"/>
          </p:nvPr>
        </p:nvSpPr>
        <p:spPr>
          <a:xfrm>
            <a:off x="539750" y="5220000"/>
            <a:ext cx="2743200" cy="365125"/>
          </a:xfrm>
        </p:spPr>
        <p:txBody>
          <a:bodyPr lIns="0" tIns="0" rIns="0" bIns="0" anchor="t" anchorCtr="0"/>
          <a:lstStyle>
            <a:lvl1pPr>
              <a:defRPr sz="2000">
                <a:solidFill>
                  <a:schemeClr val="tx1"/>
                </a:solidFill>
                <a:latin typeface="Calibri Light" panose="020F0302020204030204" pitchFamily="34" charset="0"/>
                <a:cs typeface="Calibri Light" panose="020F0302020204030204" pitchFamily="34" charset="0"/>
              </a:defRPr>
            </a:lvl1pPr>
          </a:lstStyle>
          <a:p>
            <a:fld id="{1F320846-5969-4CBF-ACE6-14C5E9B07FE6}" type="datetimeFigureOut">
              <a:rPr lang="en-GB" smtClean="0"/>
              <a:pPr/>
              <a:t>30/09/2026</a:t>
            </a:fld>
            <a:endParaRPr lang="en-GB"/>
          </a:p>
        </p:txBody>
      </p:sp>
      <p:pic>
        <p:nvPicPr>
          <p:cNvPr id="16" name="Graphic 15">
            <a:extLst>
              <a:ext uri="{FF2B5EF4-FFF2-40B4-BE49-F238E27FC236}">
                <a16:creationId xmlns:a16="http://schemas.microsoft.com/office/drawing/2014/main" id="{ED655B4C-3D82-E0A8-AE5A-985B6960685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40000" y="468000"/>
            <a:ext cx="2169806" cy="277200"/>
          </a:xfrm>
          <a:prstGeom prst="rect">
            <a:avLst/>
          </a:prstGeom>
        </p:spPr>
      </p:pic>
      <p:pic>
        <p:nvPicPr>
          <p:cNvPr id="5" name="Graphic 4">
            <a:extLst>
              <a:ext uri="{FF2B5EF4-FFF2-40B4-BE49-F238E27FC236}">
                <a16:creationId xmlns:a16="http://schemas.microsoft.com/office/drawing/2014/main" id="{09242D59-5BD5-0B72-7D9D-816D3F4DC72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40000" y="468000"/>
            <a:ext cx="2169806" cy="277200"/>
          </a:xfrm>
          <a:prstGeom prst="rect">
            <a:avLst/>
          </a:prstGeom>
        </p:spPr>
      </p:pic>
    </p:spTree>
    <p:extLst>
      <p:ext uri="{BB962C8B-B14F-4D97-AF65-F5344CB8AC3E}">
        <p14:creationId xmlns:p14="http://schemas.microsoft.com/office/powerpoint/2010/main" val="79915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1F803CF8-6DEC-3F38-1E23-B6030E86F7A7}"/>
              </a:ext>
            </a:extLst>
          </p:cNvPr>
          <p:cNvSpPr>
            <a:spLocks noGrp="1"/>
          </p:cNvSpPr>
          <p:nvPr>
            <p:ph type="body" sz="quarter" idx="10"/>
          </p:nvPr>
        </p:nvSpPr>
        <p:spPr>
          <a:xfrm>
            <a:off x="1170810" y="1911499"/>
            <a:ext cx="3672000" cy="492610"/>
          </a:xfrm>
        </p:spPr>
        <p:txBody>
          <a:bodyPr anchor="b" anchorCtr="0"/>
          <a:lstStyle>
            <a:lvl1pPr>
              <a:defRPr sz="2500"/>
            </a:lvl1pPr>
          </a:lstStyle>
          <a:p>
            <a:pPr lvl="0"/>
            <a:r>
              <a:rPr lang="en-US"/>
              <a:t>Click to edit Master text styles</a:t>
            </a:r>
          </a:p>
        </p:txBody>
      </p:sp>
      <p:sp>
        <p:nvSpPr>
          <p:cNvPr id="2" name="Title 1">
            <a:extLst>
              <a:ext uri="{FF2B5EF4-FFF2-40B4-BE49-F238E27FC236}">
                <a16:creationId xmlns:a16="http://schemas.microsoft.com/office/drawing/2014/main" id="{B7575FEA-EF6C-28AD-BB9C-5781909780D0}"/>
              </a:ext>
            </a:extLst>
          </p:cNvPr>
          <p:cNvSpPr>
            <a:spLocks noGrp="1"/>
          </p:cNvSpPr>
          <p:nvPr>
            <p:ph type="title"/>
          </p:nvPr>
        </p:nvSpPr>
        <p:spPr/>
        <p:txBody>
          <a:bodyPr/>
          <a:lstStyle/>
          <a:p>
            <a:r>
              <a:rPr lang="en-US"/>
              <a:t>Click to edit Master title style</a:t>
            </a:r>
            <a:endParaRPr lang="en-GB"/>
          </a:p>
        </p:txBody>
      </p:sp>
      <p:sp>
        <p:nvSpPr>
          <p:cNvPr id="11" name="Text Placeholder 9">
            <a:extLst>
              <a:ext uri="{FF2B5EF4-FFF2-40B4-BE49-F238E27FC236}">
                <a16:creationId xmlns:a16="http://schemas.microsoft.com/office/drawing/2014/main" id="{6AE92126-64BC-24DE-EC11-D94A8CE63F57}"/>
              </a:ext>
            </a:extLst>
          </p:cNvPr>
          <p:cNvSpPr>
            <a:spLocks noGrp="1"/>
          </p:cNvSpPr>
          <p:nvPr>
            <p:ph type="body" sz="quarter" idx="11" hasCustomPrompt="1"/>
          </p:nvPr>
        </p:nvSpPr>
        <p:spPr>
          <a:xfrm>
            <a:off x="540738" y="1711326"/>
            <a:ext cx="539262" cy="621567"/>
          </a:xfrm>
        </p:spPr>
        <p:txBody>
          <a:bodyPr/>
          <a:lstStyle>
            <a:lvl1pPr>
              <a:spcBef>
                <a:spcPts val="0"/>
              </a:spcBef>
              <a:spcAft>
                <a:spcPts val="0"/>
              </a:spcAft>
              <a:defRPr sz="5100" b="0">
                <a:solidFill>
                  <a:schemeClr val="accent1"/>
                </a:solidFill>
                <a:latin typeface="Calibri Light" panose="020F0302020204030204" pitchFamily="34" charset="0"/>
                <a:cs typeface="Calibri Light" panose="020F0302020204030204" pitchFamily="34" charset="0"/>
              </a:defRPr>
            </a:lvl1pPr>
          </a:lstStyle>
          <a:p>
            <a:pPr lvl="0"/>
            <a:r>
              <a:rPr lang="en-GB"/>
              <a:t>1</a:t>
            </a:r>
          </a:p>
        </p:txBody>
      </p:sp>
      <p:sp>
        <p:nvSpPr>
          <p:cNvPr id="14" name="Text Placeholder 9">
            <a:extLst>
              <a:ext uri="{FF2B5EF4-FFF2-40B4-BE49-F238E27FC236}">
                <a16:creationId xmlns:a16="http://schemas.microsoft.com/office/drawing/2014/main" id="{349BCA8D-4AA5-2903-E974-D2041A328E08}"/>
              </a:ext>
            </a:extLst>
          </p:cNvPr>
          <p:cNvSpPr>
            <a:spLocks noGrp="1"/>
          </p:cNvSpPr>
          <p:nvPr>
            <p:ph type="body" sz="quarter" idx="12"/>
          </p:nvPr>
        </p:nvSpPr>
        <p:spPr>
          <a:xfrm>
            <a:off x="1170810" y="2884514"/>
            <a:ext cx="3672000" cy="492610"/>
          </a:xfrm>
        </p:spPr>
        <p:txBody>
          <a:bodyPr anchor="b" anchorCtr="0"/>
          <a:lstStyle>
            <a:lvl1pPr>
              <a:defRPr sz="2500"/>
            </a:lvl1pPr>
          </a:lstStyle>
          <a:p>
            <a:pPr lvl="0"/>
            <a:r>
              <a:rPr lang="en-US"/>
              <a:t>Click to edit Master text styles</a:t>
            </a:r>
          </a:p>
        </p:txBody>
      </p:sp>
      <p:sp>
        <p:nvSpPr>
          <p:cNvPr id="15" name="Text Placeholder 9">
            <a:extLst>
              <a:ext uri="{FF2B5EF4-FFF2-40B4-BE49-F238E27FC236}">
                <a16:creationId xmlns:a16="http://schemas.microsoft.com/office/drawing/2014/main" id="{3910E9B7-D1D4-E59C-2EBD-9E327D1E6FAC}"/>
              </a:ext>
            </a:extLst>
          </p:cNvPr>
          <p:cNvSpPr>
            <a:spLocks noGrp="1"/>
          </p:cNvSpPr>
          <p:nvPr>
            <p:ph type="body" sz="quarter" idx="13" hasCustomPrompt="1"/>
          </p:nvPr>
        </p:nvSpPr>
        <p:spPr>
          <a:xfrm>
            <a:off x="540738" y="2684341"/>
            <a:ext cx="539262" cy="621567"/>
          </a:xfrm>
        </p:spPr>
        <p:txBody>
          <a:bodyPr/>
          <a:lstStyle>
            <a:lvl1pPr>
              <a:spcBef>
                <a:spcPts val="0"/>
              </a:spcBef>
              <a:spcAft>
                <a:spcPts val="0"/>
              </a:spcAft>
              <a:defRPr sz="5100" b="0">
                <a:solidFill>
                  <a:schemeClr val="accent1"/>
                </a:solidFill>
                <a:latin typeface="Calibri Light" panose="020F0302020204030204" pitchFamily="34" charset="0"/>
                <a:cs typeface="Calibri Light" panose="020F0302020204030204" pitchFamily="34" charset="0"/>
              </a:defRPr>
            </a:lvl1pPr>
          </a:lstStyle>
          <a:p>
            <a:pPr lvl="0"/>
            <a:r>
              <a:rPr lang="en-GB"/>
              <a:t>1</a:t>
            </a:r>
          </a:p>
        </p:txBody>
      </p:sp>
      <p:sp>
        <p:nvSpPr>
          <p:cNvPr id="17" name="Text Placeholder 9">
            <a:extLst>
              <a:ext uri="{FF2B5EF4-FFF2-40B4-BE49-F238E27FC236}">
                <a16:creationId xmlns:a16="http://schemas.microsoft.com/office/drawing/2014/main" id="{608EB52F-2896-A270-88F6-0E7EBDE28FCC}"/>
              </a:ext>
            </a:extLst>
          </p:cNvPr>
          <p:cNvSpPr>
            <a:spLocks noGrp="1"/>
          </p:cNvSpPr>
          <p:nvPr>
            <p:ph type="body" sz="quarter" idx="14"/>
          </p:nvPr>
        </p:nvSpPr>
        <p:spPr>
          <a:xfrm>
            <a:off x="1170810" y="3869253"/>
            <a:ext cx="3672000" cy="492610"/>
          </a:xfrm>
        </p:spPr>
        <p:txBody>
          <a:bodyPr anchor="b" anchorCtr="0"/>
          <a:lstStyle>
            <a:lvl1pPr>
              <a:defRPr sz="2500"/>
            </a:lvl1pPr>
          </a:lstStyle>
          <a:p>
            <a:pPr lvl="0"/>
            <a:r>
              <a:rPr lang="en-US"/>
              <a:t>Click to edit Master text styles</a:t>
            </a:r>
          </a:p>
        </p:txBody>
      </p:sp>
      <p:sp>
        <p:nvSpPr>
          <p:cNvPr id="18" name="Text Placeholder 9">
            <a:extLst>
              <a:ext uri="{FF2B5EF4-FFF2-40B4-BE49-F238E27FC236}">
                <a16:creationId xmlns:a16="http://schemas.microsoft.com/office/drawing/2014/main" id="{47B3CD23-E34C-2C9A-A51C-41BF087FD3B7}"/>
              </a:ext>
            </a:extLst>
          </p:cNvPr>
          <p:cNvSpPr>
            <a:spLocks noGrp="1"/>
          </p:cNvSpPr>
          <p:nvPr>
            <p:ph type="body" sz="quarter" idx="15" hasCustomPrompt="1"/>
          </p:nvPr>
        </p:nvSpPr>
        <p:spPr>
          <a:xfrm>
            <a:off x="540738" y="3669080"/>
            <a:ext cx="539262" cy="621567"/>
          </a:xfrm>
        </p:spPr>
        <p:txBody>
          <a:bodyPr/>
          <a:lstStyle>
            <a:lvl1pPr>
              <a:spcBef>
                <a:spcPts val="0"/>
              </a:spcBef>
              <a:spcAft>
                <a:spcPts val="0"/>
              </a:spcAft>
              <a:defRPr sz="5100" b="0">
                <a:solidFill>
                  <a:schemeClr val="accent1"/>
                </a:solidFill>
                <a:latin typeface="Calibri Light" panose="020F0302020204030204" pitchFamily="34" charset="0"/>
                <a:cs typeface="Calibri Light" panose="020F0302020204030204" pitchFamily="34" charset="0"/>
              </a:defRPr>
            </a:lvl1pPr>
          </a:lstStyle>
          <a:p>
            <a:pPr lvl="0"/>
            <a:r>
              <a:rPr lang="en-GB"/>
              <a:t>1</a:t>
            </a:r>
          </a:p>
        </p:txBody>
      </p:sp>
      <p:sp>
        <p:nvSpPr>
          <p:cNvPr id="20" name="Text Placeholder 9">
            <a:extLst>
              <a:ext uri="{FF2B5EF4-FFF2-40B4-BE49-F238E27FC236}">
                <a16:creationId xmlns:a16="http://schemas.microsoft.com/office/drawing/2014/main" id="{F968155B-5EA6-8E49-9284-830E818CB7D9}"/>
              </a:ext>
            </a:extLst>
          </p:cNvPr>
          <p:cNvSpPr>
            <a:spLocks noGrp="1"/>
          </p:cNvSpPr>
          <p:nvPr>
            <p:ph type="body" sz="quarter" idx="16"/>
          </p:nvPr>
        </p:nvSpPr>
        <p:spPr>
          <a:xfrm>
            <a:off x="1170810" y="4842268"/>
            <a:ext cx="3672000" cy="492610"/>
          </a:xfrm>
        </p:spPr>
        <p:txBody>
          <a:bodyPr anchor="b" anchorCtr="0"/>
          <a:lstStyle>
            <a:lvl1pPr>
              <a:defRPr sz="2500"/>
            </a:lvl1pPr>
          </a:lstStyle>
          <a:p>
            <a:pPr lvl="0"/>
            <a:r>
              <a:rPr lang="en-US"/>
              <a:t>Click to edit Master text styles</a:t>
            </a:r>
          </a:p>
        </p:txBody>
      </p:sp>
      <p:sp>
        <p:nvSpPr>
          <p:cNvPr id="21" name="Text Placeholder 9">
            <a:extLst>
              <a:ext uri="{FF2B5EF4-FFF2-40B4-BE49-F238E27FC236}">
                <a16:creationId xmlns:a16="http://schemas.microsoft.com/office/drawing/2014/main" id="{2603CC46-CD79-1A91-BF7F-CB513C366E47}"/>
              </a:ext>
            </a:extLst>
          </p:cNvPr>
          <p:cNvSpPr>
            <a:spLocks noGrp="1"/>
          </p:cNvSpPr>
          <p:nvPr>
            <p:ph type="body" sz="quarter" idx="17" hasCustomPrompt="1"/>
          </p:nvPr>
        </p:nvSpPr>
        <p:spPr>
          <a:xfrm>
            <a:off x="540738" y="4642095"/>
            <a:ext cx="539262" cy="621567"/>
          </a:xfrm>
        </p:spPr>
        <p:txBody>
          <a:bodyPr/>
          <a:lstStyle>
            <a:lvl1pPr>
              <a:spcBef>
                <a:spcPts val="0"/>
              </a:spcBef>
              <a:spcAft>
                <a:spcPts val="0"/>
              </a:spcAft>
              <a:defRPr sz="5100" b="0">
                <a:solidFill>
                  <a:schemeClr val="accent1"/>
                </a:solidFill>
                <a:latin typeface="Calibri Light" panose="020F0302020204030204" pitchFamily="34" charset="0"/>
                <a:cs typeface="Calibri Light" panose="020F0302020204030204" pitchFamily="34" charset="0"/>
              </a:defRPr>
            </a:lvl1pPr>
          </a:lstStyle>
          <a:p>
            <a:pPr lvl="0"/>
            <a:r>
              <a:rPr lang="en-GB"/>
              <a:t>1</a:t>
            </a:r>
          </a:p>
        </p:txBody>
      </p:sp>
      <p:sp>
        <p:nvSpPr>
          <p:cNvPr id="23" name="Text Placeholder 9">
            <a:extLst>
              <a:ext uri="{FF2B5EF4-FFF2-40B4-BE49-F238E27FC236}">
                <a16:creationId xmlns:a16="http://schemas.microsoft.com/office/drawing/2014/main" id="{A8C442C8-3269-0506-E94C-8A64F9D4B227}"/>
              </a:ext>
            </a:extLst>
          </p:cNvPr>
          <p:cNvSpPr>
            <a:spLocks noGrp="1"/>
          </p:cNvSpPr>
          <p:nvPr>
            <p:ph type="body" sz="quarter" idx="18"/>
          </p:nvPr>
        </p:nvSpPr>
        <p:spPr>
          <a:xfrm>
            <a:off x="6102991" y="1911499"/>
            <a:ext cx="3672000" cy="492610"/>
          </a:xfrm>
        </p:spPr>
        <p:txBody>
          <a:bodyPr anchor="b" anchorCtr="0"/>
          <a:lstStyle>
            <a:lvl1pPr>
              <a:defRPr sz="2500"/>
            </a:lvl1pPr>
          </a:lstStyle>
          <a:p>
            <a:pPr lvl="0"/>
            <a:r>
              <a:rPr lang="en-US"/>
              <a:t>Click to edit Master text styles</a:t>
            </a:r>
          </a:p>
        </p:txBody>
      </p:sp>
      <p:sp>
        <p:nvSpPr>
          <p:cNvPr id="24" name="Text Placeholder 9">
            <a:extLst>
              <a:ext uri="{FF2B5EF4-FFF2-40B4-BE49-F238E27FC236}">
                <a16:creationId xmlns:a16="http://schemas.microsoft.com/office/drawing/2014/main" id="{AD50958E-02E6-A495-A6B0-6C7812B4A489}"/>
              </a:ext>
            </a:extLst>
          </p:cNvPr>
          <p:cNvSpPr>
            <a:spLocks noGrp="1"/>
          </p:cNvSpPr>
          <p:nvPr>
            <p:ph type="body" sz="quarter" idx="19" hasCustomPrompt="1"/>
          </p:nvPr>
        </p:nvSpPr>
        <p:spPr>
          <a:xfrm>
            <a:off x="5472000" y="1711326"/>
            <a:ext cx="539262" cy="621567"/>
          </a:xfrm>
        </p:spPr>
        <p:txBody>
          <a:bodyPr/>
          <a:lstStyle>
            <a:lvl1pPr>
              <a:spcBef>
                <a:spcPts val="0"/>
              </a:spcBef>
              <a:spcAft>
                <a:spcPts val="0"/>
              </a:spcAft>
              <a:defRPr sz="5100" b="0">
                <a:solidFill>
                  <a:schemeClr val="accent1"/>
                </a:solidFill>
                <a:latin typeface="Calibri Light" panose="020F0302020204030204" pitchFamily="34" charset="0"/>
                <a:cs typeface="Calibri Light" panose="020F0302020204030204" pitchFamily="34" charset="0"/>
              </a:defRPr>
            </a:lvl1pPr>
          </a:lstStyle>
          <a:p>
            <a:pPr lvl="0"/>
            <a:r>
              <a:rPr lang="en-GB"/>
              <a:t>1</a:t>
            </a:r>
          </a:p>
        </p:txBody>
      </p:sp>
      <p:sp>
        <p:nvSpPr>
          <p:cNvPr id="25" name="Text Placeholder 9">
            <a:extLst>
              <a:ext uri="{FF2B5EF4-FFF2-40B4-BE49-F238E27FC236}">
                <a16:creationId xmlns:a16="http://schemas.microsoft.com/office/drawing/2014/main" id="{A82202DE-A301-D2F6-3435-17025931FCBD}"/>
              </a:ext>
            </a:extLst>
          </p:cNvPr>
          <p:cNvSpPr>
            <a:spLocks noGrp="1"/>
          </p:cNvSpPr>
          <p:nvPr>
            <p:ph type="body" sz="quarter" idx="20"/>
          </p:nvPr>
        </p:nvSpPr>
        <p:spPr>
          <a:xfrm>
            <a:off x="6102991" y="2884514"/>
            <a:ext cx="3672000" cy="492610"/>
          </a:xfrm>
        </p:spPr>
        <p:txBody>
          <a:bodyPr anchor="b" anchorCtr="0"/>
          <a:lstStyle>
            <a:lvl1pPr>
              <a:defRPr sz="2500"/>
            </a:lvl1pPr>
          </a:lstStyle>
          <a:p>
            <a:pPr lvl="0"/>
            <a:r>
              <a:rPr lang="en-US"/>
              <a:t>Click to edit Master text styles</a:t>
            </a:r>
          </a:p>
        </p:txBody>
      </p:sp>
      <p:sp>
        <p:nvSpPr>
          <p:cNvPr id="26" name="Text Placeholder 9">
            <a:extLst>
              <a:ext uri="{FF2B5EF4-FFF2-40B4-BE49-F238E27FC236}">
                <a16:creationId xmlns:a16="http://schemas.microsoft.com/office/drawing/2014/main" id="{6140F8D5-477C-6B25-60D5-EFFBEBA0B805}"/>
              </a:ext>
            </a:extLst>
          </p:cNvPr>
          <p:cNvSpPr>
            <a:spLocks noGrp="1"/>
          </p:cNvSpPr>
          <p:nvPr>
            <p:ph type="body" sz="quarter" idx="21" hasCustomPrompt="1"/>
          </p:nvPr>
        </p:nvSpPr>
        <p:spPr>
          <a:xfrm>
            <a:off x="5472000" y="2684341"/>
            <a:ext cx="539262" cy="621567"/>
          </a:xfrm>
        </p:spPr>
        <p:txBody>
          <a:bodyPr/>
          <a:lstStyle>
            <a:lvl1pPr>
              <a:spcBef>
                <a:spcPts val="0"/>
              </a:spcBef>
              <a:spcAft>
                <a:spcPts val="0"/>
              </a:spcAft>
              <a:defRPr sz="5100" b="0">
                <a:solidFill>
                  <a:schemeClr val="accent1"/>
                </a:solidFill>
                <a:latin typeface="Calibri Light" panose="020F0302020204030204" pitchFamily="34" charset="0"/>
                <a:cs typeface="Calibri Light" panose="020F0302020204030204" pitchFamily="34" charset="0"/>
              </a:defRPr>
            </a:lvl1pPr>
          </a:lstStyle>
          <a:p>
            <a:pPr lvl="0"/>
            <a:r>
              <a:rPr lang="en-GB"/>
              <a:t>1</a:t>
            </a:r>
          </a:p>
        </p:txBody>
      </p:sp>
      <p:sp>
        <p:nvSpPr>
          <p:cNvPr id="27" name="Text Placeholder 9">
            <a:extLst>
              <a:ext uri="{FF2B5EF4-FFF2-40B4-BE49-F238E27FC236}">
                <a16:creationId xmlns:a16="http://schemas.microsoft.com/office/drawing/2014/main" id="{AEEBBA9D-5DF0-C4DE-DA0C-D94DB9680987}"/>
              </a:ext>
            </a:extLst>
          </p:cNvPr>
          <p:cNvSpPr>
            <a:spLocks noGrp="1"/>
          </p:cNvSpPr>
          <p:nvPr>
            <p:ph type="body" sz="quarter" idx="22"/>
          </p:nvPr>
        </p:nvSpPr>
        <p:spPr>
          <a:xfrm>
            <a:off x="6102991" y="3869253"/>
            <a:ext cx="3672000" cy="492610"/>
          </a:xfrm>
        </p:spPr>
        <p:txBody>
          <a:bodyPr anchor="b" anchorCtr="0"/>
          <a:lstStyle>
            <a:lvl1pPr>
              <a:defRPr sz="2500"/>
            </a:lvl1pPr>
          </a:lstStyle>
          <a:p>
            <a:pPr lvl="0"/>
            <a:r>
              <a:rPr lang="en-US"/>
              <a:t>Click to edit Master text styles</a:t>
            </a:r>
          </a:p>
        </p:txBody>
      </p:sp>
      <p:sp>
        <p:nvSpPr>
          <p:cNvPr id="28" name="Text Placeholder 9">
            <a:extLst>
              <a:ext uri="{FF2B5EF4-FFF2-40B4-BE49-F238E27FC236}">
                <a16:creationId xmlns:a16="http://schemas.microsoft.com/office/drawing/2014/main" id="{DB7F90E3-F280-1CDA-A902-25A755B15883}"/>
              </a:ext>
            </a:extLst>
          </p:cNvPr>
          <p:cNvSpPr>
            <a:spLocks noGrp="1"/>
          </p:cNvSpPr>
          <p:nvPr>
            <p:ph type="body" sz="quarter" idx="23" hasCustomPrompt="1"/>
          </p:nvPr>
        </p:nvSpPr>
        <p:spPr>
          <a:xfrm>
            <a:off x="5472000" y="3669080"/>
            <a:ext cx="539262" cy="621567"/>
          </a:xfrm>
        </p:spPr>
        <p:txBody>
          <a:bodyPr/>
          <a:lstStyle>
            <a:lvl1pPr>
              <a:spcBef>
                <a:spcPts val="0"/>
              </a:spcBef>
              <a:spcAft>
                <a:spcPts val="0"/>
              </a:spcAft>
              <a:defRPr sz="5100" b="0">
                <a:solidFill>
                  <a:schemeClr val="accent1"/>
                </a:solidFill>
                <a:latin typeface="Calibri Light" panose="020F0302020204030204" pitchFamily="34" charset="0"/>
                <a:cs typeface="Calibri Light" panose="020F0302020204030204" pitchFamily="34" charset="0"/>
              </a:defRPr>
            </a:lvl1pPr>
          </a:lstStyle>
          <a:p>
            <a:pPr lvl="0"/>
            <a:r>
              <a:rPr lang="en-GB"/>
              <a:t>1</a:t>
            </a:r>
          </a:p>
        </p:txBody>
      </p:sp>
      <p:sp>
        <p:nvSpPr>
          <p:cNvPr id="29" name="Text Placeholder 9">
            <a:extLst>
              <a:ext uri="{FF2B5EF4-FFF2-40B4-BE49-F238E27FC236}">
                <a16:creationId xmlns:a16="http://schemas.microsoft.com/office/drawing/2014/main" id="{0FEF5F7C-B41B-B0AE-6F50-3C7DA6FBEC8B}"/>
              </a:ext>
            </a:extLst>
          </p:cNvPr>
          <p:cNvSpPr>
            <a:spLocks noGrp="1"/>
          </p:cNvSpPr>
          <p:nvPr>
            <p:ph type="body" sz="quarter" idx="24"/>
          </p:nvPr>
        </p:nvSpPr>
        <p:spPr>
          <a:xfrm>
            <a:off x="6102991" y="4842268"/>
            <a:ext cx="3672000" cy="492610"/>
          </a:xfrm>
        </p:spPr>
        <p:txBody>
          <a:bodyPr anchor="b" anchorCtr="0"/>
          <a:lstStyle>
            <a:lvl1pPr>
              <a:defRPr sz="2500"/>
            </a:lvl1pPr>
          </a:lstStyle>
          <a:p>
            <a:pPr lvl="0"/>
            <a:r>
              <a:rPr lang="en-US"/>
              <a:t>Click to edit Master text styles</a:t>
            </a:r>
          </a:p>
        </p:txBody>
      </p:sp>
      <p:sp>
        <p:nvSpPr>
          <p:cNvPr id="30" name="Text Placeholder 9">
            <a:extLst>
              <a:ext uri="{FF2B5EF4-FFF2-40B4-BE49-F238E27FC236}">
                <a16:creationId xmlns:a16="http://schemas.microsoft.com/office/drawing/2014/main" id="{313923B0-9EB4-1CD6-4D97-CD6FAC8345A4}"/>
              </a:ext>
            </a:extLst>
          </p:cNvPr>
          <p:cNvSpPr>
            <a:spLocks noGrp="1"/>
          </p:cNvSpPr>
          <p:nvPr>
            <p:ph type="body" sz="quarter" idx="25" hasCustomPrompt="1"/>
          </p:nvPr>
        </p:nvSpPr>
        <p:spPr>
          <a:xfrm>
            <a:off x="5472000" y="4642095"/>
            <a:ext cx="539262" cy="621567"/>
          </a:xfrm>
        </p:spPr>
        <p:txBody>
          <a:bodyPr/>
          <a:lstStyle>
            <a:lvl1pPr>
              <a:spcBef>
                <a:spcPts val="0"/>
              </a:spcBef>
              <a:spcAft>
                <a:spcPts val="0"/>
              </a:spcAft>
              <a:defRPr sz="5100" b="0">
                <a:solidFill>
                  <a:schemeClr val="accent1"/>
                </a:solidFill>
                <a:latin typeface="Calibri Light" panose="020F0302020204030204" pitchFamily="34" charset="0"/>
                <a:cs typeface="Calibri Light" panose="020F0302020204030204" pitchFamily="34" charset="0"/>
              </a:defRPr>
            </a:lvl1pPr>
          </a:lstStyle>
          <a:p>
            <a:pPr lvl="0"/>
            <a:r>
              <a:rPr lang="en-GB"/>
              <a:t>1</a:t>
            </a:r>
          </a:p>
        </p:txBody>
      </p:sp>
    </p:spTree>
    <p:extLst>
      <p:ext uri="{BB962C8B-B14F-4D97-AF65-F5344CB8AC3E}">
        <p14:creationId xmlns:p14="http://schemas.microsoft.com/office/powerpoint/2010/main" val="2251962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75FEA-EF6C-28AD-BB9C-5781909780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04ED18-547B-B18B-68FE-7EC3FB2E5B6D}"/>
              </a:ext>
            </a:extLst>
          </p:cNvPr>
          <p:cNvSpPr>
            <a:spLocks noGrp="1"/>
          </p:cNvSpPr>
          <p:nvPr>
            <p:ph sz="half" idx="1"/>
          </p:nvPr>
        </p:nvSpPr>
        <p:spPr>
          <a:xfrm>
            <a:off x="540000" y="1863725"/>
            <a:ext cx="7405200" cy="4149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454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 +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5CD90-7A9F-576E-AB5E-FFBC03064043}"/>
              </a:ext>
            </a:extLst>
          </p:cNvPr>
          <p:cNvSpPr>
            <a:spLocks noGrp="1"/>
          </p:cNvSpPr>
          <p:nvPr>
            <p:ph type="title"/>
          </p:nvPr>
        </p:nvSpPr>
        <p:spPr>
          <a:xfrm>
            <a:off x="545124" y="517524"/>
            <a:ext cx="5302800" cy="1065091"/>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B4A1213-B62B-CA65-AAA6-955723A1605B}"/>
              </a:ext>
            </a:extLst>
          </p:cNvPr>
          <p:cNvSpPr>
            <a:spLocks noGrp="1"/>
          </p:cNvSpPr>
          <p:nvPr>
            <p:ph idx="1"/>
          </p:nvPr>
        </p:nvSpPr>
        <p:spPr>
          <a:xfrm>
            <a:off x="539749" y="1872000"/>
            <a:ext cx="4608000" cy="4141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Graphic 7">
            <a:extLst>
              <a:ext uri="{FF2B5EF4-FFF2-40B4-BE49-F238E27FC236}">
                <a16:creationId xmlns:a16="http://schemas.microsoft.com/office/drawing/2014/main" id="{A4463E5F-9CBA-9811-AA2C-07F4347654FE}"/>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3213" r="25303" b="13616"/>
          <a:stretch/>
        </p:blipFill>
        <p:spPr>
          <a:xfrm>
            <a:off x="5774400" y="0"/>
            <a:ext cx="6417600" cy="6858000"/>
          </a:xfrm>
          <a:prstGeom prst="rect">
            <a:avLst/>
          </a:prstGeom>
        </p:spPr>
      </p:pic>
      <p:sp>
        <p:nvSpPr>
          <p:cNvPr id="10" name="Chart Placeholder 9">
            <a:extLst>
              <a:ext uri="{FF2B5EF4-FFF2-40B4-BE49-F238E27FC236}">
                <a16:creationId xmlns:a16="http://schemas.microsoft.com/office/drawing/2014/main" id="{A4189B63-EC55-C290-3394-C48621B2EDA6}"/>
              </a:ext>
            </a:extLst>
          </p:cNvPr>
          <p:cNvSpPr>
            <a:spLocks noGrp="1"/>
          </p:cNvSpPr>
          <p:nvPr>
            <p:ph type="chart" sz="quarter" idx="10"/>
          </p:nvPr>
        </p:nvSpPr>
        <p:spPr>
          <a:xfrm>
            <a:off x="6096000" y="1875692"/>
            <a:ext cx="5556250" cy="3898800"/>
          </a:xfrm>
        </p:spPr>
        <p:txBody>
          <a:bodyPr/>
          <a:lstStyle/>
          <a:p>
            <a:r>
              <a:rPr lang="en-US"/>
              <a:t>Click icon to add chart</a:t>
            </a:r>
            <a:endParaRPr lang="en-GB"/>
          </a:p>
        </p:txBody>
      </p:sp>
      <p:pic>
        <p:nvPicPr>
          <p:cNvPr id="4" name="Graphic 3">
            <a:extLst>
              <a:ext uri="{FF2B5EF4-FFF2-40B4-BE49-F238E27FC236}">
                <a16:creationId xmlns:a16="http://schemas.microsoft.com/office/drawing/2014/main" id="{706369D0-D2AD-B6E6-F3B1-E9DBF475B60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3213" r="25303" b="13616"/>
          <a:stretch/>
        </p:blipFill>
        <p:spPr>
          <a:xfrm>
            <a:off x="5774400" y="0"/>
            <a:ext cx="6417600" cy="6858000"/>
          </a:xfrm>
          <a:prstGeom prst="rect">
            <a:avLst/>
          </a:prstGeom>
        </p:spPr>
      </p:pic>
    </p:spTree>
    <p:extLst>
      <p:ext uri="{BB962C8B-B14F-4D97-AF65-F5344CB8AC3E}">
        <p14:creationId xmlns:p14="http://schemas.microsoft.com/office/powerpoint/2010/main" val="21904103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 + imag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FD91081-66D9-20CD-CFA3-5F9C6952C75A}"/>
              </a:ext>
            </a:extLst>
          </p:cNvPr>
          <p:cNvSpPr>
            <a:spLocks noGrp="1"/>
          </p:cNvSpPr>
          <p:nvPr>
            <p:ph type="pic" sz="quarter" idx="10"/>
          </p:nvPr>
        </p:nvSpPr>
        <p:spPr>
          <a:xfrm>
            <a:off x="6523886" y="0"/>
            <a:ext cx="5668115" cy="6858000"/>
          </a:xfrm>
          <a:custGeom>
            <a:avLst/>
            <a:gdLst>
              <a:gd name="connsiteX0" fmla="*/ 0 w 5668115"/>
              <a:gd name="connsiteY0" fmla="*/ 0 h 6858000"/>
              <a:gd name="connsiteX1" fmla="*/ 5668115 w 5668115"/>
              <a:gd name="connsiteY1" fmla="*/ 0 h 6858000"/>
              <a:gd name="connsiteX2" fmla="*/ 5668115 w 5668115"/>
              <a:gd name="connsiteY2" fmla="*/ 6858000 h 6858000"/>
              <a:gd name="connsiteX3" fmla="*/ 49704 w 5668115"/>
              <a:gd name="connsiteY3" fmla="*/ 6858000 h 6858000"/>
              <a:gd name="connsiteX4" fmla="*/ 79254 w 5668115"/>
              <a:gd name="connsiteY4" fmla="*/ 6743352 h 6858000"/>
              <a:gd name="connsiteX5" fmla="*/ 501663 w 5668115"/>
              <a:gd name="connsiteY5" fmla="*/ 3525422 h 6858000"/>
              <a:gd name="connsiteX6" fmla="*/ 79254 w 5668115"/>
              <a:gd name="connsiteY6" fmla="*/ 3074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8115" h="6858000">
                <a:moveTo>
                  <a:pt x="0" y="0"/>
                </a:moveTo>
                <a:lnTo>
                  <a:pt x="5668115" y="0"/>
                </a:lnTo>
                <a:lnTo>
                  <a:pt x="5668115" y="6858000"/>
                </a:lnTo>
                <a:lnTo>
                  <a:pt x="49704" y="6858000"/>
                </a:lnTo>
                <a:lnTo>
                  <a:pt x="79254" y="6743352"/>
                </a:lnTo>
                <a:cubicBezTo>
                  <a:pt x="309810" y="5802002"/>
                  <a:pt x="501663" y="4701522"/>
                  <a:pt x="501663" y="3525422"/>
                </a:cubicBezTo>
                <a:cubicBezTo>
                  <a:pt x="501663" y="2349331"/>
                  <a:pt x="309810" y="1248840"/>
                  <a:pt x="79254" y="307493"/>
                </a:cubicBezTo>
                <a:close/>
              </a:path>
            </a:pathLst>
          </a:custGeom>
        </p:spPr>
        <p:txBody>
          <a:bodyPr wrap="square">
            <a:noAutofit/>
          </a:bodyPr>
          <a:lstStyle/>
          <a:p>
            <a:r>
              <a:rPr lang="en-US"/>
              <a:t>Click icon to add picture</a:t>
            </a:r>
            <a:endParaRPr lang="en-GB"/>
          </a:p>
        </p:txBody>
      </p:sp>
      <p:sp>
        <p:nvSpPr>
          <p:cNvPr id="2" name="Title 1">
            <a:extLst>
              <a:ext uri="{FF2B5EF4-FFF2-40B4-BE49-F238E27FC236}">
                <a16:creationId xmlns:a16="http://schemas.microsoft.com/office/drawing/2014/main" id="{ED65CD90-7A9F-576E-AB5E-FFBC03064043}"/>
              </a:ext>
            </a:extLst>
          </p:cNvPr>
          <p:cNvSpPr>
            <a:spLocks noGrp="1"/>
          </p:cNvSpPr>
          <p:nvPr>
            <p:ph type="title"/>
          </p:nvPr>
        </p:nvSpPr>
        <p:spPr>
          <a:xfrm>
            <a:off x="545124" y="517524"/>
            <a:ext cx="5302800" cy="1065091"/>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B4A1213-B62B-CA65-AAA6-955723A1605B}"/>
              </a:ext>
            </a:extLst>
          </p:cNvPr>
          <p:cNvSpPr>
            <a:spLocks noGrp="1"/>
          </p:cNvSpPr>
          <p:nvPr>
            <p:ph idx="1"/>
          </p:nvPr>
        </p:nvSpPr>
        <p:spPr>
          <a:xfrm>
            <a:off x="539749" y="1872000"/>
            <a:ext cx="4608000" cy="4141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9481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DF223-3CD4-B40C-F771-95A05D694D35}"/>
              </a:ext>
            </a:extLst>
          </p:cNvPr>
          <p:cNvSpPr>
            <a:spLocks noGrp="1"/>
          </p:cNvSpPr>
          <p:nvPr>
            <p:ph type="title"/>
          </p:nvPr>
        </p:nvSpPr>
        <p:spPr>
          <a:xfrm>
            <a:off x="540000" y="1494000"/>
            <a:ext cx="5540400" cy="1310400"/>
          </a:xfrm>
        </p:spPr>
        <p:txBody>
          <a:bodyPr anchor="t" anchorCtr="0"/>
          <a:lstStyle>
            <a:lvl1pPr>
              <a:lnSpc>
                <a:spcPct val="90000"/>
              </a:lnSpc>
              <a:defRPr sz="5500">
                <a:solidFill>
                  <a:schemeClr val="bg1"/>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7CFC3F6-B269-C573-D9CD-5D1D86500059}"/>
              </a:ext>
            </a:extLst>
          </p:cNvPr>
          <p:cNvSpPr>
            <a:spLocks noGrp="1"/>
          </p:cNvSpPr>
          <p:nvPr>
            <p:ph type="body" idx="1"/>
          </p:nvPr>
        </p:nvSpPr>
        <p:spPr>
          <a:xfrm>
            <a:off x="540000" y="3430800"/>
            <a:ext cx="5117850" cy="1918800"/>
          </a:xfrm>
        </p:spPr>
        <p:txBody>
          <a:bodyPr/>
          <a:lstStyle>
            <a:lvl1pPr marL="0" indent="0">
              <a:lnSpc>
                <a:spcPct val="90000"/>
              </a:lnSpc>
              <a:spcBef>
                <a:spcPts val="0"/>
              </a:spcBef>
              <a:buNone/>
              <a:defRPr sz="2300" b="0">
                <a:solidFill>
                  <a:schemeClr val="bg1"/>
                </a:solidFill>
                <a:latin typeface="Calibri Light" panose="020F0302020204030204" pitchFamily="34" charset="0"/>
                <a:cs typeface="Calibri Light" panose="020F03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96248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xt + highligh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99EF23F-F78E-B85E-C8A6-4612E8B21D2B}"/>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3206" r="31635" b="13658"/>
          <a:stretch/>
        </p:blipFill>
        <p:spPr>
          <a:xfrm>
            <a:off x="6314400" y="0"/>
            <a:ext cx="5877600" cy="6858000"/>
          </a:xfrm>
          <a:prstGeom prst="rect">
            <a:avLst/>
          </a:prstGeom>
        </p:spPr>
      </p:pic>
      <p:sp>
        <p:nvSpPr>
          <p:cNvPr id="2" name="Title 1">
            <a:extLst>
              <a:ext uri="{FF2B5EF4-FFF2-40B4-BE49-F238E27FC236}">
                <a16:creationId xmlns:a16="http://schemas.microsoft.com/office/drawing/2014/main" id="{ED65CD90-7A9F-576E-AB5E-FFBC03064043}"/>
              </a:ext>
            </a:extLst>
          </p:cNvPr>
          <p:cNvSpPr>
            <a:spLocks noGrp="1"/>
          </p:cNvSpPr>
          <p:nvPr>
            <p:ph type="title"/>
          </p:nvPr>
        </p:nvSpPr>
        <p:spPr>
          <a:xfrm>
            <a:off x="545124" y="517524"/>
            <a:ext cx="5302800" cy="1065091"/>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B4A1213-B62B-CA65-AAA6-955723A1605B}"/>
              </a:ext>
            </a:extLst>
          </p:cNvPr>
          <p:cNvSpPr>
            <a:spLocks noGrp="1"/>
          </p:cNvSpPr>
          <p:nvPr>
            <p:ph idx="1"/>
          </p:nvPr>
        </p:nvSpPr>
        <p:spPr>
          <a:xfrm>
            <a:off x="539749" y="1872000"/>
            <a:ext cx="4608000" cy="4141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2BEAEC6-437D-233E-C915-C52F0FBAE0F5}"/>
              </a:ext>
            </a:extLst>
          </p:cNvPr>
          <p:cNvSpPr>
            <a:spLocks noGrp="1"/>
          </p:cNvSpPr>
          <p:nvPr>
            <p:ph type="body" sz="quarter" idx="10"/>
          </p:nvPr>
        </p:nvSpPr>
        <p:spPr>
          <a:xfrm>
            <a:off x="7124399" y="3124800"/>
            <a:ext cx="4526263" cy="2888650"/>
          </a:xfrm>
        </p:spPr>
        <p:txBody>
          <a:bodyPr/>
          <a:lstStyle>
            <a:lvl1pPr>
              <a:defRPr sz="2900" b="0">
                <a:solidFill>
                  <a:schemeClr val="bg1"/>
                </a:solidFill>
              </a:defRPr>
            </a:lvl1pPr>
            <a:lvl2pPr>
              <a:defRPr sz="2900">
                <a:solidFill>
                  <a:schemeClr val="bg1"/>
                </a:solidFill>
              </a:defRPr>
            </a:lvl2pPr>
            <a:lvl3pPr>
              <a:defRPr sz="2900">
                <a:solidFill>
                  <a:schemeClr val="bg1"/>
                </a:solidFill>
              </a:defRPr>
            </a:lvl3pPr>
            <a:lvl4pPr>
              <a:defRPr sz="2900">
                <a:solidFill>
                  <a:schemeClr val="bg1"/>
                </a:solidFill>
              </a:defRPr>
            </a:lvl4pPr>
            <a:lvl5pPr>
              <a:defRPr sz="2900">
                <a:solidFill>
                  <a:schemeClr val="bg1"/>
                </a:solidFill>
              </a:defRPr>
            </a:lvl5pPr>
          </a:lstStyle>
          <a:p>
            <a:pPr lvl="0"/>
            <a:r>
              <a:rPr lang="en-US"/>
              <a:t>Click to edit Master text styles</a:t>
            </a:r>
          </a:p>
        </p:txBody>
      </p:sp>
      <p:pic>
        <p:nvPicPr>
          <p:cNvPr id="4" name="Graphic 3">
            <a:extLst>
              <a:ext uri="{FF2B5EF4-FFF2-40B4-BE49-F238E27FC236}">
                <a16:creationId xmlns:a16="http://schemas.microsoft.com/office/drawing/2014/main" id="{6C2534FF-1AC2-F751-ED93-D5AA843A1394}"/>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3206" r="31635" b="13658"/>
          <a:stretch/>
        </p:blipFill>
        <p:spPr>
          <a:xfrm>
            <a:off x="6314400" y="0"/>
            <a:ext cx="5877600" cy="6858000"/>
          </a:xfrm>
          <a:prstGeom prst="rect">
            <a:avLst/>
          </a:prstGeom>
        </p:spPr>
      </p:pic>
    </p:spTree>
    <p:extLst>
      <p:ext uri="{BB962C8B-B14F-4D97-AF65-F5344CB8AC3E}">
        <p14:creationId xmlns:p14="http://schemas.microsoft.com/office/powerpoint/2010/main" val="7273037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tro + large chart/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45179F-EE03-814B-3EA9-219AEEBA6DCF}"/>
              </a:ext>
            </a:extLst>
          </p:cNvPr>
          <p:cNvSpPr>
            <a:spLocks noGrp="1"/>
          </p:cNvSpPr>
          <p:nvPr>
            <p:ph type="body" sz="quarter" idx="10"/>
          </p:nvPr>
        </p:nvSpPr>
        <p:spPr>
          <a:xfrm>
            <a:off x="544512" y="1863725"/>
            <a:ext cx="9159557" cy="685800"/>
          </a:xfrm>
        </p:spPr>
        <p:txBody>
          <a:bodyPr/>
          <a:lstStyle>
            <a:lvl1pPr>
              <a:defRPr sz="1500" b="0"/>
            </a:lvl1pPr>
          </a:lstStyle>
          <a:p>
            <a:pPr lvl="0"/>
            <a:r>
              <a:rPr lang="en-US"/>
              <a:t>Click to edit Master text styles</a:t>
            </a:r>
          </a:p>
        </p:txBody>
      </p:sp>
      <p:sp>
        <p:nvSpPr>
          <p:cNvPr id="2" name="Title 1">
            <a:extLst>
              <a:ext uri="{FF2B5EF4-FFF2-40B4-BE49-F238E27FC236}">
                <a16:creationId xmlns:a16="http://schemas.microsoft.com/office/drawing/2014/main" id="{B7575FEA-EF6C-28AD-BB9C-5781909780D0}"/>
              </a:ext>
            </a:extLst>
          </p:cNvPr>
          <p:cNvSpPr>
            <a:spLocks noGrp="1"/>
          </p:cNvSpPr>
          <p:nvPr>
            <p:ph type="title"/>
          </p:nvPr>
        </p:nvSpPr>
        <p:spPr/>
        <p:txBody>
          <a:bodyPr/>
          <a:lstStyle/>
          <a:p>
            <a:r>
              <a:rPr lang="en-US"/>
              <a:t>Click to edit Master title style</a:t>
            </a:r>
            <a:endParaRPr lang="en-GB"/>
          </a:p>
        </p:txBody>
      </p:sp>
      <p:sp>
        <p:nvSpPr>
          <p:cNvPr id="7" name="Content Placeholder 6">
            <a:extLst>
              <a:ext uri="{FF2B5EF4-FFF2-40B4-BE49-F238E27FC236}">
                <a16:creationId xmlns:a16="http://schemas.microsoft.com/office/drawing/2014/main" id="{B4E07B9B-964A-742E-DB3E-7F40972E2B3D}"/>
              </a:ext>
            </a:extLst>
          </p:cNvPr>
          <p:cNvSpPr>
            <a:spLocks noGrp="1"/>
          </p:cNvSpPr>
          <p:nvPr>
            <p:ph sz="quarter" idx="11" hasCustomPrompt="1"/>
          </p:nvPr>
        </p:nvSpPr>
        <p:spPr>
          <a:xfrm>
            <a:off x="544513" y="2663824"/>
            <a:ext cx="11106150" cy="3348000"/>
          </a:xfrm>
        </p:spPr>
        <p:txBody>
          <a:bodyPr/>
          <a:lstStyle>
            <a:lvl1pPr>
              <a:defRPr/>
            </a:lvl1pPr>
          </a:lstStyle>
          <a:p>
            <a:pPr lvl="0"/>
            <a:r>
              <a:rPr lang="en-GB"/>
              <a:t>Click to add chart or image</a:t>
            </a:r>
          </a:p>
        </p:txBody>
      </p:sp>
    </p:spTree>
    <p:extLst>
      <p:ext uri="{BB962C8B-B14F-4D97-AF65-F5344CB8AC3E}">
        <p14:creationId xmlns:p14="http://schemas.microsoft.com/office/powerpoint/2010/main" val="5830869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ntro + table">
    <p:spTree>
      <p:nvGrpSpPr>
        <p:cNvPr id="1" name=""/>
        <p:cNvGrpSpPr/>
        <p:nvPr/>
      </p:nvGrpSpPr>
      <p:grpSpPr>
        <a:xfrm>
          <a:off x="0" y="0"/>
          <a:ext cx="0" cy="0"/>
          <a:chOff x="0" y="0"/>
          <a:chExt cx="0" cy="0"/>
        </a:xfrm>
      </p:grpSpPr>
      <p:sp>
        <p:nvSpPr>
          <p:cNvPr id="4" name="Table Placeholder 3">
            <a:extLst>
              <a:ext uri="{FF2B5EF4-FFF2-40B4-BE49-F238E27FC236}">
                <a16:creationId xmlns:a16="http://schemas.microsoft.com/office/drawing/2014/main" id="{34BE234A-BFD6-6806-DC62-4EC83903E2D9}"/>
              </a:ext>
            </a:extLst>
          </p:cNvPr>
          <p:cNvSpPr>
            <a:spLocks noGrp="1"/>
          </p:cNvSpPr>
          <p:nvPr>
            <p:ph type="tbl" sz="quarter" idx="12"/>
          </p:nvPr>
        </p:nvSpPr>
        <p:spPr>
          <a:xfrm>
            <a:off x="539750" y="2663824"/>
            <a:ext cx="11110913" cy="3349626"/>
          </a:xfrm>
        </p:spPr>
        <p:txBody>
          <a:bodyPr/>
          <a:lstStyle/>
          <a:p>
            <a:r>
              <a:rPr lang="en-US"/>
              <a:t>Click icon to add table</a:t>
            </a:r>
            <a:endParaRPr lang="en-GB"/>
          </a:p>
        </p:txBody>
      </p:sp>
      <p:sp>
        <p:nvSpPr>
          <p:cNvPr id="5" name="Text Placeholder 4">
            <a:extLst>
              <a:ext uri="{FF2B5EF4-FFF2-40B4-BE49-F238E27FC236}">
                <a16:creationId xmlns:a16="http://schemas.microsoft.com/office/drawing/2014/main" id="{EA45179F-EE03-814B-3EA9-219AEEBA6DCF}"/>
              </a:ext>
            </a:extLst>
          </p:cNvPr>
          <p:cNvSpPr>
            <a:spLocks noGrp="1"/>
          </p:cNvSpPr>
          <p:nvPr>
            <p:ph type="body" sz="quarter" idx="10"/>
          </p:nvPr>
        </p:nvSpPr>
        <p:spPr>
          <a:xfrm>
            <a:off x="544512" y="1863725"/>
            <a:ext cx="9159557" cy="685800"/>
          </a:xfrm>
        </p:spPr>
        <p:txBody>
          <a:bodyPr/>
          <a:lstStyle>
            <a:lvl1pPr>
              <a:defRPr sz="1500" b="0"/>
            </a:lvl1pPr>
          </a:lstStyle>
          <a:p>
            <a:pPr lvl="0"/>
            <a:r>
              <a:rPr lang="en-US"/>
              <a:t>Click to edit Master text styles</a:t>
            </a:r>
          </a:p>
        </p:txBody>
      </p:sp>
      <p:sp>
        <p:nvSpPr>
          <p:cNvPr id="2" name="Title 1">
            <a:extLst>
              <a:ext uri="{FF2B5EF4-FFF2-40B4-BE49-F238E27FC236}">
                <a16:creationId xmlns:a16="http://schemas.microsoft.com/office/drawing/2014/main" id="{B7575FEA-EF6C-28AD-BB9C-5781909780D0}"/>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98881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 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99EF23F-F78E-B85E-C8A6-4612E8B21D2B}"/>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3206" r="31635" b="13658"/>
          <a:stretch/>
        </p:blipFill>
        <p:spPr>
          <a:xfrm>
            <a:off x="6314400" y="0"/>
            <a:ext cx="5877600" cy="6858000"/>
          </a:xfrm>
          <a:prstGeom prst="rect">
            <a:avLst/>
          </a:prstGeom>
        </p:spPr>
      </p:pic>
      <p:sp>
        <p:nvSpPr>
          <p:cNvPr id="2" name="Title 1">
            <a:extLst>
              <a:ext uri="{FF2B5EF4-FFF2-40B4-BE49-F238E27FC236}">
                <a16:creationId xmlns:a16="http://schemas.microsoft.com/office/drawing/2014/main" id="{ED65CD90-7A9F-576E-AB5E-FFBC03064043}"/>
              </a:ext>
            </a:extLst>
          </p:cNvPr>
          <p:cNvSpPr>
            <a:spLocks noGrp="1"/>
          </p:cNvSpPr>
          <p:nvPr>
            <p:ph type="title"/>
          </p:nvPr>
        </p:nvSpPr>
        <p:spPr>
          <a:xfrm>
            <a:off x="545124" y="517524"/>
            <a:ext cx="5302800" cy="1065091"/>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B4A1213-B62B-CA65-AAA6-955723A1605B}"/>
              </a:ext>
            </a:extLst>
          </p:cNvPr>
          <p:cNvSpPr>
            <a:spLocks noGrp="1"/>
          </p:cNvSpPr>
          <p:nvPr>
            <p:ph idx="1"/>
          </p:nvPr>
        </p:nvSpPr>
        <p:spPr>
          <a:xfrm>
            <a:off x="539749" y="1872000"/>
            <a:ext cx="4608000" cy="4141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57AA0C61-5B7D-1DEF-0A9F-4C853E79D915}"/>
              </a:ext>
            </a:extLst>
          </p:cNvPr>
          <p:cNvSpPr>
            <a:spLocks noGrp="1"/>
          </p:cNvSpPr>
          <p:nvPr>
            <p:ph type="body" sz="quarter" idx="10"/>
          </p:nvPr>
        </p:nvSpPr>
        <p:spPr>
          <a:xfrm>
            <a:off x="7109999" y="1872000"/>
            <a:ext cx="4542251" cy="4141450"/>
          </a:xfrm>
        </p:spPr>
        <p:txBody>
          <a:bodyPr/>
          <a:lstStyle>
            <a:lvl1pPr>
              <a:spcBef>
                <a:spcPts val="0"/>
              </a:spcBef>
              <a:spcAft>
                <a:spcPts val="1984"/>
              </a:spcAft>
              <a:defRPr sz="3200" b="0">
                <a:latin typeface="Calibri Light" panose="020F0302020204030204" pitchFamily="34" charset="0"/>
                <a:cs typeface="Calibri Light" panose="020F0302020204030204" pitchFamily="34" charset="0"/>
              </a:defRPr>
            </a:lvl1pPr>
            <a:lvl2pPr>
              <a:defRPr sz="2100" b="1">
                <a:solidFill>
                  <a:schemeClr val="accent1"/>
                </a:solidFill>
              </a:defRPr>
            </a:lvl2pPr>
          </a:lstStyle>
          <a:p>
            <a:pPr lvl="0"/>
            <a:r>
              <a:rPr lang="en-US"/>
              <a:t>Click to edit Master text styles</a:t>
            </a:r>
          </a:p>
          <a:p>
            <a:pPr lvl="1"/>
            <a:r>
              <a:rPr lang="en-US"/>
              <a:t>Second level</a:t>
            </a:r>
          </a:p>
        </p:txBody>
      </p:sp>
      <p:pic>
        <p:nvPicPr>
          <p:cNvPr id="4" name="Graphic 3">
            <a:extLst>
              <a:ext uri="{FF2B5EF4-FFF2-40B4-BE49-F238E27FC236}">
                <a16:creationId xmlns:a16="http://schemas.microsoft.com/office/drawing/2014/main" id="{6E5D9694-FA2F-43E5-73F7-C884725B4F3A}"/>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3206" r="31635" b="13658"/>
          <a:stretch/>
        </p:blipFill>
        <p:spPr>
          <a:xfrm>
            <a:off x="6314400" y="0"/>
            <a:ext cx="5877600" cy="6858000"/>
          </a:xfrm>
          <a:prstGeom prst="rect">
            <a:avLst/>
          </a:prstGeom>
        </p:spPr>
      </p:pic>
    </p:spTree>
    <p:extLst>
      <p:ext uri="{BB962C8B-B14F-4D97-AF65-F5344CB8AC3E}">
        <p14:creationId xmlns:p14="http://schemas.microsoft.com/office/powerpoint/2010/main" val="740105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4 column with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03D21-E776-6E77-F103-77DB1FD683EA}"/>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93B056AB-5AFA-E9DB-AB05-CDFD6EF51105}"/>
              </a:ext>
            </a:extLst>
          </p:cNvPr>
          <p:cNvSpPr>
            <a:spLocks noGrp="1"/>
          </p:cNvSpPr>
          <p:nvPr>
            <p:ph type="pic" sz="quarter" idx="10"/>
          </p:nvPr>
        </p:nvSpPr>
        <p:spPr>
          <a:xfrm>
            <a:off x="547200" y="1933200"/>
            <a:ext cx="1710000" cy="1710000"/>
          </a:xfrm>
          <a:prstGeom prst="ellipse">
            <a:avLst/>
          </a:prstGeom>
          <a:solidFill>
            <a:srgbClr val="CCCCCC"/>
          </a:solidFill>
        </p:spPr>
        <p:txBody>
          <a:bodyPr/>
          <a:lstStyle/>
          <a:p>
            <a:r>
              <a:rPr lang="en-US"/>
              <a:t>Click icon to add picture</a:t>
            </a:r>
            <a:endParaRPr lang="en-GB"/>
          </a:p>
        </p:txBody>
      </p:sp>
      <p:sp>
        <p:nvSpPr>
          <p:cNvPr id="5" name="Picture Placeholder 3">
            <a:extLst>
              <a:ext uri="{FF2B5EF4-FFF2-40B4-BE49-F238E27FC236}">
                <a16:creationId xmlns:a16="http://schemas.microsoft.com/office/drawing/2014/main" id="{61AF6A3C-B207-AEB7-D66E-908E24293E19}"/>
              </a:ext>
            </a:extLst>
          </p:cNvPr>
          <p:cNvSpPr>
            <a:spLocks noGrp="1"/>
          </p:cNvSpPr>
          <p:nvPr>
            <p:ph type="pic" sz="quarter" idx="11"/>
          </p:nvPr>
        </p:nvSpPr>
        <p:spPr>
          <a:xfrm>
            <a:off x="3521569" y="1933200"/>
            <a:ext cx="1710000" cy="1710000"/>
          </a:xfrm>
          <a:prstGeom prst="ellipse">
            <a:avLst/>
          </a:prstGeom>
          <a:solidFill>
            <a:srgbClr val="CCCCCC"/>
          </a:solidFill>
        </p:spPr>
        <p:txBody>
          <a:bodyPr/>
          <a:lstStyle/>
          <a:p>
            <a:r>
              <a:rPr lang="en-US"/>
              <a:t>Click icon to add picture</a:t>
            </a:r>
            <a:endParaRPr lang="en-GB"/>
          </a:p>
        </p:txBody>
      </p:sp>
      <p:sp>
        <p:nvSpPr>
          <p:cNvPr id="6" name="Picture Placeholder 3">
            <a:extLst>
              <a:ext uri="{FF2B5EF4-FFF2-40B4-BE49-F238E27FC236}">
                <a16:creationId xmlns:a16="http://schemas.microsoft.com/office/drawing/2014/main" id="{28C3FDFE-E961-4A2A-8230-2029FDC24E17}"/>
              </a:ext>
            </a:extLst>
          </p:cNvPr>
          <p:cNvSpPr>
            <a:spLocks noGrp="1"/>
          </p:cNvSpPr>
          <p:nvPr>
            <p:ph type="pic" sz="quarter" idx="12"/>
          </p:nvPr>
        </p:nvSpPr>
        <p:spPr>
          <a:xfrm>
            <a:off x="6503138" y="1933200"/>
            <a:ext cx="1710000" cy="1710000"/>
          </a:xfrm>
          <a:prstGeom prst="ellipse">
            <a:avLst/>
          </a:prstGeom>
          <a:solidFill>
            <a:srgbClr val="CCCCCC"/>
          </a:solidFill>
        </p:spPr>
        <p:txBody>
          <a:bodyPr/>
          <a:lstStyle/>
          <a:p>
            <a:r>
              <a:rPr lang="en-US"/>
              <a:t>Click icon to add picture</a:t>
            </a:r>
            <a:endParaRPr lang="en-GB"/>
          </a:p>
        </p:txBody>
      </p:sp>
      <p:sp>
        <p:nvSpPr>
          <p:cNvPr id="7" name="Picture Placeholder 3">
            <a:extLst>
              <a:ext uri="{FF2B5EF4-FFF2-40B4-BE49-F238E27FC236}">
                <a16:creationId xmlns:a16="http://schemas.microsoft.com/office/drawing/2014/main" id="{23437535-574E-4D1A-4B09-0EC33AE8CCE4}"/>
              </a:ext>
            </a:extLst>
          </p:cNvPr>
          <p:cNvSpPr>
            <a:spLocks noGrp="1"/>
          </p:cNvSpPr>
          <p:nvPr>
            <p:ph type="pic" sz="quarter" idx="13"/>
          </p:nvPr>
        </p:nvSpPr>
        <p:spPr>
          <a:xfrm>
            <a:off x="9484708" y="1933200"/>
            <a:ext cx="1710000" cy="1710000"/>
          </a:xfrm>
          <a:prstGeom prst="ellipse">
            <a:avLst/>
          </a:prstGeom>
          <a:solidFill>
            <a:srgbClr val="CCCCCC"/>
          </a:solidFill>
        </p:spPr>
        <p:txBody>
          <a:bodyPr/>
          <a:lstStyle/>
          <a:p>
            <a:r>
              <a:rPr lang="en-US"/>
              <a:t>Click icon to add picture</a:t>
            </a:r>
            <a:endParaRPr lang="en-GB"/>
          </a:p>
        </p:txBody>
      </p:sp>
      <p:sp>
        <p:nvSpPr>
          <p:cNvPr id="9" name="Text Placeholder 8">
            <a:extLst>
              <a:ext uri="{FF2B5EF4-FFF2-40B4-BE49-F238E27FC236}">
                <a16:creationId xmlns:a16="http://schemas.microsoft.com/office/drawing/2014/main" id="{D3EA98B3-3C62-C9A4-7D0E-AD36E33B5A2C}"/>
              </a:ext>
            </a:extLst>
          </p:cNvPr>
          <p:cNvSpPr>
            <a:spLocks noGrp="1"/>
          </p:cNvSpPr>
          <p:nvPr>
            <p:ph type="body" sz="quarter" idx="14"/>
          </p:nvPr>
        </p:nvSpPr>
        <p:spPr>
          <a:xfrm>
            <a:off x="540000" y="4050000"/>
            <a:ext cx="2163600" cy="1963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8">
            <a:extLst>
              <a:ext uri="{FF2B5EF4-FFF2-40B4-BE49-F238E27FC236}">
                <a16:creationId xmlns:a16="http://schemas.microsoft.com/office/drawing/2014/main" id="{A282ABB3-4635-9A67-7EB3-40B300C86156}"/>
              </a:ext>
            </a:extLst>
          </p:cNvPr>
          <p:cNvSpPr>
            <a:spLocks noGrp="1"/>
          </p:cNvSpPr>
          <p:nvPr>
            <p:ph type="body" sz="quarter" idx="15"/>
          </p:nvPr>
        </p:nvSpPr>
        <p:spPr>
          <a:xfrm>
            <a:off x="9484708" y="4050000"/>
            <a:ext cx="2163600" cy="1963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8">
            <a:extLst>
              <a:ext uri="{FF2B5EF4-FFF2-40B4-BE49-F238E27FC236}">
                <a16:creationId xmlns:a16="http://schemas.microsoft.com/office/drawing/2014/main" id="{76F828D1-6EDC-46D3-81EF-A969D087DCDA}"/>
              </a:ext>
            </a:extLst>
          </p:cNvPr>
          <p:cNvSpPr>
            <a:spLocks noGrp="1"/>
          </p:cNvSpPr>
          <p:nvPr>
            <p:ph type="body" sz="quarter" idx="16"/>
          </p:nvPr>
        </p:nvSpPr>
        <p:spPr>
          <a:xfrm>
            <a:off x="6503138" y="4050000"/>
            <a:ext cx="2163600" cy="1963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8">
            <a:extLst>
              <a:ext uri="{FF2B5EF4-FFF2-40B4-BE49-F238E27FC236}">
                <a16:creationId xmlns:a16="http://schemas.microsoft.com/office/drawing/2014/main" id="{809345B1-3DE9-6A5D-AD1B-4BFC3642CD46}"/>
              </a:ext>
            </a:extLst>
          </p:cNvPr>
          <p:cNvSpPr>
            <a:spLocks noGrp="1"/>
          </p:cNvSpPr>
          <p:nvPr>
            <p:ph type="body" sz="quarter" idx="17"/>
          </p:nvPr>
        </p:nvSpPr>
        <p:spPr>
          <a:xfrm>
            <a:off x="3521569" y="4050000"/>
            <a:ext cx="2163600" cy="1963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963177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nal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1A70780-EE83-4155-0EF6-2779E2F2319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000" y="468000"/>
            <a:ext cx="2169807" cy="277200"/>
          </a:xfrm>
          <a:prstGeom prst="rect">
            <a:avLst/>
          </a:prstGeom>
        </p:spPr>
      </p:pic>
      <p:sp>
        <p:nvSpPr>
          <p:cNvPr id="3" name="Title 2">
            <a:extLst>
              <a:ext uri="{FF2B5EF4-FFF2-40B4-BE49-F238E27FC236}">
                <a16:creationId xmlns:a16="http://schemas.microsoft.com/office/drawing/2014/main" id="{25EFAE2B-957A-2261-4DA8-9CD844270F6A}"/>
              </a:ext>
            </a:extLst>
          </p:cNvPr>
          <p:cNvSpPr>
            <a:spLocks noGrp="1"/>
          </p:cNvSpPr>
          <p:nvPr>
            <p:ph type="title"/>
          </p:nvPr>
        </p:nvSpPr>
        <p:spPr>
          <a:xfrm>
            <a:off x="540000" y="1306800"/>
            <a:ext cx="2566800" cy="556925"/>
          </a:xfrm>
        </p:spPr>
        <p:txBody>
          <a:bodyPr/>
          <a:lstStyle>
            <a:lvl1pPr>
              <a:defRPr sz="1500" b="0" i="0">
                <a:solidFill>
                  <a:schemeClr val="bg2"/>
                </a:solidFill>
              </a:defRPr>
            </a:lvl1pPr>
          </a:lstStyle>
          <a:p>
            <a:r>
              <a:rPr lang="en-US"/>
              <a:t>Click to edit Master title style</a:t>
            </a:r>
            <a:endParaRPr lang="en-GB"/>
          </a:p>
        </p:txBody>
      </p:sp>
      <p:sp>
        <p:nvSpPr>
          <p:cNvPr id="5" name="Text Placeholder 4">
            <a:extLst>
              <a:ext uri="{FF2B5EF4-FFF2-40B4-BE49-F238E27FC236}">
                <a16:creationId xmlns:a16="http://schemas.microsoft.com/office/drawing/2014/main" id="{696E1EB6-550F-A494-05A8-23E6CAE67B67}"/>
              </a:ext>
            </a:extLst>
          </p:cNvPr>
          <p:cNvSpPr>
            <a:spLocks noGrp="1"/>
          </p:cNvSpPr>
          <p:nvPr>
            <p:ph type="body" sz="quarter" idx="10"/>
          </p:nvPr>
        </p:nvSpPr>
        <p:spPr>
          <a:xfrm>
            <a:off x="539750" y="1954800"/>
            <a:ext cx="2566800" cy="1925537"/>
          </a:xfrm>
        </p:spPr>
        <p:txBody>
          <a:bodyPr/>
          <a:lstStyle>
            <a:lvl1pPr>
              <a:spcBef>
                <a:spcPts val="0"/>
              </a:spcBef>
              <a:spcAft>
                <a:spcPts val="1417"/>
              </a:spcAft>
              <a:defRPr sz="1500" b="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59E95362-6981-42A1-ABE3-4C3BFBF74483}"/>
              </a:ext>
            </a:extLst>
          </p:cNvPr>
          <p:cNvSpPr>
            <a:spLocks noGrp="1"/>
          </p:cNvSpPr>
          <p:nvPr>
            <p:ph type="body" sz="quarter" idx="11"/>
          </p:nvPr>
        </p:nvSpPr>
        <p:spPr>
          <a:xfrm>
            <a:off x="817200" y="4341600"/>
            <a:ext cx="3326400" cy="270000"/>
          </a:xfrm>
        </p:spPr>
        <p:txBody>
          <a:bodyPr/>
          <a:lstStyle>
            <a:lvl1pPr>
              <a:spcBef>
                <a:spcPts val="0"/>
              </a:spcBef>
              <a:spcAft>
                <a:spcPts val="0"/>
              </a:spcAft>
              <a:defRPr sz="1500">
                <a:solidFill>
                  <a:schemeClr val="bg2"/>
                </a:solidFill>
              </a:defRPr>
            </a:lvl1pPr>
          </a:lstStyle>
          <a:p>
            <a:pPr lvl="0"/>
            <a:r>
              <a:rPr lang="en-US"/>
              <a:t>Click to edit Master text styles</a:t>
            </a:r>
          </a:p>
        </p:txBody>
      </p:sp>
      <p:sp>
        <p:nvSpPr>
          <p:cNvPr id="8" name="Text Placeholder 6">
            <a:extLst>
              <a:ext uri="{FF2B5EF4-FFF2-40B4-BE49-F238E27FC236}">
                <a16:creationId xmlns:a16="http://schemas.microsoft.com/office/drawing/2014/main" id="{2134276C-64CA-120B-917E-916918800DB9}"/>
              </a:ext>
            </a:extLst>
          </p:cNvPr>
          <p:cNvSpPr>
            <a:spLocks noGrp="1"/>
          </p:cNvSpPr>
          <p:nvPr>
            <p:ph type="body" sz="quarter" idx="12"/>
          </p:nvPr>
        </p:nvSpPr>
        <p:spPr>
          <a:xfrm>
            <a:off x="817200" y="4060800"/>
            <a:ext cx="3326400" cy="270000"/>
          </a:xfrm>
        </p:spPr>
        <p:txBody>
          <a:bodyPr/>
          <a:lstStyle>
            <a:lvl1pPr>
              <a:spcBef>
                <a:spcPts val="0"/>
              </a:spcBef>
              <a:spcAft>
                <a:spcPts val="0"/>
              </a:spcAft>
              <a:defRPr sz="1500">
                <a:solidFill>
                  <a:schemeClr val="bg2"/>
                </a:solidFill>
              </a:defRPr>
            </a:lvl1pPr>
          </a:lstStyle>
          <a:p>
            <a:pPr lvl="0"/>
            <a:r>
              <a:rPr lang="en-US"/>
              <a:t>Click to edit Master text styles</a:t>
            </a:r>
          </a:p>
        </p:txBody>
      </p:sp>
      <p:sp>
        <p:nvSpPr>
          <p:cNvPr id="9" name="Text Placeholder 4">
            <a:extLst>
              <a:ext uri="{FF2B5EF4-FFF2-40B4-BE49-F238E27FC236}">
                <a16:creationId xmlns:a16="http://schemas.microsoft.com/office/drawing/2014/main" id="{55CB7D6B-0232-0372-FBD7-8DD40EEA35FD}"/>
              </a:ext>
            </a:extLst>
          </p:cNvPr>
          <p:cNvSpPr>
            <a:spLocks noGrp="1"/>
          </p:cNvSpPr>
          <p:nvPr>
            <p:ph type="body" sz="quarter" idx="13"/>
          </p:nvPr>
        </p:nvSpPr>
        <p:spPr>
          <a:xfrm>
            <a:off x="539750" y="5002801"/>
            <a:ext cx="3603850" cy="1387200"/>
          </a:xfrm>
        </p:spPr>
        <p:txBody>
          <a:bodyPr/>
          <a:lstStyle>
            <a:lvl1pPr>
              <a:spcBef>
                <a:spcPts val="0"/>
              </a:spcBef>
              <a:spcAft>
                <a:spcPts val="2835"/>
              </a:spcAft>
              <a:defRPr sz="1500" b="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pic>
        <p:nvPicPr>
          <p:cNvPr id="4" name="Graphic 3">
            <a:extLst>
              <a:ext uri="{FF2B5EF4-FFF2-40B4-BE49-F238E27FC236}">
                <a16:creationId xmlns:a16="http://schemas.microsoft.com/office/drawing/2014/main" id="{742FF65A-0F03-9BF7-AD74-5DD4605A254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0000" y="468000"/>
            <a:ext cx="2169807" cy="277200"/>
          </a:xfrm>
          <a:prstGeom prst="rect">
            <a:avLst/>
          </a:prstGeom>
        </p:spPr>
      </p:pic>
    </p:spTree>
    <p:extLst>
      <p:ext uri="{BB962C8B-B14F-4D97-AF65-F5344CB8AC3E}">
        <p14:creationId xmlns:p14="http://schemas.microsoft.com/office/powerpoint/2010/main" val="2383114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03D21-E776-6E77-F103-77DB1FD683EA}"/>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67607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3389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39BA32-D14C-19B0-E9B4-6452A97F78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11B125-BDFA-2D7D-A3F9-0BA0EEA36D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3ACA4D-1FD1-E2E4-4F06-7A749DC4F4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094C67B-80AA-4F33-88D3-647AAAA40691}" type="datetimeFigureOut">
              <a:rPr lang="en-GB" smtClean="0"/>
              <a:t>30/09/2026</a:t>
            </a:fld>
            <a:endParaRPr lang="en-GB"/>
          </a:p>
        </p:txBody>
      </p:sp>
      <p:sp>
        <p:nvSpPr>
          <p:cNvPr id="5" name="Footer Placeholder 4">
            <a:extLst>
              <a:ext uri="{FF2B5EF4-FFF2-40B4-BE49-F238E27FC236}">
                <a16:creationId xmlns:a16="http://schemas.microsoft.com/office/drawing/2014/main" id="{09D0F13D-D441-B36A-C64B-9F8D5CF654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24BAEEB-AE08-9C84-E678-4BD0F06F12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0845150-5642-4C37-8EAB-D4B4A3C5C365}" type="slidenum">
              <a:rPr lang="en-GB" smtClean="0"/>
              <a:t>‹#›</a:t>
            </a:fld>
            <a:endParaRPr lang="en-GB"/>
          </a:p>
        </p:txBody>
      </p:sp>
    </p:spTree>
    <p:extLst>
      <p:ext uri="{BB962C8B-B14F-4D97-AF65-F5344CB8AC3E}">
        <p14:creationId xmlns:p14="http://schemas.microsoft.com/office/powerpoint/2010/main" val="47033634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3E2B0-0515-2BC6-DBF1-9464EF16DA08}"/>
              </a:ext>
            </a:extLst>
          </p:cNvPr>
          <p:cNvSpPr>
            <a:spLocks noGrp="1"/>
          </p:cNvSpPr>
          <p:nvPr>
            <p:ph type="title"/>
          </p:nvPr>
        </p:nvSpPr>
        <p:spPr>
          <a:xfrm>
            <a:off x="545124" y="517524"/>
            <a:ext cx="7405200" cy="1065091"/>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F075B4-AAF2-F186-2EFC-C4D32935B08B}"/>
              </a:ext>
            </a:extLst>
          </p:cNvPr>
          <p:cNvSpPr>
            <a:spLocks noGrp="1"/>
          </p:cNvSpPr>
          <p:nvPr>
            <p:ph type="body" idx="1"/>
          </p:nvPr>
        </p:nvSpPr>
        <p:spPr>
          <a:xfrm>
            <a:off x="539749" y="1872000"/>
            <a:ext cx="7405200" cy="414145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B5AC06-2AC8-B87A-ABB3-C1082743300C}"/>
              </a:ext>
            </a:extLst>
          </p:cNvPr>
          <p:cNvSpPr>
            <a:spLocks noGrp="1"/>
          </p:cNvSpPr>
          <p:nvPr>
            <p:ph type="dt" sz="half" idx="2"/>
          </p:nvPr>
        </p:nvSpPr>
        <p:spPr>
          <a:xfrm>
            <a:off x="539750" y="716524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320846-5969-4CBF-ACE6-14C5E9B07FE6}" type="datetimeFigureOut">
              <a:rPr lang="en-GB" smtClean="0"/>
              <a:t>30/09/2026</a:t>
            </a:fld>
            <a:endParaRPr lang="en-GB"/>
          </a:p>
        </p:txBody>
      </p:sp>
      <p:sp>
        <p:nvSpPr>
          <p:cNvPr id="5" name="Footer Placeholder 4">
            <a:extLst>
              <a:ext uri="{FF2B5EF4-FFF2-40B4-BE49-F238E27FC236}">
                <a16:creationId xmlns:a16="http://schemas.microsoft.com/office/drawing/2014/main" id="{977B4C3A-5014-F44D-B439-F95BE669A013}"/>
              </a:ext>
            </a:extLst>
          </p:cNvPr>
          <p:cNvSpPr>
            <a:spLocks noGrp="1"/>
          </p:cNvSpPr>
          <p:nvPr>
            <p:ph type="ftr" sz="quarter" idx="3"/>
          </p:nvPr>
        </p:nvSpPr>
        <p:spPr>
          <a:xfrm>
            <a:off x="3740150" y="716524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2C66078-6145-F35F-6C24-7927DC3176BB}"/>
              </a:ext>
            </a:extLst>
          </p:cNvPr>
          <p:cNvSpPr>
            <a:spLocks noGrp="1"/>
          </p:cNvSpPr>
          <p:nvPr>
            <p:ph type="sldNum" sz="quarter" idx="4"/>
          </p:nvPr>
        </p:nvSpPr>
        <p:spPr>
          <a:xfrm>
            <a:off x="8312150" y="716524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ADBADE-7DC1-44D1-B350-70A8CFC1AF8A}" type="slidenum">
              <a:rPr lang="en-GB" smtClean="0"/>
              <a:t>‹#›</a:t>
            </a:fld>
            <a:endParaRPr lang="en-GB"/>
          </a:p>
        </p:txBody>
      </p:sp>
    </p:spTree>
    <p:extLst>
      <p:ext uri="{BB962C8B-B14F-4D97-AF65-F5344CB8AC3E}">
        <p14:creationId xmlns:p14="http://schemas.microsoft.com/office/powerpoint/2010/main" val="278704728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Lst>
  <p:txStyles>
    <p:titleStyle>
      <a:lvl1pPr algn="l" defTabSz="914400" rtl="0" eaLnBrk="1" latinLnBrk="0" hangingPunct="1">
        <a:lnSpc>
          <a:spcPct val="100000"/>
        </a:lnSpc>
        <a:spcBef>
          <a:spcPct val="0"/>
        </a:spcBef>
        <a:buNone/>
        <a:defRPr sz="40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1134"/>
        </a:spcBef>
        <a:spcAft>
          <a:spcPts val="1134"/>
        </a:spcAft>
        <a:buFont typeface="Arial" panose="020B0604020202020204" pitchFamily="34" charset="0"/>
        <a:buNone/>
        <a:defRPr sz="17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1134"/>
        </a:spcAft>
        <a:buFont typeface="Arial" panose="020B0604020202020204" pitchFamily="34" charset="0"/>
        <a:buNone/>
        <a:defRPr sz="1500" kern="1200">
          <a:solidFill>
            <a:schemeClr val="tx1"/>
          </a:solidFill>
          <a:latin typeface="+mn-lt"/>
          <a:ea typeface="+mn-ea"/>
          <a:cs typeface="+mn-cs"/>
        </a:defRPr>
      </a:lvl2pPr>
      <a:lvl3pPr marL="230400" indent="-230400" algn="l" defTabSz="914400" rtl="0" eaLnBrk="1" latinLnBrk="0" hangingPunct="1">
        <a:lnSpc>
          <a:spcPct val="100000"/>
        </a:lnSpc>
        <a:spcBef>
          <a:spcPts val="0"/>
        </a:spcBef>
        <a:spcAft>
          <a:spcPts val="1134"/>
        </a:spcAft>
        <a:buClr>
          <a:schemeClr val="accent1"/>
        </a:buClr>
        <a:buFont typeface="Arial" panose="020B0604020202020204" pitchFamily="34" charset="0"/>
        <a:buChar char="•"/>
        <a:defRPr sz="1500" kern="1200">
          <a:solidFill>
            <a:schemeClr val="tx1"/>
          </a:solidFill>
          <a:latin typeface="+mn-lt"/>
          <a:ea typeface="+mn-ea"/>
          <a:cs typeface="+mn-cs"/>
        </a:defRPr>
      </a:lvl3pPr>
      <a:lvl4pPr marL="460800" indent="-228600" algn="l" defTabSz="914400" rtl="0" eaLnBrk="1" latinLnBrk="0" hangingPunct="1">
        <a:lnSpc>
          <a:spcPct val="100000"/>
        </a:lnSpc>
        <a:spcBef>
          <a:spcPts val="0"/>
        </a:spcBef>
        <a:spcAft>
          <a:spcPts val="1134"/>
        </a:spcAft>
        <a:buClr>
          <a:schemeClr val="accent1"/>
        </a:buClr>
        <a:buFont typeface="Arial" panose="020B0604020202020204" pitchFamily="34" charset="0"/>
        <a:buChar char="•"/>
        <a:defRPr sz="1500" kern="1200">
          <a:solidFill>
            <a:schemeClr val="tx1"/>
          </a:solidFill>
          <a:latin typeface="+mn-lt"/>
          <a:ea typeface="+mn-ea"/>
          <a:cs typeface="+mn-cs"/>
        </a:defRPr>
      </a:lvl4pPr>
      <a:lvl5pPr marL="691200" indent="-228600" algn="l" defTabSz="914400" rtl="0" eaLnBrk="1" latinLnBrk="0" hangingPunct="1">
        <a:lnSpc>
          <a:spcPct val="100000"/>
        </a:lnSpc>
        <a:spcBef>
          <a:spcPts val="0"/>
        </a:spcBef>
        <a:spcAft>
          <a:spcPts val="1134"/>
        </a:spcAft>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2" userDrawn="1">
          <p15:clr>
            <a:srgbClr val="F26B43"/>
          </p15:clr>
        </p15:guide>
        <p15:guide id="13" pos="7680" userDrawn="1">
          <p15:clr>
            <a:srgbClr val="F26B43"/>
          </p15:clr>
        </p15:guide>
        <p15:guide id="14" pos="340" userDrawn="1">
          <p15:clr>
            <a:srgbClr val="F26B43"/>
          </p15:clr>
        </p15:guide>
        <p15:guide id="15" pos="7339" userDrawn="1">
          <p15:clr>
            <a:srgbClr val="F26B43"/>
          </p15:clr>
        </p15:guide>
        <p15:guide id="16" orient="horz" userDrawn="1">
          <p15:clr>
            <a:srgbClr val="F26B43"/>
          </p15:clr>
        </p15:guide>
        <p15:guide id="17" orient="horz" pos="4320" userDrawn="1">
          <p15:clr>
            <a:srgbClr val="F26B43"/>
          </p15:clr>
        </p15:guide>
        <p15:guide id="18" orient="horz" pos="408" userDrawn="1">
          <p15:clr>
            <a:srgbClr val="F26B43"/>
          </p15:clr>
        </p15:guide>
        <p15:guide id="19" orient="horz" pos="3979" userDrawn="1">
          <p15:clr>
            <a:srgbClr val="F26B43"/>
          </p15:clr>
        </p15:guide>
        <p15:guide id="20" orient="horz" pos="997" userDrawn="1">
          <p15:clr>
            <a:srgbClr val="F26B43"/>
          </p15:clr>
        </p15:guide>
        <p15:guide id="21" orient="horz" pos="1174" userDrawn="1">
          <p15:clr>
            <a:srgbClr val="F26B43"/>
          </p15:clr>
        </p15:guide>
        <p15:guide id="22" orient="horz" pos="37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emf"/><Relationship Id="rId1" Type="http://schemas.openxmlformats.org/officeDocument/2006/relationships/slideLayout" Target="../slideLayouts/slideLayout16.xml"/><Relationship Id="rId5" Type="http://schemas.openxmlformats.org/officeDocument/2006/relationships/hyperlink" Target="https://www.gov.uk/government/publications/market-sustainability-and-improvement-fund-2025-to-2026-care-provider-fees" TargetMode="Externa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A36CE-A7CC-C309-0505-8AA4BBC4644B}"/>
              </a:ext>
            </a:extLst>
          </p:cNvPr>
          <p:cNvSpPr>
            <a:spLocks noGrp="1"/>
          </p:cNvSpPr>
          <p:nvPr>
            <p:ph type="ctrTitle"/>
          </p:nvPr>
        </p:nvSpPr>
        <p:spPr>
          <a:xfrm>
            <a:off x="539999" y="1944000"/>
            <a:ext cx="8830503" cy="1620000"/>
          </a:xfrm>
        </p:spPr>
        <p:txBody>
          <a:bodyPr/>
          <a:lstStyle/>
          <a:p>
            <a:r>
              <a:rPr lang="en-GB"/>
              <a:t>Provider Engagement </a:t>
            </a:r>
            <a:br>
              <a:rPr lang="en-GB"/>
            </a:br>
            <a:r>
              <a:rPr lang="en-GB"/>
              <a:t>Live at Home and Community Based Care</a:t>
            </a:r>
          </a:p>
        </p:txBody>
      </p:sp>
      <p:sp>
        <p:nvSpPr>
          <p:cNvPr id="4" name="Date Placeholder 3">
            <a:extLst>
              <a:ext uri="{FF2B5EF4-FFF2-40B4-BE49-F238E27FC236}">
                <a16:creationId xmlns:a16="http://schemas.microsoft.com/office/drawing/2014/main" id="{F0940775-5A11-7C34-2DB5-367FE9D0A04B}"/>
              </a:ext>
            </a:extLst>
          </p:cNvPr>
          <p:cNvSpPr>
            <a:spLocks noGrp="1"/>
          </p:cNvSpPr>
          <p:nvPr>
            <p:ph type="dt" sz="half" idx="10"/>
          </p:nvPr>
        </p:nvSpPr>
        <p:spPr/>
        <p:txBody>
          <a:bodyPr/>
          <a:lstStyle/>
          <a:p>
            <a:r>
              <a:rPr lang="en-GB"/>
              <a:t>September 2026</a:t>
            </a:r>
          </a:p>
        </p:txBody>
      </p:sp>
    </p:spTree>
    <p:extLst>
      <p:ext uri="{BB962C8B-B14F-4D97-AF65-F5344CB8AC3E}">
        <p14:creationId xmlns:p14="http://schemas.microsoft.com/office/powerpoint/2010/main" val="238884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D40F609-402A-D6D7-7089-6E2867370338}"/>
              </a:ext>
            </a:extLst>
          </p:cNvPr>
          <p:cNvSpPr>
            <a:spLocks noGrp="1"/>
          </p:cNvSpPr>
          <p:nvPr>
            <p:ph type="body" sz="quarter" idx="10"/>
          </p:nvPr>
        </p:nvSpPr>
        <p:spPr>
          <a:xfrm>
            <a:off x="1080000" y="1837841"/>
            <a:ext cx="3672000" cy="492610"/>
          </a:xfrm>
        </p:spPr>
        <p:txBody>
          <a:bodyPr/>
          <a:lstStyle/>
          <a:p>
            <a:r>
              <a:rPr lang="en-GB"/>
              <a:t>Introduction</a:t>
            </a:r>
          </a:p>
        </p:txBody>
      </p:sp>
      <p:sp>
        <p:nvSpPr>
          <p:cNvPr id="3" name="Title 2">
            <a:extLst>
              <a:ext uri="{FF2B5EF4-FFF2-40B4-BE49-F238E27FC236}">
                <a16:creationId xmlns:a16="http://schemas.microsoft.com/office/drawing/2014/main" id="{54AD4379-FE0B-94F1-3567-84F8E6662A70}"/>
              </a:ext>
            </a:extLst>
          </p:cNvPr>
          <p:cNvSpPr>
            <a:spLocks noGrp="1"/>
          </p:cNvSpPr>
          <p:nvPr>
            <p:ph type="title"/>
          </p:nvPr>
        </p:nvSpPr>
        <p:spPr/>
        <p:txBody>
          <a:bodyPr/>
          <a:lstStyle/>
          <a:p>
            <a:r>
              <a:rPr lang="en-GB"/>
              <a:t>Agenda</a:t>
            </a:r>
          </a:p>
        </p:txBody>
      </p:sp>
      <p:sp>
        <p:nvSpPr>
          <p:cNvPr id="4" name="Text Placeholder 3">
            <a:extLst>
              <a:ext uri="{FF2B5EF4-FFF2-40B4-BE49-F238E27FC236}">
                <a16:creationId xmlns:a16="http://schemas.microsoft.com/office/drawing/2014/main" id="{8BFC9253-CC9E-9B64-568C-1D519D03EE83}"/>
              </a:ext>
            </a:extLst>
          </p:cNvPr>
          <p:cNvSpPr>
            <a:spLocks noGrp="1"/>
          </p:cNvSpPr>
          <p:nvPr>
            <p:ph type="body" sz="quarter" idx="11"/>
          </p:nvPr>
        </p:nvSpPr>
        <p:spPr/>
        <p:txBody>
          <a:bodyPr/>
          <a:lstStyle/>
          <a:p>
            <a:r>
              <a:rPr lang="en-GB"/>
              <a:t>1</a:t>
            </a:r>
          </a:p>
        </p:txBody>
      </p:sp>
      <p:sp>
        <p:nvSpPr>
          <p:cNvPr id="5" name="Text Placeholder 4">
            <a:extLst>
              <a:ext uri="{FF2B5EF4-FFF2-40B4-BE49-F238E27FC236}">
                <a16:creationId xmlns:a16="http://schemas.microsoft.com/office/drawing/2014/main" id="{329A835C-74D0-45CA-2721-62FC1AAC9F71}"/>
              </a:ext>
            </a:extLst>
          </p:cNvPr>
          <p:cNvSpPr>
            <a:spLocks noGrp="1"/>
          </p:cNvSpPr>
          <p:nvPr>
            <p:ph type="body" sz="quarter" idx="12"/>
          </p:nvPr>
        </p:nvSpPr>
        <p:spPr>
          <a:xfrm>
            <a:off x="1080000" y="3935931"/>
            <a:ext cx="3672000" cy="492610"/>
          </a:xfrm>
        </p:spPr>
        <p:txBody>
          <a:bodyPr/>
          <a:lstStyle/>
          <a:p>
            <a:r>
              <a:rPr lang="en-GB"/>
              <a:t>Methodology – Live at Home</a:t>
            </a:r>
          </a:p>
        </p:txBody>
      </p:sp>
      <p:sp>
        <p:nvSpPr>
          <p:cNvPr id="6" name="Text Placeholder 5">
            <a:extLst>
              <a:ext uri="{FF2B5EF4-FFF2-40B4-BE49-F238E27FC236}">
                <a16:creationId xmlns:a16="http://schemas.microsoft.com/office/drawing/2014/main" id="{D37D4A2E-63E9-C081-23A7-B7A4207D3955}"/>
              </a:ext>
            </a:extLst>
          </p:cNvPr>
          <p:cNvSpPr>
            <a:spLocks noGrp="1"/>
          </p:cNvSpPr>
          <p:nvPr>
            <p:ph type="body" sz="quarter" idx="13"/>
          </p:nvPr>
        </p:nvSpPr>
        <p:spPr/>
        <p:txBody>
          <a:bodyPr/>
          <a:lstStyle/>
          <a:p>
            <a:r>
              <a:rPr lang="en-GB"/>
              <a:t>2</a:t>
            </a:r>
          </a:p>
        </p:txBody>
      </p:sp>
      <p:sp>
        <p:nvSpPr>
          <p:cNvPr id="7" name="Text Placeholder 6">
            <a:extLst>
              <a:ext uri="{FF2B5EF4-FFF2-40B4-BE49-F238E27FC236}">
                <a16:creationId xmlns:a16="http://schemas.microsoft.com/office/drawing/2014/main" id="{83B9F8D5-9296-698B-D275-F2B317E4CF74}"/>
              </a:ext>
            </a:extLst>
          </p:cNvPr>
          <p:cNvSpPr>
            <a:spLocks noGrp="1"/>
          </p:cNvSpPr>
          <p:nvPr>
            <p:ph type="body" sz="quarter" idx="14"/>
          </p:nvPr>
        </p:nvSpPr>
        <p:spPr>
          <a:xfrm>
            <a:off x="1080000" y="2916959"/>
            <a:ext cx="3672000" cy="492610"/>
          </a:xfrm>
        </p:spPr>
        <p:txBody>
          <a:bodyPr/>
          <a:lstStyle/>
          <a:p>
            <a:r>
              <a:rPr lang="en-GB"/>
              <a:t>Methodology – Supported Living</a:t>
            </a:r>
          </a:p>
        </p:txBody>
      </p:sp>
      <p:sp>
        <p:nvSpPr>
          <p:cNvPr id="8" name="Text Placeholder 7">
            <a:extLst>
              <a:ext uri="{FF2B5EF4-FFF2-40B4-BE49-F238E27FC236}">
                <a16:creationId xmlns:a16="http://schemas.microsoft.com/office/drawing/2014/main" id="{4F9B8B55-9FEC-43B1-4E6B-93EA24097F36}"/>
              </a:ext>
            </a:extLst>
          </p:cNvPr>
          <p:cNvSpPr>
            <a:spLocks noGrp="1"/>
          </p:cNvSpPr>
          <p:nvPr>
            <p:ph type="body" sz="quarter" idx="15"/>
          </p:nvPr>
        </p:nvSpPr>
        <p:spPr/>
        <p:txBody>
          <a:bodyPr/>
          <a:lstStyle/>
          <a:p>
            <a:r>
              <a:rPr lang="en-GB"/>
              <a:t>3</a:t>
            </a:r>
          </a:p>
        </p:txBody>
      </p:sp>
      <p:sp>
        <p:nvSpPr>
          <p:cNvPr id="9" name="Text Placeholder 8">
            <a:extLst>
              <a:ext uri="{FF2B5EF4-FFF2-40B4-BE49-F238E27FC236}">
                <a16:creationId xmlns:a16="http://schemas.microsoft.com/office/drawing/2014/main" id="{C5B510E3-1ECD-29B5-F593-AB89FB74B45D}"/>
              </a:ext>
            </a:extLst>
          </p:cNvPr>
          <p:cNvSpPr>
            <a:spLocks noGrp="1"/>
          </p:cNvSpPr>
          <p:nvPr>
            <p:ph type="body" sz="quarter" idx="16"/>
          </p:nvPr>
        </p:nvSpPr>
        <p:spPr>
          <a:xfrm>
            <a:off x="1080000" y="4706573"/>
            <a:ext cx="3672000" cy="492610"/>
          </a:xfrm>
        </p:spPr>
        <p:txBody>
          <a:bodyPr/>
          <a:lstStyle/>
          <a:p>
            <a:r>
              <a:rPr lang="en-GB"/>
              <a:t>Discussion</a:t>
            </a:r>
          </a:p>
        </p:txBody>
      </p:sp>
      <p:sp>
        <p:nvSpPr>
          <p:cNvPr id="10" name="Text Placeholder 9">
            <a:extLst>
              <a:ext uri="{FF2B5EF4-FFF2-40B4-BE49-F238E27FC236}">
                <a16:creationId xmlns:a16="http://schemas.microsoft.com/office/drawing/2014/main" id="{77C675EB-B7DD-1B9E-31DD-E94199C51740}"/>
              </a:ext>
            </a:extLst>
          </p:cNvPr>
          <p:cNvSpPr>
            <a:spLocks noGrp="1"/>
          </p:cNvSpPr>
          <p:nvPr>
            <p:ph type="body" sz="quarter" idx="17"/>
          </p:nvPr>
        </p:nvSpPr>
        <p:spPr/>
        <p:txBody>
          <a:bodyPr/>
          <a:lstStyle/>
          <a:p>
            <a:r>
              <a:rPr lang="en-GB"/>
              <a:t>4</a:t>
            </a:r>
          </a:p>
        </p:txBody>
      </p:sp>
    </p:spTree>
    <p:extLst>
      <p:ext uri="{BB962C8B-B14F-4D97-AF65-F5344CB8AC3E}">
        <p14:creationId xmlns:p14="http://schemas.microsoft.com/office/powerpoint/2010/main" val="535912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254F2-3352-0A40-B3E1-3A5EAFF8BC2E}"/>
              </a:ext>
            </a:extLst>
          </p:cNvPr>
          <p:cNvSpPr>
            <a:spLocks noGrp="1"/>
          </p:cNvSpPr>
          <p:nvPr>
            <p:ph type="title"/>
          </p:nvPr>
        </p:nvSpPr>
        <p:spPr>
          <a:xfrm>
            <a:off x="542562" y="0"/>
            <a:ext cx="8846526" cy="622907"/>
          </a:xfrm>
        </p:spPr>
        <p:txBody>
          <a:bodyPr/>
          <a:lstStyle/>
          <a:p>
            <a:r>
              <a:rPr lang="en-GB"/>
              <a:t>Introduction</a:t>
            </a:r>
            <a:endParaRPr lang="en-GB">
              <a:highlight>
                <a:srgbClr val="FFFF00"/>
              </a:highlight>
            </a:endParaRPr>
          </a:p>
        </p:txBody>
      </p:sp>
      <p:sp>
        <p:nvSpPr>
          <p:cNvPr id="3" name="Content Placeholder 2">
            <a:extLst>
              <a:ext uri="{FF2B5EF4-FFF2-40B4-BE49-F238E27FC236}">
                <a16:creationId xmlns:a16="http://schemas.microsoft.com/office/drawing/2014/main" id="{F0409FE9-A6B2-B39D-F14D-18547EA7DA40}"/>
              </a:ext>
            </a:extLst>
          </p:cNvPr>
          <p:cNvSpPr>
            <a:spLocks noGrp="1"/>
          </p:cNvSpPr>
          <p:nvPr>
            <p:ph sz="half" idx="1"/>
          </p:nvPr>
        </p:nvSpPr>
        <p:spPr>
          <a:xfrm>
            <a:off x="542562" y="838957"/>
            <a:ext cx="11483053" cy="5523744"/>
          </a:xfrm>
        </p:spPr>
        <p:txBody>
          <a:bodyPr vert="horz" lIns="0" tIns="0" rIns="0" bIns="0" rtlCol="0" anchor="t">
            <a:noAutofit/>
          </a:bodyPr>
          <a:lstStyle/>
          <a:p>
            <a:pPr>
              <a:spcBef>
                <a:spcPts val="0"/>
              </a:spcBef>
              <a:spcAft>
                <a:spcPts val="0"/>
              </a:spcAft>
            </a:pPr>
            <a:r>
              <a:rPr lang="en-GB" b="0">
                <a:cs typeface="Calibri Light"/>
              </a:rPr>
              <a:t>The purpose of this session is to understand the key cost, policy and operational pressures within the market to support decision making at the Council on market shaping and uplifts. Whilst we have slides to present on benchmarking and cost modelling there will be a large part of the scheduled time to allow for direct market feedback around challenges and pressures.</a:t>
            </a:r>
            <a:endParaRPr lang="en-GB">
              <a:cs typeface="Calibri Light"/>
            </a:endParaRPr>
          </a:p>
          <a:p>
            <a:pPr>
              <a:spcBef>
                <a:spcPts val="0"/>
              </a:spcBef>
              <a:spcAft>
                <a:spcPts val="0"/>
              </a:spcAft>
            </a:pPr>
            <a:endParaRPr lang="en-GB" b="0">
              <a:cs typeface="Calibri Light"/>
            </a:endParaRPr>
          </a:p>
          <a:p>
            <a:pPr marL="285750" indent="-285750">
              <a:spcBef>
                <a:spcPts val="0"/>
              </a:spcBef>
              <a:spcAft>
                <a:spcPts val="0"/>
              </a:spcAft>
              <a:buFont typeface="Wingdings" panose="05000000000000000000" pitchFamily="2" charset="2"/>
              <a:buChar char="Ø"/>
            </a:pPr>
            <a:r>
              <a:rPr lang="en-GB" b="0">
                <a:cs typeface="Calibri Light"/>
              </a:rPr>
              <a:t>Essex County Council has used a ‘cost of care’ model for Live at Home (LAH) services since 2016, and 2018 for Supported Living services. </a:t>
            </a:r>
            <a:endParaRPr lang="en-GB" b="0">
              <a:ea typeface="Calibri"/>
              <a:cs typeface="Calibri Light"/>
            </a:endParaRPr>
          </a:p>
          <a:p>
            <a:pPr marL="285750" indent="-285750">
              <a:spcBef>
                <a:spcPts val="0"/>
              </a:spcBef>
              <a:spcAft>
                <a:spcPts val="0"/>
              </a:spcAft>
              <a:buFont typeface="Wingdings" panose="05000000000000000000" pitchFamily="2" charset="2"/>
              <a:buChar char="Ø"/>
            </a:pPr>
            <a:endParaRPr lang="en-GB" b="0">
              <a:cs typeface="Calibri Light" panose="020F0302020204030204" pitchFamily="34" charset="0"/>
            </a:endParaRPr>
          </a:p>
          <a:p>
            <a:pPr marL="285750" indent="-285750">
              <a:spcBef>
                <a:spcPts val="0"/>
              </a:spcBef>
              <a:spcAft>
                <a:spcPts val="0"/>
              </a:spcAft>
              <a:buFont typeface="Wingdings" panose="05000000000000000000" pitchFamily="2" charset="2"/>
              <a:buChar char="Ø"/>
            </a:pPr>
            <a:r>
              <a:rPr lang="en-GB" b="0">
                <a:cs typeface="Calibri Light"/>
              </a:rPr>
              <a:t>The LAH model is based on the United Kingdom Homecare Association (UKHCA) model which was then refined following a consultation exercise with ECC contracted care providers. The Fair Cost of Care exercise, undertaken in conjunction with Laing Buisson in 2022 confirmed that this model was broadly in line with the market’s approach. The Supported Living model was based on the LAH work and engagement with the market at that time.</a:t>
            </a:r>
            <a:endParaRPr lang="en-GB" b="0">
              <a:ea typeface="Calibri"/>
              <a:cs typeface="Calibri Light"/>
            </a:endParaRPr>
          </a:p>
          <a:p>
            <a:pPr marL="285750" indent="-285750">
              <a:spcBef>
                <a:spcPts val="0"/>
              </a:spcBef>
              <a:spcAft>
                <a:spcPts val="0"/>
              </a:spcAft>
              <a:buFont typeface="Wingdings" panose="05000000000000000000" pitchFamily="2" charset="2"/>
              <a:buChar char="Ø"/>
            </a:pPr>
            <a:endParaRPr lang="en-GB" b="0">
              <a:cs typeface="Calibri Light"/>
            </a:endParaRPr>
          </a:p>
          <a:p>
            <a:pPr marL="285750" indent="-285750">
              <a:spcBef>
                <a:spcPts val="0"/>
              </a:spcBef>
              <a:spcAft>
                <a:spcPts val="0"/>
              </a:spcAft>
              <a:buFont typeface="Wingdings" panose="05000000000000000000" pitchFamily="2" charset="2"/>
              <a:buChar char="Ø"/>
            </a:pPr>
            <a:r>
              <a:rPr lang="en-GB" b="0">
                <a:cs typeface="Calibri Light"/>
              </a:rPr>
              <a:t>Frameworks exist for both domiciliary care markets (Live at Home) and supported living through which placements are directed. </a:t>
            </a:r>
            <a:endParaRPr lang="en-GB" b="0">
              <a:ea typeface="Calibri"/>
              <a:cs typeface="Calibri Light"/>
            </a:endParaRPr>
          </a:p>
          <a:p>
            <a:pPr marL="285750" indent="-285750">
              <a:spcBef>
                <a:spcPts val="0"/>
              </a:spcBef>
              <a:spcAft>
                <a:spcPts val="0"/>
              </a:spcAft>
              <a:buFont typeface="Wingdings" panose="05000000000000000000" pitchFamily="2" charset="2"/>
              <a:buChar char="Ø"/>
            </a:pPr>
            <a:endParaRPr lang="en-GB" b="0">
              <a:cs typeface="Calibri Light"/>
            </a:endParaRPr>
          </a:p>
          <a:p>
            <a:pPr marL="285750" indent="-285750">
              <a:spcBef>
                <a:spcPts val="0"/>
              </a:spcBef>
              <a:spcAft>
                <a:spcPts val="0"/>
              </a:spcAft>
              <a:buFont typeface="Wingdings" panose="05000000000000000000" pitchFamily="2" charset="2"/>
              <a:buChar char="Ø"/>
            </a:pPr>
            <a:r>
              <a:rPr lang="en-GB" b="0">
                <a:cs typeface="Calibri Light"/>
              </a:rPr>
              <a:t>The government’s Fair Funding Review (and subsequent multi-year finance settlements) have left upper-tier authorities like Essex County Council facing difficult ongoing financial pressures. </a:t>
            </a:r>
            <a:endParaRPr lang="en-GB" b="0">
              <a:ea typeface="Calibri"/>
              <a:cs typeface="Calibri Light"/>
            </a:endParaRPr>
          </a:p>
          <a:p>
            <a:pPr marL="285750" indent="-285750">
              <a:spcBef>
                <a:spcPts val="0"/>
              </a:spcBef>
              <a:spcAft>
                <a:spcPts val="0"/>
              </a:spcAft>
              <a:buFont typeface="Wingdings" panose="05000000000000000000" pitchFamily="2" charset="2"/>
              <a:buChar char="Ø"/>
            </a:pPr>
            <a:endParaRPr lang="en-GB" b="0">
              <a:cs typeface="Calibri Light"/>
            </a:endParaRPr>
          </a:p>
          <a:p>
            <a:pPr marL="285750" indent="-285750">
              <a:spcBef>
                <a:spcPts val="0"/>
              </a:spcBef>
              <a:spcAft>
                <a:spcPts val="0"/>
              </a:spcAft>
              <a:buFont typeface="Wingdings" panose="05000000000000000000" pitchFamily="2" charset="2"/>
              <a:buChar char="Ø"/>
            </a:pPr>
            <a:r>
              <a:rPr lang="en-GB" b="0">
                <a:cs typeface="Calibri Light"/>
              </a:rPr>
              <a:t>Our MTRS has a funding gap of £279m by 2029/30, which is more than double the position reported in the first iteration this time last year. The current year's budget was balanced through the use of £6.4m of reserves, and the funding gap for 2027/28 was estimated at £110m.  We face some tough decisions to make sure every penny is spent where it is most needed, ensuring value for money for the people of Essex.</a:t>
            </a:r>
            <a:endParaRPr lang="en-GB" b="0">
              <a:ea typeface="Calibri"/>
              <a:cs typeface="Calibri Light"/>
            </a:endParaRPr>
          </a:p>
          <a:p>
            <a:pPr marL="285750" indent="-285750">
              <a:spcBef>
                <a:spcPts val="0"/>
              </a:spcBef>
              <a:spcAft>
                <a:spcPts val="0"/>
              </a:spcAft>
              <a:buFont typeface="Wingdings" panose="05000000000000000000" pitchFamily="2" charset="2"/>
              <a:buChar char="Ø"/>
            </a:pPr>
            <a:endParaRPr lang="en-GB" b="0">
              <a:cs typeface="Calibri Light"/>
            </a:endParaRPr>
          </a:p>
          <a:p>
            <a:pPr>
              <a:spcBef>
                <a:spcPts val="0"/>
              </a:spcBef>
              <a:spcAft>
                <a:spcPts val="0"/>
              </a:spcAft>
            </a:pPr>
            <a:endParaRPr lang="en-GB" b="0">
              <a:latin typeface="Calibri Light" panose="020F0302020204030204" pitchFamily="34" charset="0"/>
              <a:cs typeface="Calibri Light" panose="020F0302020204030204" pitchFamily="34" charset="0"/>
            </a:endParaRPr>
          </a:p>
          <a:p>
            <a:pPr>
              <a:spcBef>
                <a:spcPts val="0"/>
              </a:spcBef>
              <a:spcAft>
                <a:spcPts val="0"/>
              </a:spcAft>
            </a:pPr>
            <a:endParaRPr lang="en-GB" b="0">
              <a:latin typeface="Calibri Light" panose="020F0302020204030204" pitchFamily="34" charset="0"/>
              <a:cs typeface="Calibri Light" panose="020F0302020204030204" pitchFamily="34" charset="0"/>
            </a:endParaRPr>
          </a:p>
          <a:p>
            <a:endParaRPr lang="en-GB" b="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2298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C62F3-B3D7-46DD-C8BF-1C134E0BA143}"/>
              </a:ext>
            </a:extLst>
          </p:cNvPr>
          <p:cNvSpPr>
            <a:spLocks noGrp="1"/>
          </p:cNvSpPr>
          <p:nvPr>
            <p:ph type="title"/>
          </p:nvPr>
        </p:nvSpPr>
        <p:spPr/>
        <p:txBody>
          <a:bodyPr/>
          <a:lstStyle/>
          <a:p>
            <a:r>
              <a:rPr lang="en-GB"/>
              <a:t>Inflation and Market Pressures</a:t>
            </a:r>
          </a:p>
        </p:txBody>
      </p:sp>
      <p:sp>
        <p:nvSpPr>
          <p:cNvPr id="3" name="TextBox 2">
            <a:extLst>
              <a:ext uri="{FF2B5EF4-FFF2-40B4-BE49-F238E27FC236}">
                <a16:creationId xmlns:a16="http://schemas.microsoft.com/office/drawing/2014/main" id="{C471AF5E-0439-EAC6-ABFC-3196AF4D252A}"/>
              </a:ext>
            </a:extLst>
          </p:cNvPr>
          <p:cNvSpPr txBox="1"/>
          <p:nvPr/>
        </p:nvSpPr>
        <p:spPr>
          <a:xfrm>
            <a:off x="545124" y="1276992"/>
            <a:ext cx="11101752" cy="356616"/>
          </a:xfrm>
          <a:prstGeom prst="rect">
            <a:avLst/>
          </a:prstGeom>
          <a:noFill/>
        </p:spPr>
        <p:txBody>
          <a:bodyPr wrap="square" lIns="0" tIns="0" rIns="0" bIns="0" rtlCol="0">
            <a:noAutofit/>
          </a:bodyPr>
          <a:lstStyle/>
          <a:p>
            <a:pPr algn="l"/>
            <a:r>
              <a:rPr lang="en-GB" sz="1200"/>
              <a:t>Social care providers as a whole have been exposed to market pressures over the past five years and beyond. Through this period we have experienced austerity, Covid, and subsequent high inflation to wages. The main contributors to these pressures are wage increases and general inflation to goods and services.</a:t>
            </a:r>
          </a:p>
          <a:p>
            <a:pPr algn="l"/>
            <a:endParaRPr lang="en-GB" sz="1200"/>
          </a:p>
          <a:p>
            <a:pPr algn="l"/>
            <a:endParaRPr lang="en-GB" sz="1500"/>
          </a:p>
          <a:p>
            <a:pPr algn="l"/>
            <a:endParaRPr lang="en-GB" sz="1500"/>
          </a:p>
        </p:txBody>
      </p:sp>
      <p:sp>
        <p:nvSpPr>
          <p:cNvPr id="5" name="TextBox 4">
            <a:extLst>
              <a:ext uri="{FF2B5EF4-FFF2-40B4-BE49-F238E27FC236}">
                <a16:creationId xmlns:a16="http://schemas.microsoft.com/office/drawing/2014/main" id="{3FDFE94C-7BC2-C93D-32A8-C118791CA62E}"/>
              </a:ext>
            </a:extLst>
          </p:cNvPr>
          <p:cNvSpPr txBox="1"/>
          <p:nvPr/>
        </p:nvSpPr>
        <p:spPr>
          <a:xfrm>
            <a:off x="545124" y="1930086"/>
            <a:ext cx="5224740" cy="1024128"/>
          </a:xfrm>
          <a:prstGeom prst="rect">
            <a:avLst/>
          </a:prstGeom>
          <a:noFill/>
        </p:spPr>
        <p:txBody>
          <a:bodyPr wrap="square" lIns="0" tIns="0" rIns="0" bIns="0" rtlCol="0">
            <a:noAutofit/>
          </a:bodyPr>
          <a:lstStyle/>
          <a:p>
            <a:pPr algn="l"/>
            <a:r>
              <a:rPr lang="en-GB" sz="1100" b="1"/>
              <a:t>National Living Wage</a:t>
            </a:r>
          </a:p>
          <a:p>
            <a:pPr algn="l"/>
            <a:endParaRPr lang="en-GB" sz="1100"/>
          </a:p>
          <a:p>
            <a:pPr algn="l"/>
            <a:r>
              <a:rPr lang="en-GB" sz="1100"/>
              <a:t>Social care services are sensitive to changes to National Living Wage with many support staff being paid at or around the level of NLW. Increases to this therefore mean enforced increases in cost to providers in order to comply for some staff grades.</a:t>
            </a:r>
          </a:p>
          <a:p>
            <a:pPr algn="l"/>
            <a:endParaRPr lang="en-GB" sz="1100"/>
          </a:p>
          <a:p>
            <a:pPr algn="l"/>
            <a:r>
              <a:rPr lang="en-GB" sz="1100"/>
              <a:t>Since 2018 the NLW has increased from £7.83 to £12.71 as of April 2026. This is an equivalent increase of nearly 50% in that time.</a:t>
            </a:r>
          </a:p>
          <a:p>
            <a:pPr algn="l">
              <a:spcAft>
                <a:spcPts val="1134"/>
              </a:spcAft>
            </a:pPr>
            <a:endParaRPr lang="en-GB" sz="1500"/>
          </a:p>
        </p:txBody>
      </p:sp>
      <p:sp>
        <p:nvSpPr>
          <p:cNvPr id="6" name="TextBox 5">
            <a:extLst>
              <a:ext uri="{FF2B5EF4-FFF2-40B4-BE49-F238E27FC236}">
                <a16:creationId xmlns:a16="http://schemas.microsoft.com/office/drawing/2014/main" id="{4F3B280F-4F72-AA57-FF14-ADC6D26CA9F9}"/>
              </a:ext>
            </a:extLst>
          </p:cNvPr>
          <p:cNvSpPr txBox="1"/>
          <p:nvPr/>
        </p:nvSpPr>
        <p:spPr>
          <a:xfrm>
            <a:off x="6096000" y="1930085"/>
            <a:ext cx="5224740" cy="1024128"/>
          </a:xfrm>
          <a:prstGeom prst="rect">
            <a:avLst/>
          </a:prstGeom>
          <a:noFill/>
        </p:spPr>
        <p:txBody>
          <a:bodyPr wrap="square" lIns="0" tIns="0" rIns="0" bIns="0" rtlCol="0">
            <a:noAutofit/>
          </a:bodyPr>
          <a:lstStyle/>
          <a:p>
            <a:pPr algn="l"/>
            <a:r>
              <a:rPr lang="en-GB" sz="1100" b="1"/>
              <a:t>CPI Inflation</a:t>
            </a:r>
          </a:p>
          <a:p>
            <a:pPr algn="l"/>
            <a:endParaRPr lang="en-GB" sz="1100"/>
          </a:p>
          <a:p>
            <a:pPr algn="l"/>
            <a:r>
              <a:rPr lang="en-GB" sz="1100"/>
              <a:t>The other metric we review is the Consumer Price Index (CPI) which reflects general inflation in the economy for goods and services.</a:t>
            </a:r>
          </a:p>
          <a:p>
            <a:pPr algn="l"/>
            <a:endParaRPr lang="en-GB" sz="1100"/>
          </a:p>
          <a:p>
            <a:pPr algn="l"/>
            <a:r>
              <a:rPr lang="en-GB" sz="1100"/>
              <a:t>Since 2018 the cumulative effect of inflation is in excess of 29%, which impacts providers in respect of what they buy to support services they deliver. This affects different categories differently, so in residential care where they are purchasing food and consumables for adults they will be exposed to these increases more than in supported living or domiciliary care where it primarily impacts business purchases.</a:t>
            </a:r>
          </a:p>
          <a:p>
            <a:pPr algn="l">
              <a:spcAft>
                <a:spcPts val="1134"/>
              </a:spcAft>
            </a:pPr>
            <a:endParaRPr lang="en-GB" sz="1500"/>
          </a:p>
        </p:txBody>
      </p:sp>
      <p:graphicFrame>
        <p:nvGraphicFramePr>
          <p:cNvPr id="8" name="Chart 7">
            <a:extLst>
              <a:ext uri="{FF2B5EF4-FFF2-40B4-BE49-F238E27FC236}">
                <a16:creationId xmlns:a16="http://schemas.microsoft.com/office/drawing/2014/main" id="{6FA34AC1-8B6E-EFC5-2144-D559FF45452B}"/>
              </a:ext>
            </a:extLst>
          </p:cNvPr>
          <p:cNvGraphicFramePr>
            <a:graphicFrameLocks/>
          </p:cNvGraphicFramePr>
          <p:nvPr>
            <p:extLst>
              <p:ext uri="{D42A27DB-BD31-4B8C-83A1-F6EECF244321}">
                <p14:modId xmlns:p14="http://schemas.microsoft.com/office/powerpoint/2010/main" val="998726598"/>
              </p:ext>
            </p:extLst>
          </p:nvPr>
        </p:nvGraphicFramePr>
        <p:xfrm>
          <a:off x="545124" y="3766627"/>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2651D2CA-4A64-5731-B1FC-5745D3E65128}"/>
              </a:ext>
            </a:extLst>
          </p:cNvPr>
          <p:cNvGraphicFramePr>
            <a:graphicFrameLocks/>
          </p:cNvGraphicFramePr>
          <p:nvPr>
            <p:extLst>
              <p:ext uri="{D42A27DB-BD31-4B8C-83A1-F6EECF244321}">
                <p14:modId xmlns:p14="http://schemas.microsoft.com/office/powerpoint/2010/main" val="2167755692"/>
              </p:ext>
            </p:extLst>
          </p:nvPr>
        </p:nvGraphicFramePr>
        <p:xfrm>
          <a:off x="6096000" y="3766627"/>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83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FFC6-9233-D1F9-E2B6-57C8074E8C18}"/>
              </a:ext>
            </a:extLst>
          </p:cNvPr>
          <p:cNvSpPr>
            <a:spLocks noGrp="1"/>
          </p:cNvSpPr>
          <p:nvPr>
            <p:ph type="title"/>
          </p:nvPr>
        </p:nvSpPr>
        <p:spPr>
          <a:xfrm>
            <a:off x="555600" y="2216811"/>
            <a:ext cx="5540400" cy="1310400"/>
          </a:xfrm>
        </p:spPr>
        <p:txBody>
          <a:bodyPr/>
          <a:lstStyle/>
          <a:p>
            <a:r>
              <a:rPr lang="en-GB"/>
              <a:t>Supported Living</a:t>
            </a:r>
          </a:p>
        </p:txBody>
      </p:sp>
    </p:spTree>
    <p:extLst>
      <p:ext uri="{BB962C8B-B14F-4D97-AF65-F5344CB8AC3E}">
        <p14:creationId xmlns:p14="http://schemas.microsoft.com/office/powerpoint/2010/main" val="3069319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8472B-EF68-99B9-68EA-3CB69CFB72DD}"/>
              </a:ext>
            </a:extLst>
          </p:cNvPr>
          <p:cNvSpPr>
            <a:spLocks noGrp="1"/>
          </p:cNvSpPr>
          <p:nvPr>
            <p:ph type="title"/>
          </p:nvPr>
        </p:nvSpPr>
        <p:spPr>
          <a:xfrm>
            <a:off x="542925" y="219075"/>
            <a:ext cx="7405200" cy="714375"/>
          </a:xfrm>
        </p:spPr>
        <p:txBody>
          <a:bodyPr/>
          <a:lstStyle/>
          <a:p>
            <a:r>
              <a:rPr lang="en-GB"/>
              <a:t>Supported Living</a:t>
            </a:r>
          </a:p>
        </p:txBody>
      </p:sp>
      <p:sp>
        <p:nvSpPr>
          <p:cNvPr id="3" name="TextBox 2">
            <a:extLst>
              <a:ext uri="{FF2B5EF4-FFF2-40B4-BE49-F238E27FC236}">
                <a16:creationId xmlns:a16="http://schemas.microsoft.com/office/drawing/2014/main" id="{512EFB2D-510D-BBA1-6D24-4D1D645C254B}"/>
              </a:ext>
            </a:extLst>
          </p:cNvPr>
          <p:cNvSpPr txBox="1"/>
          <p:nvPr/>
        </p:nvSpPr>
        <p:spPr>
          <a:xfrm>
            <a:off x="542925" y="933450"/>
            <a:ext cx="11182350" cy="2562225"/>
          </a:xfrm>
          <a:prstGeom prst="rect">
            <a:avLst/>
          </a:prstGeom>
          <a:noFill/>
        </p:spPr>
        <p:txBody>
          <a:bodyPr wrap="square" lIns="0" tIns="0" rIns="0" bIns="0" rtlCol="0">
            <a:noAutofit/>
          </a:bodyPr>
          <a:lstStyle/>
          <a:p>
            <a:pPr algn="l"/>
            <a:r>
              <a:rPr lang="en-GB"/>
              <a:t>Supported living services are commissioned primarily through our Supported Living Framework, and as of September 2026 this includes 187 providers, 50 of whom are eligible for delivery of complex needs services.</a:t>
            </a:r>
          </a:p>
          <a:p>
            <a:pPr algn="l"/>
            <a:endParaRPr lang="en-GB"/>
          </a:p>
          <a:p>
            <a:pPr algn="l"/>
            <a:r>
              <a:rPr lang="en-GB"/>
              <a:t>The framework works on a fixed rate for non-complex services and a separate rate for complex services – in year these are </a:t>
            </a:r>
            <a:r>
              <a:rPr lang="en-GB" b="1"/>
              <a:t>£23.40 </a:t>
            </a:r>
            <a:r>
              <a:rPr lang="en-GB"/>
              <a:t>and </a:t>
            </a:r>
            <a:r>
              <a:rPr lang="en-GB" b="1"/>
              <a:t>£25.96 </a:t>
            </a:r>
            <a:r>
              <a:rPr lang="en-GB"/>
              <a:t>respectively.</a:t>
            </a:r>
          </a:p>
          <a:p>
            <a:pPr algn="l"/>
            <a:endParaRPr lang="en-GB"/>
          </a:p>
          <a:p>
            <a:pPr algn="l"/>
            <a:r>
              <a:rPr lang="en-GB" b="1">
                <a:solidFill>
                  <a:srgbClr val="E40037"/>
                </a:solidFill>
              </a:rPr>
              <a:t>Key Issues</a:t>
            </a:r>
          </a:p>
          <a:p>
            <a:pPr marL="285750" indent="-285750" algn="l">
              <a:buFontTx/>
              <a:buChar char="-"/>
            </a:pPr>
            <a:r>
              <a:rPr lang="en-GB"/>
              <a:t>Voids across services</a:t>
            </a:r>
          </a:p>
          <a:p>
            <a:pPr marL="285750" indent="-285750" algn="l">
              <a:buFontTx/>
              <a:buChar char="-"/>
            </a:pPr>
            <a:r>
              <a:rPr lang="en-GB"/>
              <a:t>Recruitment (and international recruitment pathways)</a:t>
            </a:r>
          </a:p>
          <a:p>
            <a:pPr marL="285750" indent="-285750" algn="l">
              <a:buFontTx/>
              <a:buChar char="-"/>
            </a:pPr>
            <a:r>
              <a:rPr lang="en-GB"/>
              <a:t>Progression and move on into lower needs accommodation</a:t>
            </a:r>
          </a:p>
          <a:p>
            <a:pPr algn="l"/>
            <a:endParaRPr lang="en-GB"/>
          </a:p>
          <a:p>
            <a:pPr algn="l"/>
            <a:endParaRPr lang="en-GB"/>
          </a:p>
        </p:txBody>
      </p:sp>
      <p:graphicFrame>
        <p:nvGraphicFramePr>
          <p:cNvPr id="6" name="Chart 5">
            <a:extLst>
              <a:ext uri="{FF2B5EF4-FFF2-40B4-BE49-F238E27FC236}">
                <a16:creationId xmlns:a16="http://schemas.microsoft.com/office/drawing/2014/main" id="{5EC18D53-A3B3-D848-0AEA-2FCC48B79454}"/>
              </a:ext>
            </a:extLst>
          </p:cNvPr>
          <p:cNvGraphicFramePr>
            <a:graphicFrameLocks/>
          </p:cNvGraphicFramePr>
          <p:nvPr>
            <p:extLst>
              <p:ext uri="{D42A27DB-BD31-4B8C-83A1-F6EECF244321}">
                <p14:modId xmlns:p14="http://schemas.microsoft.com/office/powerpoint/2010/main" val="2649036429"/>
              </p:ext>
            </p:extLst>
          </p:nvPr>
        </p:nvGraphicFramePr>
        <p:xfrm>
          <a:off x="542925" y="3867150"/>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7">
            <a:extLst>
              <a:ext uri="{FF2B5EF4-FFF2-40B4-BE49-F238E27FC236}">
                <a16:creationId xmlns:a16="http://schemas.microsoft.com/office/drawing/2014/main" id="{AF6C78FA-384A-F714-1820-7BD491F3E071}"/>
              </a:ext>
            </a:extLst>
          </p:cNvPr>
          <p:cNvGraphicFramePr>
            <a:graphicFrameLocks/>
          </p:cNvGraphicFramePr>
          <p:nvPr>
            <p:extLst>
              <p:ext uri="{D42A27DB-BD31-4B8C-83A1-F6EECF244321}">
                <p14:modId xmlns:p14="http://schemas.microsoft.com/office/powerpoint/2010/main" val="1114645762"/>
              </p:ext>
            </p:extLst>
          </p:nvPr>
        </p:nvGraphicFramePr>
        <p:xfrm>
          <a:off x="6134100" y="386715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2994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D748-0B71-A0A0-F40B-B3E37FFE043A}"/>
              </a:ext>
            </a:extLst>
          </p:cNvPr>
          <p:cNvSpPr>
            <a:spLocks noGrp="1"/>
          </p:cNvSpPr>
          <p:nvPr>
            <p:ph type="title"/>
          </p:nvPr>
        </p:nvSpPr>
        <p:spPr>
          <a:xfrm>
            <a:off x="419099" y="121945"/>
            <a:ext cx="7405200" cy="582906"/>
          </a:xfrm>
        </p:spPr>
        <p:txBody>
          <a:bodyPr/>
          <a:lstStyle/>
          <a:p>
            <a:r>
              <a:rPr lang="en-GB"/>
              <a:t>Cost of Care Models</a:t>
            </a:r>
          </a:p>
        </p:txBody>
      </p:sp>
      <p:graphicFrame>
        <p:nvGraphicFramePr>
          <p:cNvPr id="4" name="Table 3">
            <a:extLst>
              <a:ext uri="{FF2B5EF4-FFF2-40B4-BE49-F238E27FC236}">
                <a16:creationId xmlns:a16="http://schemas.microsoft.com/office/drawing/2014/main" id="{ECB9BD91-CCAA-B47D-D147-D96D85028394}"/>
              </a:ext>
            </a:extLst>
          </p:cNvPr>
          <p:cNvGraphicFramePr>
            <a:graphicFrameLocks noGrp="1"/>
          </p:cNvGraphicFramePr>
          <p:nvPr>
            <p:extLst>
              <p:ext uri="{D42A27DB-BD31-4B8C-83A1-F6EECF244321}">
                <p14:modId xmlns:p14="http://schemas.microsoft.com/office/powerpoint/2010/main" val="475879518"/>
              </p:ext>
            </p:extLst>
          </p:nvPr>
        </p:nvGraphicFramePr>
        <p:xfrm>
          <a:off x="419099" y="1499651"/>
          <a:ext cx="5057777" cy="5126863"/>
        </p:xfrm>
        <a:graphic>
          <a:graphicData uri="http://schemas.openxmlformats.org/drawingml/2006/table">
            <a:tbl>
              <a:tblPr/>
              <a:tblGrid>
                <a:gridCol w="1215325">
                  <a:extLst>
                    <a:ext uri="{9D8B030D-6E8A-4147-A177-3AD203B41FA5}">
                      <a16:colId xmlns:a16="http://schemas.microsoft.com/office/drawing/2014/main" val="905830923"/>
                    </a:ext>
                  </a:extLst>
                </a:gridCol>
                <a:gridCol w="1215325">
                  <a:extLst>
                    <a:ext uri="{9D8B030D-6E8A-4147-A177-3AD203B41FA5}">
                      <a16:colId xmlns:a16="http://schemas.microsoft.com/office/drawing/2014/main" val="1845546294"/>
                    </a:ext>
                  </a:extLst>
                </a:gridCol>
                <a:gridCol w="2147073">
                  <a:extLst>
                    <a:ext uri="{9D8B030D-6E8A-4147-A177-3AD203B41FA5}">
                      <a16:colId xmlns:a16="http://schemas.microsoft.com/office/drawing/2014/main" val="1007895636"/>
                    </a:ext>
                  </a:extLst>
                </a:gridCol>
                <a:gridCol w="480054">
                  <a:extLst>
                    <a:ext uri="{9D8B030D-6E8A-4147-A177-3AD203B41FA5}">
                      <a16:colId xmlns:a16="http://schemas.microsoft.com/office/drawing/2014/main" val="1826690505"/>
                    </a:ext>
                  </a:extLst>
                </a:gridCol>
              </a:tblGrid>
              <a:tr h="193462">
                <a:tc>
                  <a:txBody>
                    <a:bodyPr/>
                    <a:lstStyle/>
                    <a:p>
                      <a:pPr algn="l" fontAlgn="b"/>
                      <a:endParaRPr lang="en-GB" sz="1000" b="0" i="0" u="none" strike="noStrike">
                        <a:solidFill>
                          <a:srgbClr val="000000"/>
                        </a:solidFill>
                        <a:effectLst/>
                        <a:latin typeface="Aptos Narrow" panose="020B0004020202020204" pitchFamily="34" charset="0"/>
                      </a:endParaRPr>
                    </a:p>
                  </a:txBody>
                  <a:tcPr marL="8571" marR="8571" marT="8571" marB="0" anchor="b">
                    <a:lnL>
                      <a:noFill/>
                    </a:lnL>
                    <a:lnR>
                      <a:noFill/>
                    </a:lnR>
                    <a:lnT>
                      <a:noFill/>
                    </a:lnT>
                    <a:lnB>
                      <a:noFill/>
                    </a:lnB>
                    <a:no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marL="8571" marR="8571" marT="8571" marB="0" anchor="b">
                    <a:lnL>
                      <a:noFill/>
                    </a:lnL>
                    <a:lnR>
                      <a:noFill/>
                    </a:lnR>
                    <a:lnT>
                      <a:noFill/>
                    </a:lnT>
                    <a:lnB>
                      <a:noFill/>
                    </a:lnB>
                    <a:no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marL="8571" marR="8571" marT="8571" marB="0" anchor="b">
                    <a:lnL>
                      <a:noFill/>
                    </a:lnL>
                    <a:lnR>
                      <a:noFill/>
                    </a:lnR>
                    <a:lnT>
                      <a:noFill/>
                    </a:lnT>
                    <a:lnB>
                      <a:noFill/>
                    </a:lnB>
                    <a:no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marL="8571" marR="8571" marT="8571" marB="0" anchor="b">
                    <a:lnL>
                      <a:noFill/>
                    </a:lnL>
                    <a:lnR>
                      <a:noFill/>
                    </a:lnR>
                    <a:lnT>
                      <a:noFill/>
                    </a:lnT>
                    <a:lnB>
                      <a:noFill/>
                    </a:lnB>
                    <a:noFill/>
                  </a:tcPr>
                </a:tc>
                <a:extLst>
                  <a:ext uri="{0D108BD9-81ED-4DB2-BD59-A6C34878D82A}">
                    <a16:rowId xmlns:a16="http://schemas.microsoft.com/office/drawing/2014/main" val="3246098572"/>
                  </a:ext>
                </a:extLst>
              </a:tr>
              <a:tr h="203134">
                <a:tc rowSpan="9">
                  <a:txBody>
                    <a:bodyPr/>
                    <a:lstStyle/>
                    <a:p>
                      <a:pPr algn="ctr" fontAlgn="ctr"/>
                      <a:r>
                        <a:rPr lang="en-GB" sz="1000" b="0" i="0" u="none" strike="noStrike">
                          <a:solidFill>
                            <a:srgbClr val="000000"/>
                          </a:solidFill>
                          <a:effectLst/>
                          <a:latin typeface="Calibri" panose="020F0502020204030204" pitchFamily="34" charset="0"/>
                        </a:rPr>
                        <a:t>Careworker costs</a:t>
                      </a:r>
                    </a:p>
                  </a:txBody>
                  <a:tcPr marL="8571" marR="8571" marT="8571" marB="0" vert="vert270" anchor="ctr">
                    <a:lnL>
                      <a:noFill/>
                    </a:lnL>
                    <a:lnR>
                      <a:noFill/>
                    </a:lnR>
                    <a:lnT>
                      <a:noFill/>
                    </a:lnT>
                    <a:lnB>
                      <a:noFill/>
                    </a:lnB>
                    <a:solidFill>
                      <a:srgbClr val="0070C0"/>
                    </a:solidFill>
                  </a:tcPr>
                </a:tc>
                <a:tc rowSpan="2">
                  <a:txBody>
                    <a:bodyPr/>
                    <a:lstStyle/>
                    <a:p>
                      <a:pPr algn="ctr" fontAlgn="ctr"/>
                      <a:r>
                        <a:rPr lang="en-GB" sz="1100" b="0" i="0" u="none" strike="noStrike">
                          <a:solidFill>
                            <a:srgbClr val="000000"/>
                          </a:solidFill>
                          <a:effectLst/>
                          <a:latin typeface="Calibri" panose="020F0502020204030204" pitchFamily="34" charset="0"/>
                        </a:rPr>
                        <a:t> Gross Pay </a:t>
                      </a:r>
                    </a:p>
                  </a:txBody>
                  <a:tcPr marL="8571" marR="8571" marT="8571" marB="0" anchor="ctr">
                    <a:lnL>
                      <a:noFill/>
                    </a:lnL>
                    <a:lnR>
                      <a:noFill/>
                    </a:lnR>
                    <a:lnT>
                      <a:noFill/>
                    </a:lnT>
                    <a:lnB>
                      <a:noFill/>
                    </a:lnB>
                    <a:solidFill>
                      <a:srgbClr val="548235"/>
                    </a:solidFill>
                  </a:tcPr>
                </a:tc>
                <a:tc>
                  <a:txBody>
                    <a:bodyPr/>
                    <a:lstStyle/>
                    <a:p>
                      <a:pPr algn="l" fontAlgn="ctr"/>
                      <a:r>
                        <a:rPr lang="en-GB" sz="1100" b="0" i="0" u="none" strike="noStrike">
                          <a:solidFill>
                            <a:srgbClr val="000000"/>
                          </a:solidFill>
                          <a:effectLst/>
                          <a:latin typeface="Calibri" panose="020F0502020204030204" pitchFamily="34" charset="0"/>
                        </a:rPr>
                        <a:t> Hourly rate for contact time </a:t>
                      </a:r>
                    </a:p>
                  </a:txBody>
                  <a:tcPr marL="8571" marR="8571" marT="8571" marB="0" anchor="ctr">
                    <a:lnL>
                      <a:noFill/>
                    </a:lnL>
                    <a:lnR>
                      <a:noFill/>
                    </a:lnR>
                    <a:lnT>
                      <a:noFill/>
                    </a:lnT>
                    <a:lnB>
                      <a:noFill/>
                    </a:lnB>
                    <a:solidFill>
                      <a:srgbClr val="C9C9C9"/>
                    </a:solidFill>
                  </a:tcPr>
                </a:tc>
                <a:tc>
                  <a:txBody>
                    <a:bodyPr/>
                    <a:lstStyle/>
                    <a:p>
                      <a:pPr algn="l" fontAlgn="ctr"/>
                      <a:r>
                        <a:rPr lang="en-GB" sz="1100" b="0" i="0" u="none" strike="noStrike">
                          <a:solidFill>
                            <a:srgbClr val="000000"/>
                          </a:solidFill>
                          <a:effectLst/>
                          <a:latin typeface="Calibri" panose="020F0502020204030204" pitchFamily="34" charset="0"/>
                        </a:rPr>
                        <a:t> </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944903240"/>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Careworkers' travel time </a:t>
                      </a:r>
                    </a:p>
                  </a:txBody>
                  <a:tcPr marL="8571" marR="8571" marT="8571" marB="0" anchor="ctr">
                    <a:lnL>
                      <a:noFill/>
                    </a:lnL>
                    <a:lnR>
                      <a:noFill/>
                    </a:lnR>
                    <a:lnT>
                      <a:noFill/>
                    </a:lnT>
                    <a:lnB>
                      <a:noFill/>
                    </a:lnB>
                    <a:solidFill>
                      <a:srgbClr val="C9C9C9"/>
                    </a:solidFill>
                  </a:tcPr>
                </a:tc>
                <a:tc>
                  <a:txBody>
                    <a:bodyPr/>
                    <a:lstStyle/>
                    <a:p>
                      <a:pPr algn="l" fontAlgn="ctr"/>
                      <a:r>
                        <a:rPr lang="en-GB" sz="1100" b="0" i="0" u="none" strike="noStrike">
                          <a:solidFill>
                            <a:srgbClr val="000000"/>
                          </a:solidFill>
                          <a:effectLst/>
                          <a:latin typeface="Calibri" panose="020F0502020204030204" pitchFamily="34" charset="0"/>
                        </a:rPr>
                        <a:t> </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3441520809"/>
                  </a:ext>
                </a:extLst>
              </a:tr>
              <a:tr h="203134">
                <a:tc vMerge="1">
                  <a:txBody>
                    <a:bodyPr/>
                    <a:lstStyle/>
                    <a:p>
                      <a:endParaRPr lang="en-GB"/>
                    </a:p>
                  </a:txBody>
                  <a:tcPr/>
                </a:tc>
                <a:tc rowSpan="2">
                  <a:txBody>
                    <a:bodyPr/>
                    <a:lstStyle/>
                    <a:p>
                      <a:pPr algn="ctr" fontAlgn="b"/>
                      <a:r>
                        <a:rPr lang="en-GB" sz="1100" b="0" i="0" u="none" strike="noStrike">
                          <a:solidFill>
                            <a:srgbClr val="000000"/>
                          </a:solidFill>
                          <a:effectLst/>
                          <a:latin typeface="Calibri" panose="020F0502020204030204" pitchFamily="34" charset="0"/>
                        </a:rPr>
                        <a:t> NI &amp; Pension </a:t>
                      </a:r>
                    </a:p>
                  </a:txBody>
                  <a:tcPr marL="8571" marR="8571" marT="8571" marB="0" anchor="b">
                    <a:lnL>
                      <a:noFill/>
                    </a:lnL>
                    <a:lnR>
                      <a:noFill/>
                    </a:lnR>
                    <a:lnT>
                      <a:noFill/>
                    </a:lnT>
                    <a:lnB>
                      <a:noFill/>
                    </a:lnB>
                    <a:solidFill>
                      <a:srgbClr val="EDEDED"/>
                    </a:solidFill>
                  </a:tcPr>
                </a:tc>
                <a:tc>
                  <a:txBody>
                    <a:bodyPr/>
                    <a:lstStyle/>
                    <a:p>
                      <a:pPr algn="l" fontAlgn="ctr"/>
                      <a:r>
                        <a:rPr lang="en-GB" sz="1100" b="0" i="0" u="none" strike="noStrike">
                          <a:solidFill>
                            <a:srgbClr val="000000"/>
                          </a:solidFill>
                          <a:effectLst/>
                          <a:latin typeface="Calibri" panose="020F0502020204030204" pitchFamily="34" charset="0"/>
                        </a:rPr>
                        <a:t> Employer's NI </a:t>
                      </a:r>
                    </a:p>
                  </a:txBody>
                  <a:tcPr marL="8571" marR="8571" marT="8571" marB="0" anchor="ctr">
                    <a:lnL>
                      <a:noFill/>
                    </a:lnL>
                    <a:lnR>
                      <a:noFill/>
                    </a:lnR>
                    <a:lnT>
                      <a:noFill/>
                    </a:lnT>
                    <a:lnB>
                      <a:noFill/>
                    </a:lnB>
                    <a:solidFill>
                      <a:srgbClr val="EDEDED"/>
                    </a:solidFill>
                  </a:tcPr>
                </a:tc>
                <a:tc>
                  <a:txBody>
                    <a:bodyPr/>
                    <a:lstStyle/>
                    <a:p>
                      <a:pPr algn="r" fontAlgn="ctr"/>
                      <a:r>
                        <a:rPr lang="en-GB" sz="1100" b="0" i="0" u="none" strike="noStrike">
                          <a:solidFill>
                            <a:srgbClr val="000000"/>
                          </a:solidFill>
                          <a:effectLst/>
                          <a:latin typeface="Calibri" panose="020F0502020204030204" pitchFamily="34" charset="0"/>
                        </a:rPr>
                        <a:t>12.7%</a:t>
                      </a:r>
                    </a:p>
                  </a:txBody>
                  <a:tcPr marL="8571" marR="8571" marT="8571" marB="0" anchor="ctr">
                    <a:lnL>
                      <a:noFill/>
                    </a:lnL>
                    <a:lnR>
                      <a:noFill/>
                    </a:lnR>
                    <a:lnT>
                      <a:noFill/>
                    </a:lnT>
                    <a:lnB>
                      <a:noFill/>
                    </a:lnB>
                    <a:solidFill>
                      <a:srgbClr val="EDEDED"/>
                    </a:solidFill>
                  </a:tcPr>
                </a:tc>
                <a:extLst>
                  <a:ext uri="{0D108BD9-81ED-4DB2-BD59-A6C34878D82A}">
                    <a16:rowId xmlns:a16="http://schemas.microsoft.com/office/drawing/2014/main" val="1366455957"/>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Pension contrib </a:t>
                      </a:r>
                    </a:p>
                  </a:txBody>
                  <a:tcPr marL="8571" marR="8571" marT="8571" marB="0" anchor="ctr">
                    <a:lnL>
                      <a:noFill/>
                    </a:lnL>
                    <a:lnR>
                      <a:noFill/>
                    </a:lnR>
                    <a:lnT>
                      <a:noFill/>
                    </a:lnT>
                    <a:lnB>
                      <a:noFill/>
                    </a:lnB>
                    <a:solidFill>
                      <a:srgbClr val="EDEDED"/>
                    </a:solidFill>
                  </a:tcPr>
                </a:tc>
                <a:tc>
                  <a:txBody>
                    <a:bodyPr/>
                    <a:lstStyle/>
                    <a:p>
                      <a:pPr algn="r" fontAlgn="ctr"/>
                      <a:r>
                        <a:rPr lang="en-GB" sz="1100" b="0" i="0" u="none" strike="noStrike">
                          <a:solidFill>
                            <a:srgbClr val="000000"/>
                          </a:solidFill>
                          <a:effectLst/>
                          <a:latin typeface="Calibri" panose="020F0502020204030204" pitchFamily="34" charset="0"/>
                        </a:rPr>
                        <a:t>2.0%</a:t>
                      </a:r>
                    </a:p>
                  </a:txBody>
                  <a:tcPr marL="8571" marR="8571" marT="8571" marB="0" anchor="ctr">
                    <a:lnL>
                      <a:noFill/>
                    </a:lnL>
                    <a:lnR>
                      <a:noFill/>
                    </a:lnR>
                    <a:lnT>
                      <a:noFill/>
                    </a:lnT>
                    <a:lnB>
                      <a:noFill/>
                    </a:lnB>
                    <a:solidFill>
                      <a:srgbClr val="EDEDED"/>
                    </a:solidFill>
                  </a:tcPr>
                </a:tc>
                <a:extLst>
                  <a:ext uri="{0D108BD9-81ED-4DB2-BD59-A6C34878D82A}">
                    <a16:rowId xmlns:a16="http://schemas.microsoft.com/office/drawing/2014/main" val="2930420992"/>
                  </a:ext>
                </a:extLst>
              </a:tr>
              <a:tr h="203134">
                <a:tc vMerge="1">
                  <a:txBody>
                    <a:bodyPr/>
                    <a:lstStyle/>
                    <a:p>
                      <a:endParaRPr lang="en-GB"/>
                    </a:p>
                  </a:txBody>
                  <a:tcPr/>
                </a:tc>
                <a:tc rowSpan="4">
                  <a:txBody>
                    <a:bodyPr/>
                    <a:lstStyle/>
                    <a:p>
                      <a:pPr algn="ctr" fontAlgn="ctr"/>
                      <a:r>
                        <a:rPr lang="en-GB" sz="1100" b="0" i="0" u="none" strike="noStrike">
                          <a:solidFill>
                            <a:srgbClr val="000000"/>
                          </a:solidFill>
                          <a:effectLst/>
                          <a:latin typeface="Calibri" panose="020F0502020204030204" pitchFamily="34" charset="0"/>
                        </a:rPr>
                        <a:t> Other wage related on-costs </a:t>
                      </a:r>
                    </a:p>
                  </a:txBody>
                  <a:tcPr marL="8571" marR="8571" marT="8571" marB="0" anchor="ctr">
                    <a:lnL>
                      <a:noFill/>
                    </a:lnL>
                    <a:lnR>
                      <a:noFill/>
                    </a:lnR>
                    <a:lnT>
                      <a:noFill/>
                    </a:lnT>
                    <a:lnB>
                      <a:noFill/>
                    </a:lnB>
                    <a:solidFill>
                      <a:srgbClr val="C9C9C9"/>
                    </a:solidFill>
                  </a:tcPr>
                </a:tc>
                <a:tc>
                  <a:txBody>
                    <a:bodyPr/>
                    <a:lstStyle/>
                    <a:p>
                      <a:pPr algn="l" fontAlgn="ctr"/>
                      <a:r>
                        <a:rPr lang="en-GB" sz="1100" b="0" i="0" u="none" strike="noStrike">
                          <a:solidFill>
                            <a:srgbClr val="000000"/>
                          </a:solidFill>
                          <a:effectLst/>
                          <a:latin typeface="Calibri" panose="020F0502020204030204" pitchFamily="34" charset="0"/>
                        </a:rPr>
                        <a:t> Holiday pay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10.7%</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106403443"/>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Training time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2.2%</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553298555"/>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Sickness/Maternity pay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5.0%</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4114051397"/>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Notice &amp; suspension pay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0.3%</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512351645"/>
                  </a:ext>
                </a:extLst>
              </a:tr>
              <a:tr h="364026">
                <a:tc vMerge="1">
                  <a:txBody>
                    <a:bodyPr/>
                    <a:lstStyle/>
                    <a:p>
                      <a:endParaRPr lang="en-GB"/>
                    </a:p>
                  </a:txBody>
                  <a:tcPr/>
                </a:tc>
                <a:tc>
                  <a:txBody>
                    <a:bodyPr/>
                    <a:lstStyle/>
                    <a:p>
                      <a:pPr algn="ctr" fontAlgn="b"/>
                      <a:r>
                        <a:rPr lang="en-GB" sz="1100" b="0" i="0" u="none" strike="noStrike">
                          <a:solidFill>
                            <a:srgbClr val="000000"/>
                          </a:solidFill>
                          <a:effectLst/>
                          <a:latin typeface="Calibri" panose="020F0502020204030204" pitchFamily="34" charset="0"/>
                        </a:rPr>
                        <a:t> Travel </a:t>
                      </a:r>
                    </a:p>
                  </a:txBody>
                  <a:tcPr marL="8571" marR="8571" marT="8571" marB="0" anchor="b">
                    <a:lnL>
                      <a:noFill/>
                    </a:lnL>
                    <a:lnR>
                      <a:noFill/>
                    </a:lnR>
                    <a:lnT>
                      <a:noFill/>
                    </a:lnT>
                    <a:lnB>
                      <a:noFill/>
                    </a:lnB>
                    <a:solidFill>
                      <a:srgbClr val="EDEDED"/>
                    </a:solidFill>
                  </a:tcPr>
                </a:tc>
                <a:tc>
                  <a:txBody>
                    <a:bodyPr/>
                    <a:lstStyle/>
                    <a:p>
                      <a:pPr algn="l" fontAlgn="ctr"/>
                      <a:r>
                        <a:rPr lang="en-GB" sz="1100" b="0" i="0" u="none" strike="noStrike">
                          <a:solidFill>
                            <a:srgbClr val="000000"/>
                          </a:solidFill>
                          <a:effectLst/>
                          <a:latin typeface="Calibri" panose="020F0502020204030204" pitchFamily="34" charset="0"/>
                        </a:rPr>
                        <a:t> Mileage reimbursement </a:t>
                      </a:r>
                    </a:p>
                  </a:txBody>
                  <a:tcPr marL="8571" marR="8571" marT="8571" marB="0" anchor="ctr">
                    <a:lnL>
                      <a:noFill/>
                    </a:lnL>
                    <a:lnR>
                      <a:noFill/>
                    </a:lnR>
                    <a:lnT>
                      <a:noFill/>
                    </a:lnT>
                    <a:lnB>
                      <a:noFill/>
                    </a:lnB>
                    <a:solidFill>
                      <a:srgbClr val="EDEDED"/>
                    </a:solidFill>
                  </a:tcPr>
                </a:tc>
                <a:tc>
                  <a:txBody>
                    <a:bodyPr/>
                    <a:lstStyle/>
                    <a:p>
                      <a:pPr algn="l" fontAlgn="ctr"/>
                      <a:r>
                        <a:rPr lang="en-GB" sz="1100" b="0" i="0" u="none" strike="noStrike">
                          <a:solidFill>
                            <a:srgbClr val="000000"/>
                          </a:solidFill>
                          <a:effectLst/>
                          <a:latin typeface="Calibri" panose="020F0502020204030204" pitchFamily="34" charset="0"/>
                        </a:rPr>
                        <a:t> £           -   </a:t>
                      </a:r>
                    </a:p>
                  </a:txBody>
                  <a:tcPr marL="8571" marR="8571" marT="8571" marB="0" anchor="ctr">
                    <a:lnL>
                      <a:noFill/>
                    </a:lnL>
                    <a:lnR>
                      <a:noFill/>
                    </a:lnR>
                    <a:lnT>
                      <a:noFill/>
                    </a:lnT>
                    <a:lnB>
                      <a:noFill/>
                    </a:lnB>
                    <a:solidFill>
                      <a:srgbClr val="EDEDED"/>
                    </a:solidFill>
                  </a:tcPr>
                </a:tc>
                <a:extLst>
                  <a:ext uri="{0D108BD9-81ED-4DB2-BD59-A6C34878D82A}">
                    <a16:rowId xmlns:a16="http://schemas.microsoft.com/office/drawing/2014/main" val="1983971252"/>
                  </a:ext>
                </a:extLst>
              </a:tr>
              <a:tr h="388045">
                <a:tc rowSpan="10">
                  <a:txBody>
                    <a:bodyPr/>
                    <a:lstStyle/>
                    <a:p>
                      <a:pPr algn="ctr" fontAlgn="ctr"/>
                      <a:r>
                        <a:rPr lang="en-GB" sz="1000" b="0" i="0" u="none" strike="noStrike">
                          <a:solidFill>
                            <a:srgbClr val="000000"/>
                          </a:solidFill>
                          <a:effectLst/>
                          <a:latin typeface="Calibri" panose="020F0502020204030204" pitchFamily="34" charset="0"/>
                        </a:rPr>
                        <a:t>Gross Margin</a:t>
                      </a:r>
                    </a:p>
                  </a:txBody>
                  <a:tcPr marL="8571" marR="8571" marT="8571" marB="0" vert="vert270" anchor="ctr">
                    <a:lnL>
                      <a:noFill/>
                    </a:lnL>
                    <a:lnR>
                      <a:noFill/>
                    </a:lnR>
                    <a:lnT>
                      <a:noFill/>
                    </a:lnT>
                    <a:lnB>
                      <a:noFill/>
                    </a:lnB>
                    <a:solidFill>
                      <a:srgbClr val="00B050"/>
                    </a:solidFill>
                  </a:tcPr>
                </a:tc>
                <a:tc rowSpan="10">
                  <a:txBody>
                    <a:bodyPr/>
                    <a:lstStyle/>
                    <a:p>
                      <a:pPr algn="ctr" fontAlgn="ctr"/>
                      <a:r>
                        <a:rPr lang="en-GB" sz="1100" b="0" i="0" u="none" strike="noStrike">
                          <a:solidFill>
                            <a:srgbClr val="000000"/>
                          </a:solidFill>
                          <a:effectLst/>
                          <a:latin typeface="Calibri" panose="020F0502020204030204" pitchFamily="34" charset="0"/>
                        </a:rPr>
                        <a:t> Business costs </a:t>
                      </a:r>
                    </a:p>
                  </a:txBody>
                  <a:tcPr marL="8571" marR="8571" marT="8571" marB="0" anchor="ctr">
                    <a:lnL>
                      <a:noFill/>
                    </a:lnL>
                    <a:lnR>
                      <a:noFill/>
                    </a:lnR>
                    <a:lnT>
                      <a:noFill/>
                    </a:lnT>
                    <a:lnB>
                      <a:noFill/>
                    </a:lnB>
                    <a:solidFill>
                      <a:srgbClr val="C9C9C9"/>
                    </a:solidFill>
                  </a:tcPr>
                </a:tc>
                <a:tc>
                  <a:txBody>
                    <a:bodyPr/>
                    <a:lstStyle/>
                    <a:p>
                      <a:pPr algn="l" fontAlgn="ctr"/>
                      <a:r>
                        <a:rPr lang="en-GB" sz="1100" b="0" i="0" u="none" strike="noStrike">
                          <a:solidFill>
                            <a:srgbClr val="000000"/>
                          </a:solidFill>
                          <a:effectLst/>
                          <a:latin typeface="Calibri" panose="020F0502020204030204" pitchFamily="34" charset="0"/>
                        </a:rPr>
                        <a:t> Scheme Manager/Snr Support Staff/Team Leaders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18.8%</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2248862155"/>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Staff recruitment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4.0%</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860906450"/>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Management/Office Team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6.0%</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540521409"/>
                  </a:ext>
                </a:extLst>
              </a:tr>
              <a:tr h="364026">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Insurance (Statutory Registration Fees)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1.0%</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648944276"/>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Rent, rate and utilities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2.4%</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109868009"/>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IT &amp; telephony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1.7%</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839744501"/>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PPE and consumables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1.0%</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32551480"/>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Stationery and postage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0.0%</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160758621"/>
                  </a:ext>
                </a:extLst>
              </a:tr>
              <a:tr h="364026">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Equipment hire (governance costs)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0.0%</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2006316444"/>
                  </a:ext>
                </a:extLst>
              </a:tr>
              <a:tr h="203134">
                <a:tc vMerge="1">
                  <a:txBody>
                    <a:bodyPr/>
                    <a:lstStyle/>
                    <a:p>
                      <a:endParaRPr lang="en-GB"/>
                    </a:p>
                  </a:txBody>
                  <a:tcPr/>
                </a:tc>
                <a:tc vMerge="1">
                  <a:txBody>
                    <a:bodyPr/>
                    <a:lstStyle/>
                    <a:p>
                      <a:endParaRPr lang="en-GB"/>
                    </a:p>
                  </a:txBody>
                  <a:tcPr/>
                </a:tc>
                <a:tc>
                  <a:txBody>
                    <a:bodyPr/>
                    <a:lstStyle/>
                    <a:p>
                      <a:pPr algn="l" fontAlgn="ctr"/>
                      <a:r>
                        <a:rPr lang="en-GB" sz="1100" b="0" i="0" u="none" strike="noStrike">
                          <a:solidFill>
                            <a:srgbClr val="000000"/>
                          </a:solidFill>
                          <a:effectLst/>
                          <a:latin typeface="Calibri" panose="020F0502020204030204" pitchFamily="34" charset="0"/>
                        </a:rPr>
                        <a:t> Other business overheads </a:t>
                      </a:r>
                    </a:p>
                  </a:txBody>
                  <a:tcPr marL="8571" marR="8571" marT="8571" marB="0" anchor="ctr">
                    <a:lnL>
                      <a:noFill/>
                    </a:lnL>
                    <a:lnR>
                      <a:noFill/>
                    </a:lnR>
                    <a:lnT>
                      <a:noFill/>
                    </a:lnT>
                    <a:lnB>
                      <a:noFill/>
                    </a:lnB>
                    <a:solidFill>
                      <a:srgbClr val="C9C9C9"/>
                    </a:solidFill>
                  </a:tcPr>
                </a:tc>
                <a:tc>
                  <a:txBody>
                    <a:bodyPr/>
                    <a:lstStyle/>
                    <a:p>
                      <a:pPr algn="r" fontAlgn="ctr"/>
                      <a:r>
                        <a:rPr lang="en-GB" sz="1100" b="0" i="0" u="none" strike="noStrike">
                          <a:solidFill>
                            <a:srgbClr val="000000"/>
                          </a:solidFill>
                          <a:effectLst/>
                          <a:latin typeface="Calibri" panose="020F0502020204030204" pitchFamily="34" charset="0"/>
                        </a:rPr>
                        <a:t>9.0%</a:t>
                      </a:r>
                    </a:p>
                  </a:txBody>
                  <a:tcPr marL="8571" marR="8571" marT="8571" marB="0" anchor="ctr">
                    <a:lnL>
                      <a:noFill/>
                    </a:lnL>
                    <a:lnR>
                      <a:noFill/>
                    </a:lnR>
                    <a:lnT>
                      <a:noFill/>
                    </a:lnT>
                    <a:lnB>
                      <a:noFill/>
                    </a:lnB>
                    <a:solidFill>
                      <a:srgbClr val="C9C9C9"/>
                    </a:solidFill>
                  </a:tcPr>
                </a:tc>
                <a:extLst>
                  <a:ext uri="{0D108BD9-81ED-4DB2-BD59-A6C34878D82A}">
                    <a16:rowId xmlns:a16="http://schemas.microsoft.com/office/drawing/2014/main" val="1703174954"/>
                  </a:ext>
                </a:extLst>
              </a:tr>
              <a:tr h="203134">
                <a:tc>
                  <a:txBody>
                    <a:bodyPr/>
                    <a:lstStyle/>
                    <a:p>
                      <a:pPr algn="ctr" fontAlgn="b"/>
                      <a:r>
                        <a:rPr lang="en-GB" sz="1100" b="0" i="0" u="none" strike="noStrike">
                          <a:solidFill>
                            <a:srgbClr val="000000"/>
                          </a:solidFill>
                          <a:effectLst/>
                          <a:latin typeface="Calibri" panose="020F0502020204030204" pitchFamily="34" charset="0"/>
                        </a:rPr>
                        <a:t> </a:t>
                      </a:r>
                    </a:p>
                  </a:txBody>
                  <a:tcPr marL="8571" marR="8571" marT="8571" marB="0" anchor="b">
                    <a:lnL>
                      <a:noFill/>
                    </a:lnL>
                    <a:lnR>
                      <a:noFill/>
                    </a:lnR>
                    <a:lnT>
                      <a:noFill/>
                    </a:lnT>
                    <a:lnB>
                      <a:noFill/>
                    </a:lnB>
                    <a:solidFill>
                      <a:srgbClr val="EDEDED"/>
                    </a:solidFill>
                  </a:tcPr>
                </a:tc>
                <a:tc>
                  <a:txBody>
                    <a:bodyPr/>
                    <a:lstStyle/>
                    <a:p>
                      <a:pPr algn="ctr" fontAlgn="b"/>
                      <a:r>
                        <a:rPr lang="en-GB" sz="1100" b="0" i="0" u="none" strike="noStrike">
                          <a:solidFill>
                            <a:srgbClr val="000000"/>
                          </a:solidFill>
                          <a:effectLst/>
                          <a:latin typeface="Calibri" panose="020F0502020204030204" pitchFamily="34" charset="0"/>
                        </a:rPr>
                        <a:t> Profit </a:t>
                      </a:r>
                    </a:p>
                  </a:txBody>
                  <a:tcPr marL="8571" marR="8571" marT="8571" marB="0" anchor="b">
                    <a:lnL>
                      <a:noFill/>
                    </a:lnL>
                    <a:lnR>
                      <a:noFill/>
                    </a:lnR>
                    <a:lnT>
                      <a:noFill/>
                    </a:lnT>
                    <a:lnB>
                      <a:noFill/>
                    </a:lnB>
                    <a:solidFill>
                      <a:srgbClr val="EDEDED"/>
                    </a:solidFill>
                  </a:tcPr>
                </a:tc>
                <a:tc>
                  <a:txBody>
                    <a:bodyPr/>
                    <a:lstStyle/>
                    <a:p>
                      <a:pPr algn="l" fontAlgn="ctr"/>
                      <a:r>
                        <a:rPr lang="en-GB" sz="1100" b="0" i="0" u="none" strike="noStrike">
                          <a:solidFill>
                            <a:srgbClr val="000000"/>
                          </a:solidFill>
                          <a:effectLst/>
                          <a:latin typeface="Calibri" panose="020F0502020204030204" pitchFamily="34" charset="0"/>
                        </a:rPr>
                        <a:t> Profit / surplus </a:t>
                      </a:r>
                    </a:p>
                  </a:txBody>
                  <a:tcPr marL="8571" marR="8571" marT="8571" marB="0" anchor="ctr">
                    <a:lnL>
                      <a:noFill/>
                    </a:lnL>
                    <a:lnR>
                      <a:noFill/>
                    </a:lnR>
                    <a:lnT>
                      <a:noFill/>
                    </a:lnT>
                    <a:lnB>
                      <a:noFill/>
                    </a:lnB>
                    <a:solidFill>
                      <a:srgbClr val="EDEDED"/>
                    </a:solidFill>
                  </a:tcPr>
                </a:tc>
                <a:tc>
                  <a:txBody>
                    <a:bodyPr/>
                    <a:lstStyle/>
                    <a:p>
                      <a:pPr algn="r" fontAlgn="ctr"/>
                      <a:r>
                        <a:rPr lang="en-GB" sz="1100" b="0" i="0" u="none" strike="noStrike">
                          <a:solidFill>
                            <a:srgbClr val="000000"/>
                          </a:solidFill>
                          <a:effectLst/>
                          <a:latin typeface="Calibri" panose="020F0502020204030204" pitchFamily="34" charset="0"/>
                        </a:rPr>
                        <a:t>3.0%</a:t>
                      </a:r>
                    </a:p>
                  </a:txBody>
                  <a:tcPr marL="8571" marR="8571" marT="8571" marB="0" anchor="ctr">
                    <a:lnL>
                      <a:noFill/>
                    </a:lnL>
                    <a:lnR>
                      <a:noFill/>
                    </a:lnR>
                    <a:lnT>
                      <a:noFill/>
                    </a:lnT>
                    <a:lnB>
                      <a:noFill/>
                    </a:lnB>
                    <a:solidFill>
                      <a:srgbClr val="EDEDED"/>
                    </a:solidFill>
                  </a:tcPr>
                </a:tc>
                <a:extLst>
                  <a:ext uri="{0D108BD9-81ED-4DB2-BD59-A6C34878D82A}">
                    <a16:rowId xmlns:a16="http://schemas.microsoft.com/office/drawing/2014/main" val="1537534322"/>
                  </a:ext>
                </a:extLst>
              </a:tr>
              <a:tr h="203134">
                <a:tc>
                  <a:txBody>
                    <a:bodyPr/>
                    <a:lstStyle/>
                    <a:p>
                      <a:pPr algn="l" fontAlgn="b"/>
                      <a:endParaRPr lang="en-GB" sz="1100" b="0" i="0" u="none" strike="noStrike">
                        <a:solidFill>
                          <a:srgbClr val="000000"/>
                        </a:solidFill>
                        <a:effectLst/>
                        <a:latin typeface="Calibri" panose="020F0502020204030204" pitchFamily="34" charset="0"/>
                      </a:endParaRPr>
                    </a:p>
                  </a:txBody>
                  <a:tcPr marL="8571" marR="8571" marT="8571" marB="0" anchor="b">
                    <a:lnL>
                      <a:noFill/>
                    </a:lnL>
                    <a:lnR>
                      <a:noFill/>
                    </a:lnR>
                    <a:lnT>
                      <a:noFill/>
                    </a:lnT>
                    <a:lnB>
                      <a:noFill/>
                    </a:lnB>
                    <a:noFill/>
                  </a:tcPr>
                </a:tc>
                <a:tc>
                  <a:txBody>
                    <a:bodyPr/>
                    <a:lstStyle/>
                    <a:p>
                      <a:pPr algn="l" fontAlgn="b"/>
                      <a:r>
                        <a:rPr lang="en-GB" sz="1100" b="1" i="0" u="none" strike="noStrike">
                          <a:solidFill>
                            <a:srgbClr val="000000"/>
                          </a:solidFill>
                          <a:effectLst/>
                          <a:latin typeface="Calibri" panose="020F0502020204030204" pitchFamily="34" charset="0"/>
                        </a:rPr>
                        <a:t>ECC cost of care</a:t>
                      </a:r>
                    </a:p>
                  </a:txBody>
                  <a:tcPr marL="8571" marR="8571" marT="8571" marB="0" anchor="b">
                    <a:lnL>
                      <a:noFill/>
                    </a:lnL>
                    <a:lnR>
                      <a:noFill/>
                    </a:lnR>
                    <a:lnT>
                      <a:noFill/>
                    </a:lnT>
                    <a:lnB>
                      <a:noFill/>
                    </a:lnB>
                    <a:no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8571" marR="8571" marT="8571" marB="0" anchor="b">
                    <a:lnL>
                      <a:noFill/>
                    </a:lnL>
                    <a:lnR>
                      <a:noFill/>
                    </a:lnR>
                    <a:lnT>
                      <a:noFill/>
                    </a:lnT>
                    <a:lnB>
                      <a:noFill/>
                    </a:lnB>
                    <a:noFill/>
                  </a:tcPr>
                </a:tc>
                <a:tc>
                  <a:txBody>
                    <a:bodyPr/>
                    <a:lstStyle/>
                    <a:p>
                      <a:pPr algn="l" fontAlgn="b"/>
                      <a:endParaRPr lang="en-GB" sz="1100" b="1" i="0" u="none" strike="noStrike">
                        <a:solidFill>
                          <a:srgbClr val="000000"/>
                        </a:solidFill>
                        <a:effectLst/>
                        <a:latin typeface="Calibri" panose="020F0502020204030204" pitchFamily="34" charset="0"/>
                      </a:endParaRPr>
                    </a:p>
                  </a:txBody>
                  <a:tcPr marL="8571" marR="8571" marT="8571" marB="0" anchor="b">
                    <a:lnL>
                      <a:noFill/>
                    </a:lnL>
                    <a:lnR>
                      <a:noFill/>
                    </a:lnR>
                    <a:lnT>
                      <a:noFill/>
                    </a:lnT>
                    <a:lnB>
                      <a:noFill/>
                    </a:lnB>
                    <a:noFill/>
                  </a:tcPr>
                </a:tc>
                <a:extLst>
                  <a:ext uri="{0D108BD9-81ED-4DB2-BD59-A6C34878D82A}">
                    <a16:rowId xmlns:a16="http://schemas.microsoft.com/office/drawing/2014/main" val="1502295833"/>
                  </a:ext>
                </a:extLst>
              </a:tr>
            </a:tbl>
          </a:graphicData>
        </a:graphic>
      </p:graphicFrame>
      <p:graphicFrame>
        <p:nvGraphicFramePr>
          <p:cNvPr id="6" name="Table 5">
            <a:extLst>
              <a:ext uri="{FF2B5EF4-FFF2-40B4-BE49-F238E27FC236}">
                <a16:creationId xmlns:a16="http://schemas.microsoft.com/office/drawing/2014/main" id="{A0B4E060-C3E8-C426-41BF-5E3A8BFB8045}"/>
              </a:ext>
            </a:extLst>
          </p:cNvPr>
          <p:cNvGraphicFramePr>
            <a:graphicFrameLocks noGrp="1"/>
          </p:cNvGraphicFramePr>
          <p:nvPr>
            <p:extLst>
              <p:ext uri="{D42A27DB-BD31-4B8C-83A1-F6EECF244321}">
                <p14:modId xmlns:p14="http://schemas.microsoft.com/office/powerpoint/2010/main" val="524923391"/>
              </p:ext>
            </p:extLst>
          </p:nvPr>
        </p:nvGraphicFramePr>
        <p:xfrm>
          <a:off x="6400800" y="1499651"/>
          <a:ext cx="5372101" cy="5126864"/>
        </p:xfrm>
        <a:graphic>
          <a:graphicData uri="http://schemas.openxmlformats.org/drawingml/2006/table">
            <a:tbl>
              <a:tblPr/>
              <a:tblGrid>
                <a:gridCol w="1316691">
                  <a:extLst>
                    <a:ext uri="{9D8B030D-6E8A-4147-A177-3AD203B41FA5}">
                      <a16:colId xmlns:a16="http://schemas.microsoft.com/office/drawing/2014/main" val="809914432"/>
                    </a:ext>
                  </a:extLst>
                </a:gridCol>
                <a:gridCol w="1316691">
                  <a:extLst>
                    <a:ext uri="{9D8B030D-6E8A-4147-A177-3AD203B41FA5}">
                      <a16:colId xmlns:a16="http://schemas.microsoft.com/office/drawing/2014/main" val="3911835527"/>
                    </a:ext>
                  </a:extLst>
                </a:gridCol>
                <a:gridCol w="2326155">
                  <a:extLst>
                    <a:ext uri="{9D8B030D-6E8A-4147-A177-3AD203B41FA5}">
                      <a16:colId xmlns:a16="http://schemas.microsoft.com/office/drawing/2014/main" val="4019209221"/>
                    </a:ext>
                  </a:extLst>
                </a:gridCol>
                <a:gridCol w="412564">
                  <a:extLst>
                    <a:ext uri="{9D8B030D-6E8A-4147-A177-3AD203B41FA5}">
                      <a16:colId xmlns:a16="http://schemas.microsoft.com/office/drawing/2014/main" val="3691103443"/>
                    </a:ext>
                  </a:extLst>
                </a:gridCol>
              </a:tblGrid>
              <a:tr h="145048">
                <a:tc>
                  <a:txBody>
                    <a:bodyPr/>
                    <a:lstStyle/>
                    <a:p>
                      <a:pPr algn="l" fontAlgn="b"/>
                      <a:endParaRPr lang="en-GB" sz="900" b="0" i="0" u="none" strike="noStrike">
                        <a:solidFill>
                          <a:srgbClr val="000000"/>
                        </a:solidFill>
                        <a:effectLst/>
                        <a:latin typeface="Aptos Narrow" panose="020B0004020202020204" pitchFamily="34" charset="0"/>
                      </a:endParaRPr>
                    </a:p>
                  </a:txBody>
                  <a:tcPr marL="7636" marR="7636" marT="7636" marB="0" anchor="b">
                    <a:lnL>
                      <a:noFill/>
                    </a:lnL>
                    <a:lnR>
                      <a:noFill/>
                    </a:lnR>
                    <a:lnT>
                      <a:noFill/>
                    </a:lnT>
                    <a:lnB>
                      <a:noFill/>
                    </a:lnB>
                    <a:noFill/>
                  </a:tcPr>
                </a:tc>
                <a:tc>
                  <a:txBody>
                    <a:bodyPr/>
                    <a:lstStyle/>
                    <a:p>
                      <a:pPr algn="l" fontAlgn="b"/>
                      <a:endParaRPr lang="en-GB" sz="900" b="0" i="0" u="none" strike="noStrike">
                        <a:solidFill>
                          <a:srgbClr val="000000"/>
                        </a:solidFill>
                        <a:effectLst/>
                        <a:latin typeface="Aptos Narrow" panose="020B0004020202020204" pitchFamily="34" charset="0"/>
                      </a:endParaRPr>
                    </a:p>
                  </a:txBody>
                  <a:tcPr marL="7636" marR="7636" marT="7636" marB="0" anchor="b">
                    <a:lnL>
                      <a:noFill/>
                    </a:lnL>
                    <a:lnR>
                      <a:noFill/>
                    </a:lnR>
                    <a:lnT>
                      <a:noFill/>
                    </a:lnT>
                    <a:lnB>
                      <a:noFill/>
                    </a:lnB>
                    <a:noFill/>
                  </a:tcPr>
                </a:tc>
                <a:tc>
                  <a:txBody>
                    <a:bodyPr/>
                    <a:lstStyle/>
                    <a:p>
                      <a:pPr algn="l" fontAlgn="b"/>
                      <a:endParaRPr lang="en-GB" sz="900" b="0" i="0" u="none" strike="noStrike">
                        <a:solidFill>
                          <a:srgbClr val="000000"/>
                        </a:solidFill>
                        <a:effectLst/>
                        <a:latin typeface="Aptos Narrow" panose="020B0004020202020204" pitchFamily="34" charset="0"/>
                      </a:endParaRPr>
                    </a:p>
                  </a:txBody>
                  <a:tcPr marL="7636" marR="7636" marT="7636" marB="0" anchor="b">
                    <a:lnL>
                      <a:noFill/>
                    </a:lnL>
                    <a:lnR>
                      <a:noFill/>
                    </a:lnR>
                    <a:lnT>
                      <a:noFill/>
                    </a:lnT>
                    <a:lnB>
                      <a:noFill/>
                    </a:lnB>
                    <a:noFill/>
                  </a:tcPr>
                </a:tc>
                <a:tc>
                  <a:txBody>
                    <a:bodyPr/>
                    <a:lstStyle/>
                    <a:p>
                      <a:pPr algn="l" fontAlgn="b"/>
                      <a:endParaRPr lang="en-GB" sz="900" b="0" i="0" u="none" strike="noStrike">
                        <a:solidFill>
                          <a:srgbClr val="000000"/>
                        </a:solidFill>
                        <a:effectLst/>
                        <a:latin typeface="Aptos Narrow" panose="020B0004020202020204" pitchFamily="34" charset="0"/>
                      </a:endParaRPr>
                    </a:p>
                  </a:txBody>
                  <a:tcPr marL="7636" marR="7636" marT="7636" marB="0" anchor="b">
                    <a:lnL>
                      <a:noFill/>
                    </a:lnL>
                    <a:lnR>
                      <a:noFill/>
                    </a:lnR>
                    <a:lnT>
                      <a:noFill/>
                    </a:lnT>
                    <a:lnB>
                      <a:noFill/>
                    </a:lnB>
                    <a:noFill/>
                  </a:tcPr>
                </a:tc>
                <a:extLst>
                  <a:ext uri="{0D108BD9-81ED-4DB2-BD59-A6C34878D82A}">
                    <a16:rowId xmlns:a16="http://schemas.microsoft.com/office/drawing/2014/main" val="2033149540"/>
                  </a:ext>
                </a:extLst>
              </a:tr>
              <a:tr h="152300">
                <a:tc rowSpan="10">
                  <a:txBody>
                    <a:bodyPr/>
                    <a:lstStyle/>
                    <a:p>
                      <a:pPr algn="ctr" fontAlgn="ctr"/>
                      <a:r>
                        <a:rPr lang="en-GB" sz="900" b="0" i="0" u="none" strike="noStrike">
                          <a:solidFill>
                            <a:srgbClr val="000000"/>
                          </a:solidFill>
                          <a:effectLst/>
                          <a:latin typeface="Calibri" panose="020F0502020204030204" pitchFamily="34" charset="0"/>
                        </a:rPr>
                        <a:t>Careworker costs</a:t>
                      </a:r>
                    </a:p>
                  </a:txBody>
                  <a:tcPr marL="7636" marR="7636" marT="7636" marB="0" vert="vert270" anchor="ctr">
                    <a:lnL>
                      <a:noFill/>
                    </a:lnL>
                    <a:lnR>
                      <a:noFill/>
                    </a:lnR>
                    <a:lnT>
                      <a:noFill/>
                    </a:lnT>
                    <a:lnB>
                      <a:noFill/>
                    </a:lnB>
                    <a:solidFill>
                      <a:srgbClr val="0070C0"/>
                    </a:solidFill>
                  </a:tcPr>
                </a:tc>
                <a:tc rowSpan="2">
                  <a:txBody>
                    <a:bodyPr/>
                    <a:lstStyle/>
                    <a:p>
                      <a:pPr algn="ctr" fontAlgn="ctr"/>
                      <a:r>
                        <a:rPr lang="en-GB" sz="1000" b="0" i="0" u="none" strike="noStrike">
                          <a:solidFill>
                            <a:srgbClr val="000000"/>
                          </a:solidFill>
                          <a:effectLst/>
                          <a:latin typeface="Calibri" panose="020F0502020204030204" pitchFamily="34" charset="0"/>
                        </a:rPr>
                        <a:t> Gross Pay </a:t>
                      </a:r>
                    </a:p>
                  </a:txBody>
                  <a:tcPr marL="7636" marR="7636" marT="7636" marB="0" anchor="ctr">
                    <a:lnL>
                      <a:noFill/>
                    </a:lnL>
                    <a:lnR>
                      <a:noFill/>
                    </a:lnR>
                    <a:lnT>
                      <a:noFill/>
                    </a:lnT>
                    <a:lnB>
                      <a:noFill/>
                    </a:lnB>
                    <a:solidFill>
                      <a:srgbClr val="548235"/>
                    </a:solidFill>
                  </a:tcPr>
                </a:tc>
                <a:tc>
                  <a:txBody>
                    <a:bodyPr/>
                    <a:lstStyle/>
                    <a:p>
                      <a:pPr algn="l" fontAlgn="ctr"/>
                      <a:r>
                        <a:rPr lang="en-GB" sz="1000" b="0" i="0" u="none" strike="noStrike">
                          <a:solidFill>
                            <a:srgbClr val="000000"/>
                          </a:solidFill>
                          <a:effectLst/>
                          <a:latin typeface="Calibri" panose="020F0502020204030204" pitchFamily="34" charset="0"/>
                        </a:rPr>
                        <a:t> Hourly rate for contact time </a:t>
                      </a:r>
                    </a:p>
                  </a:txBody>
                  <a:tcPr marL="7636" marR="7636" marT="7636" marB="0" anchor="ctr">
                    <a:lnL>
                      <a:noFill/>
                    </a:lnL>
                    <a:lnR>
                      <a:noFill/>
                    </a:lnR>
                    <a:lnT>
                      <a:noFill/>
                    </a:lnT>
                    <a:lnB>
                      <a:noFill/>
                    </a:lnB>
                    <a:solidFill>
                      <a:srgbClr val="C9C9C9"/>
                    </a:solidFill>
                  </a:tcPr>
                </a:tc>
                <a:tc>
                  <a:txBody>
                    <a:bodyPr/>
                    <a:lstStyle/>
                    <a:p>
                      <a:pPr algn="l" fontAlgn="ctr"/>
                      <a:r>
                        <a:rPr lang="en-GB" sz="1000" b="0" i="0" u="none" strike="noStrike">
                          <a:solidFill>
                            <a:srgbClr val="000000"/>
                          </a:solidFill>
                          <a:effectLst/>
                          <a:latin typeface="Calibri" panose="020F0502020204030204" pitchFamily="34" charset="0"/>
                        </a:rPr>
                        <a:t> </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4071448328"/>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Careworkers' travel time </a:t>
                      </a:r>
                    </a:p>
                  </a:txBody>
                  <a:tcPr marL="7636" marR="7636" marT="7636" marB="0" anchor="ctr">
                    <a:lnL>
                      <a:noFill/>
                    </a:lnL>
                    <a:lnR>
                      <a:noFill/>
                    </a:lnR>
                    <a:lnT>
                      <a:noFill/>
                    </a:lnT>
                    <a:lnB>
                      <a:noFill/>
                    </a:lnB>
                    <a:solidFill>
                      <a:srgbClr val="C9C9C9"/>
                    </a:solidFill>
                  </a:tcPr>
                </a:tc>
                <a:tc>
                  <a:txBody>
                    <a:bodyPr/>
                    <a:lstStyle/>
                    <a:p>
                      <a:pPr algn="l" fontAlgn="ctr"/>
                      <a:r>
                        <a:rPr lang="en-GB" sz="1000" b="0" i="0" u="none" strike="noStrike">
                          <a:solidFill>
                            <a:srgbClr val="000000"/>
                          </a:solidFill>
                          <a:effectLst/>
                          <a:latin typeface="Calibri" panose="020F0502020204030204" pitchFamily="34" charset="0"/>
                        </a:rPr>
                        <a:t> </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4116008532"/>
                  </a:ext>
                </a:extLst>
              </a:tr>
              <a:tr h="283605">
                <a:tc vMerge="1">
                  <a:txBody>
                    <a:bodyPr/>
                    <a:lstStyle/>
                    <a:p>
                      <a:endParaRPr lang="en-GB"/>
                    </a:p>
                  </a:txBody>
                  <a:tcPr/>
                </a:tc>
                <a:tc rowSpan="2">
                  <a:txBody>
                    <a:bodyPr/>
                    <a:lstStyle/>
                    <a:p>
                      <a:pPr algn="ctr" fontAlgn="b"/>
                      <a:r>
                        <a:rPr lang="en-GB" sz="1000" b="0" i="0" u="none" strike="noStrike">
                          <a:solidFill>
                            <a:srgbClr val="000000"/>
                          </a:solidFill>
                          <a:effectLst/>
                          <a:latin typeface="Calibri" panose="020F0502020204030204" pitchFamily="34" charset="0"/>
                        </a:rPr>
                        <a:t> NI &amp; Pension </a:t>
                      </a:r>
                    </a:p>
                  </a:txBody>
                  <a:tcPr marL="7636" marR="7636" marT="7636" marB="0" anchor="b">
                    <a:lnL>
                      <a:noFill/>
                    </a:lnL>
                    <a:lnR>
                      <a:noFill/>
                    </a:lnR>
                    <a:lnT>
                      <a:noFill/>
                    </a:lnT>
                    <a:lnB>
                      <a:noFill/>
                    </a:lnB>
                    <a:solidFill>
                      <a:srgbClr val="EDEDED"/>
                    </a:solidFill>
                  </a:tcPr>
                </a:tc>
                <a:tc>
                  <a:txBody>
                    <a:bodyPr/>
                    <a:lstStyle/>
                    <a:p>
                      <a:pPr algn="l" fontAlgn="ctr"/>
                      <a:r>
                        <a:rPr lang="en-GB" sz="1000" b="0" i="0" u="none" strike="noStrike">
                          <a:solidFill>
                            <a:srgbClr val="000000"/>
                          </a:solidFill>
                          <a:effectLst/>
                          <a:latin typeface="Calibri" panose="020F0502020204030204" pitchFamily="34" charset="0"/>
                        </a:rPr>
                        <a:t> Employer's NI </a:t>
                      </a:r>
                    </a:p>
                  </a:txBody>
                  <a:tcPr marL="7636" marR="7636" marT="7636" marB="0" anchor="ctr">
                    <a:lnL>
                      <a:noFill/>
                    </a:lnL>
                    <a:lnR>
                      <a:noFill/>
                    </a:lnR>
                    <a:lnT>
                      <a:noFill/>
                    </a:lnT>
                    <a:lnB>
                      <a:noFill/>
                    </a:lnB>
                    <a:solidFill>
                      <a:srgbClr val="EDEDED"/>
                    </a:solidFill>
                  </a:tcPr>
                </a:tc>
                <a:tc>
                  <a:txBody>
                    <a:bodyPr/>
                    <a:lstStyle/>
                    <a:p>
                      <a:pPr algn="r" fontAlgn="ctr"/>
                      <a:r>
                        <a:rPr lang="en-GB" sz="1000" b="0" i="0" u="none" strike="noStrike">
                          <a:solidFill>
                            <a:srgbClr val="000000"/>
                          </a:solidFill>
                          <a:effectLst/>
                          <a:latin typeface="Calibri" panose="020F0502020204030204" pitchFamily="34" charset="0"/>
                        </a:rPr>
                        <a:t>12.7%</a:t>
                      </a:r>
                    </a:p>
                  </a:txBody>
                  <a:tcPr marL="7636" marR="7636" marT="7636" marB="0" anchor="ctr">
                    <a:lnL>
                      <a:noFill/>
                    </a:lnL>
                    <a:lnR>
                      <a:noFill/>
                    </a:lnR>
                    <a:lnT>
                      <a:noFill/>
                    </a:lnT>
                    <a:lnB>
                      <a:noFill/>
                    </a:lnB>
                    <a:solidFill>
                      <a:srgbClr val="EDEDED"/>
                    </a:solidFill>
                  </a:tcPr>
                </a:tc>
                <a:extLst>
                  <a:ext uri="{0D108BD9-81ED-4DB2-BD59-A6C34878D82A}">
                    <a16:rowId xmlns:a16="http://schemas.microsoft.com/office/drawing/2014/main" val="849562932"/>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Pension contrib </a:t>
                      </a:r>
                    </a:p>
                  </a:txBody>
                  <a:tcPr marL="7636" marR="7636" marT="7636" marB="0" anchor="ctr">
                    <a:lnL>
                      <a:noFill/>
                    </a:lnL>
                    <a:lnR>
                      <a:noFill/>
                    </a:lnR>
                    <a:lnT>
                      <a:noFill/>
                    </a:lnT>
                    <a:lnB>
                      <a:noFill/>
                    </a:lnB>
                    <a:solidFill>
                      <a:srgbClr val="EDEDED"/>
                    </a:solidFill>
                  </a:tcPr>
                </a:tc>
                <a:tc>
                  <a:txBody>
                    <a:bodyPr/>
                    <a:lstStyle/>
                    <a:p>
                      <a:pPr algn="r" fontAlgn="ctr"/>
                      <a:r>
                        <a:rPr lang="en-GB" sz="1000" b="0" i="0" u="none" strike="noStrike">
                          <a:solidFill>
                            <a:srgbClr val="000000"/>
                          </a:solidFill>
                          <a:effectLst/>
                          <a:latin typeface="Calibri" panose="020F0502020204030204" pitchFamily="34" charset="0"/>
                        </a:rPr>
                        <a:t>2.0%</a:t>
                      </a:r>
                    </a:p>
                  </a:txBody>
                  <a:tcPr marL="7636" marR="7636" marT="7636" marB="0" anchor="ctr">
                    <a:lnL>
                      <a:noFill/>
                    </a:lnL>
                    <a:lnR>
                      <a:noFill/>
                    </a:lnR>
                    <a:lnT>
                      <a:noFill/>
                    </a:lnT>
                    <a:lnB>
                      <a:noFill/>
                    </a:lnB>
                    <a:solidFill>
                      <a:srgbClr val="EDEDED"/>
                    </a:solidFill>
                  </a:tcPr>
                </a:tc>
                <a:extLst>
                  <a:ext uri="{0D108BD9-81ED-4DB2-BD59-A6C34878D82A}">
                    <a16:rowId xmlns:a16="http://schemas.microsoft.com/office/drawing/2014/main" val="3829624189"/>
                  </a:ext>
                </a:extLst>
              </a:tr>
              <a:tr h="283605">
                <a:tc vMerge="1">
                  <a:txBody>
                    <a:bodyPr/>
                    <a:lstStyle/>
                    <a:p>
                      <a:endParaRPr lang="en-GB"/>
                    </a:p>
                  </a:txBody>
                  <a:tcPr/>
                </a:tc>
                <a:tc rowSpan="5">
                  <a:txBody>
                    <a:bodyPr/>
                    <a:lstStyle/>
                    <a:p>
                      <a:pPr algn="ctr" fontAlgn="ctr"/>
                      <a:r>
                        <a:rPr lang="en-GB" sz="1000" b="0" i="0" u="none" strike="noStrike">
                          <a:solidFill>
                            <a:srgbClr val="000000"/>
                          </a:solidFill>
                          <a:effectLst/>
                          <a:latin typeface="Calibri" panose="020F0502020204030204" pitchFamily="34" charset="0"/>
                        </a:rPr>
                        <a:t> Other wage related on-costs </a:t>
                      </a:r>
                    </a:p>
                  </a:txBody>
                  <a:tcPr marL="7636" marR="7636" marT="7636" marB="0" anchor="ctr">
                    <a:lnL>
                      <a:noFill/>
                    </a:lnL>
                    <a:lnR>
                      <a:noFill/>
                    </a:lnR>
                    <a:lnT>
                      <a:noFill/>
                    </a:lnT>
                    <a:lnB>
                      <a:noFill/>
                    </a:lnB>
                    <a:solidFill>
                      <a:srgbClr val="C9C9C9"/>
                    </a:solidFill>
                  </a:tcPr>
                </a:tc>
                <a:tc>
                  <a:txBody>
                    <a:bodyPr/>
                    <a:lstStyle/>
                    <a:p>
                      <a:pPr algn="l" fontAlgn="ctr"/>
                      <a:r>
                        <a:rPr lang="en-GB" sz="1000" b="0" i="0" u="none" strike="noStrike">
                          <a:solidFill>
                            <a:srgbClr val="000000"/>
                          </a:solidFill>
                          <a:effectLst/>
                          <a:latin typeface="Calibri" panose="020F0502020204030204" pitchFamily="34" charset="0"/>
                        </a:rPr>
                        <a:t> Holiday pay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10.7%</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3235732691"/>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Training time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2.2%</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2478681484"/>
                  </a:ext>
                </a:extLst>
              </a:tr>
              <a:tr h="283605">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highlight>
                            <a:srgbClr val="FFFF00"/>
                          </a:highlight>
                          <a:latin typeface="Calibri" panose="020F0502020204030204" pitchFamily="34" charset="0"/>
                        </a:rPr>
                        <a:t> Additional training for Complex Needs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highlight>
                            <a:srgbClr val="FFFF00"/>
                          </a:highlight>
                          <a:latin typeface="Calibri" panose="020F0502020204030204" pitchFamily="34" charset="0"/>
                        </a:rPr>
                        <a:t>2.5%</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2181390890"/>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Sickness/Maternity pay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5.0%</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4055395810"/>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Notice &amp; suspension pay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0.3%</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1695494074"/>
                  </a:ext>
                </a:extLst>
              </a:tr>
              <a:tr h="283605">
                <a:tc vMerge="1">
                  <a:txBody>
                    <a:bodyPr/>
                    <a:lstStyle/>
                    <a:p>
                      <a:endParaRPr lang="en-GB"/>
                    </a:p>
                  </a:txBody>
                  <a:tcPr/>
                </a:tc>
                <a:tc>
                  <a:txBody>
                    <a:bodyPr/>
                    <a:lstStyle/>
                    <a:p>
                      <a:pPr algn="ctr" fontAlgn="b"/>
                      <a:r>
                        <a:rPr lang="en-GB" sz="1000" b="0" i="0" u="none" strike="noStrike">
                          <a:solidFill>
                            <a:srgbClr val="000000"/>
                          </a:solidFill>
                          <a:effectLst/>
                          <a:latin typeface="Calibri" panose="020F0502020204030204" pitchFamily="34" charset="0"/>
                        </a:rPr>
                        <a:t> Travel </a:t>
                      </a:r>
                    </a:p>
                  </a:txBody>
                  <a:tcPr marL="7636" marR="7636" marT="7636" marB="0" anchor="b">
                    <a:lnL>
                      <a:noFill/>
                    </a:lnL>
                    <a:lnR>
                      <a:noFill/>
                    </a:lnR>
                    <a:lnT>
                      <a:noFill/>
                    </a:lnT>
                    <a:lnB>
                      <a:noFill/>
                    </a:lnB>
                    <a:solidFill>
                      <a:srgbClr val="EDEDED"/>
                    </a:solidFill>
                  </a:tcPr>
                </a:tc>
                <a:tc>
                  <a:txBody>
                    <a:bodyPr/>
                    <a:lstStyle/>
                    <a:p>
                      <a:pPr algn="l" fontAlgn="ctr"/>
                      <a:r>
                        <a:rPr lang="en-GB" sz="1000" b="0" i="0" u="none" strike="noStrike">
                          <a:solidFill>
                            <a:srgbClr val="000000"/>
                          </a:solidFill>
                          <a:effectLst/>
                          <a:latin typeface="Calibri" panose="020F0502020204030204" pitchFamily="34" charset="0"/>
                        </a:rPr>
                        <a:t> Mileage reimbursement </a:t>
                      </a:r>
                    </a:p>
                  </a:txBody>
                  <a:tcPr marL="7636" marR="7636" marT="7636" marB="0" anchor="ctr">
                    <a:lnL>
                      <a:noFill/>
                    </a:lnL>
                    <a:lnR>
                      <a:noFill/>
                    </a:lnR>
                    <a:lnT>
                      <a:noFill/>
                    </a:lnT>
                    <a:lnB>
                      <a:noFill/>
                    </a:lnB>
                    <a:solidFill>
                      <a:srgbClr val="EDEDED"/>
                    </a:solidFill>
                  </a:tcPr>
                </a:tc>
                <a:tc>
                  <a:txBody>
                    <a:bodyPr/>
                    <a:lstStyle/>
                    <a:p>
                      <a:pPr algn="l" fontAlgn="ctr"/>
                      <a:r>
                        <a:rPr lang="en-GB" sz="1000" b="0" i="0" u="none" strike="noStrike">
                          <a:solidFill>
                            <a:srgbClr val="000000"/>
                          </a:solidFill>
                          <a:effectLst/>
                          <a:latin typeface="Calibri" panose="020F0502020204030204" pitchFamily="34" charset="0"/>
                        </a:rPr>
                        <a:t> £       -   </a:t>
                      </a:r>
                    </a:p>
                  </a:txBody>
                  <a:tcPr marL="7636" marR="7636" marT="7636" marB="0" anchor="ctr">
                    <a:lnL>
                      <a:noFill/>
                    </a:lnL>
                    <a:lnR>
                      <a:noFill/>
                    </a:lnR>
                    <a:lnT>
                      <a:noFill/>
                    </a:lnT>
                    <a:lnB>
                      <a:noFill/>
                    </a:lnB>
                    <a:solidFill>
                      <a:srgbClr val="EDEDED"/>
                    </a:solidFill>
                  </a:tcPr>
                </a:tc>
                <a:extLst>
                  <a:ext uri="{0D108BD9-81ED-4DB2-BD59-A6C34878D82A}">
                    <a16:rowId xmlns:a16="http://schemas.microsoft.com/office/drawing/2014/main" val="1166914220"/>
                  </a:ext>
                </a:extLst>
              </a:tr>
              <a:tr h="296738">
                <a:tc rowSpan="12">
                  <a:txBody>
                    <a:bodyPr/>
                    <a:lstStyle/>
                    <a:p>
                      <a:pPr algn="ctr" fontAlgn="ctr"/>
                      <a:r>
                        <a:rPr lang="en-GB" sz="900" b="0" i="0" u="none" strike="noStrike">
                          <a:solidFill>
                            <a:srgbClr val="000000"/>
                          </a:solidFill>
                          <a:effectLst/>
                          <a:latin typeface="Calibri" panose="020F0502020204030204" pitchFamily="34" charset="0"/>
                        </a:rPr>
                        <a:t>Gross Margin</a:t>
                      </a:r>
                    </a:p>
                  </a:txBody>
                  <a:tcPr marL="7636" marR="7636" marT="7636" marB="0" vert="vert270" anchor="ctr">
                    <a:lnL>
                      <a:noFill/>
                    </a:lnL>
                    <a:lnR>
                      <a:noFill/>
                    </a:lnR>
                    <a:lnT>
                      <a:noFill/>
                    </a:lnT>
                    <a:lnB>
                      <a:noFill/>
                    </a:lnB>
                    <a:solidFill>
                      <a:srgbClr val="00B050"/>
                    </a:solidFill>
                  </a:tcPr>
                </a:tc>
                <a:tc rowSpan="12">
                  <a:txBody>
                    <a:bodyPr/>
                    <a:lstStyle/>
                    <a:p>
                      <a:pPr algn="ctr" fontAlgn="ctr"/>
                      <a:r>
                        <a:rPr lang="en-GB" sz="1000" b="0" i="0" u="none" strike="noStrike">
                          <a:solidFill>
                            <a:srgbClr val="000000"/>
                          </a:solidFill>
                          <a:effectLst/>
                          <a:latin typeface="Calibri" panose="020F0502020204030204" pitchFamily="34" charset="0"/>
                        </a:rPr>
                        <a:t> Business costs </a:t>
                      </a:r>
                    </a:p>
                  </a:txBody>
                  <a:tcPr marL="7636" marR="7636" marT="7636" marB="0" anchor="ctr">
                    <a:lnL>
                      <a:noFill/>
                    </a:lnL>
                    <a:lnR>
                      <a:noFill/>
                    </a:lnR>
                    <a:lnT>
                      <a:noFill/>
                    </a:lnT>
                    <a:lnB>
                      <a:noFill/>
                    </a:lnB>
                    <a:solidFill>
                      <a:srgbClr val="C9C9C9"/>
                    </a:solidFill>
                  </a:tcPr>
                </a:tc>
                <a:tc>
                  <a:txBody>
                    <a:bodyPr/>
                    <a:lstStyle/>
                    <a:p>
                      <a:pPr algn="l" fontAlgn="ctr"/>
                      <a:r>
                        <a:rPr lang="en-GB" sz="1000" b="0" i="0" u="none" strike="noStrike">
                          <a:solidFill>
                            <a:srgbClr val="000000"/>
                          </a:solidFill>
                          <a:effectLst/>
                          <a:latin typeface="Calibri" panose="020F0502020204030204" pitchFamily="34" charset="0"/>
                        </a:rPr>
                        <a:t> Scheme Manager/Snr Support Staff/Team Leaders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18.8%</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3496478996"/>
                  </a:ext>
                </a:extLst>
              </a:tr>
              <a:tr h="283605">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highlight>
                            <a:srgbClr val="FFFF00"/>
                          </a:highlight>
                          <a:latin typeface="Calibri" panose="020F0502020204030204" pitchFamily="34" charset="0"/>
                        </a:rPr>
                        <a:t> Additional management oversight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highlight>
                            <a:srgbClr val="FFFF00"/>
                          </a:highlight>
                          <a:latin typeface="Calibri" panose="020F0502020204030204" pitchFamily="34" charset="0"/>
                        </a:rPr>
                        <a:t>1.8%</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2242655922"/>
                  </a:ext>
                </a:extLst>
              </a:tr>
              <a:tr h="283605">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highlight>
                            <a:srgbClr val="FFFF00"/>
                          </a:highlight>
                          <a:latin typeface="Calibri" panose="020F0502020204030204" pitchFamily="34" charset="0"/>
                        </a:rPr>
                        <a:t> PBS and Specialist Support teams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highlight>
                            <a:srgbClr val="FFFF00"/>
                          </a:highlight>
                          <a:latin typeface="Calibri" panose="020F0502020204030204" pitchFamily="34" charset="0"/>
                        </a:rPr>
                        <a:t>3.3%</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878915922"/>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Staff recruitment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4.0%</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2338159951"/>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Management/Office Team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6.0%</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2911199698"/>
                  </a:ext>
                </a:extLst>
              </a:tr>
              <a:tr h="283605">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Insurance (Statutory Registration Fees)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1.0%</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564055167"/>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Rent, rate and utilities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2.4%</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2008713592"/>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IT &amp; telephony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1.7%</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3736029776"/>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PPE and consumables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1.0%</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1177544980"/>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Stationery and postage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0.0%</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3364615995"/>
                  </a:ext>
                </a:extLst>
              </a:tr>
              <a:tr h="283605">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Equipment hire (governance costs)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0.0%</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720240868"/>
                  </a:ext>
                </a:extLst>
              </a:tr>
              <a:tr h="152300">
                <a:tc vMerge="1">
                  <a:txBody>
                    <a:bodyPr/>
                    <a:lstStyle/>
                    <a:p>
                      <a:endParaRPr lang="en-GB"/>
                    </a:p>
                  </a:txBody>
                  <a:tcPr/>
                </a:tc>
                <a:tc vMerge="1">
                  <a:txBody>
                    <a:bodyPr/>
                    <a:lstStyle/>
                    <a:p>
                      <a:endParaRPr lang="en-GB"/>
                    </a:p>
                  </a:txBody>
                  <a:tcPr/>
                </a:tc>
                <a:tc>
                  <a:txBody>
                    <a:bodyPr/>
                    <a:lstStyle/>
                    <a:p>
                      <a:pPr algn="l" fontAlgn="ctr"/>
                      <a:r>
                        <a:rPr lang="en-GB" sz="1000" b="0" i="0" u="none" strike="noStrike">
                          <a:solidFill>
                            <a:srgbClr val="000000"/>
                          </a:solidFill>
                          <a:effectLst/>
                          <a:latin typeface="Calibri" panose="020F0502020204030204" pitchFamily="34" charset="0"/>
                        </a:rPr>
                        <a:t> Other business overheads </a:t>
                      </a:r>
                    </a:p>
                  </a:txBody>
                  <a:tcPr marL="7636" marR="7636" marT="7636" marB="0" anchor="ctr">
                    <a:lnL>
                      <a:noFill/>
                    </a:lnL>
                    <a:lnR>
                      <a:noFill/>
                    </a:lnR>
                    <a:lnT>
                      <a:noFill/>
                    </a:lnT>
                    <a:lnB>
                      <a:noFill/>
                    </a:lnB>
                    <a:solidFill>
                      <a:srgbClr val="C9C9C9"/>
                    </a:solidFill>
                  </a:tcPr>
                </a:tc>
                <a:tc>
                  <a:txBody>
                    <a:bodyPr/>
                    <a:lstStyle/>
                    <a:p>
                      <a:pPr algn="r" fontAlgn="ctr"/>
                      <a:r>
                        <a:rPr lang="en-GB" sz="1000" b="0" i="0" u="none" strike="noStrike">
                          <a:solidFill>
                            <a:srgbClr val="000000"/>
                          </a:solidFill>
                          <a:effectLst/>
                          <a:latin typeface="Calibri" panose="020F0502020204030204" pitchFamily="34" charset="0"/>
                        </a:rPr>
                        <a:t>9.0%</a:t>
                      </a:r>
                    </a:p>
                  </a:txBody>
                  <a:tcPr marL="7636" marR="7636" marT="7636" marB="0" anchor="ctr">
                    <a:lnL>
                      <a:noFill/>
                    </a:lnL>
                    <a:lnR>
                      <a:noFill/>
                    </a:lnR>
                    <a:lnT>
                      <a:noFill/>
                    </a:lnT>
                    <a:lnB>
                      <a:noFill/>
                    </a:lnB>
                    <a:solidFill>
                      <a:srgbClr val="C9C9C9"/>
                    </a:solidFill>
                  </a:tcPr>
                </a:tc>
                <a:extLst>
                  <a:ext uri="{0D108BD9-81ED-4DB2-BD59-A6C34878D82A}">
                    <a16:rowId xmlns:a16="http://schemas.microsoft.com/office/drawing/2014/main" val="3458125640"/>
                  </a:ext>
                </a:extLst>
              </a:tr>
              <a:tr h="152300">
                <a:tc>
                  <a:txBody>
                    <a:bodyPr/>
                    <a:lstStyle/>
                    <a:p>
                      <a:pPr algn="ctr" fontAlgn="b"/>
                      <a:r>
                        <a:rPr lang="en-GB" sz="1000" b="0" i="0" u="none" strike="noStrike">
                          <a:solidFill>
                            <a:srgbClr val="000000"/>
                          </a:solidFill>
                          <a:effectLst/>
                          <a:latin typeface="Calibri" panose="020F0502020204030204" pitchFamily="34" charset="0"/>
                        </a:rPr>
                        <a:t> </a:t>
                      </a:r>
                    </a:p>
                  </a:txBody>
                  <a:tcPr marL="7636" marR="7636" marT="7636" marB="0" anchor="b">
                    <a:lnL>
                      <a:noFill/>
                    </a:lnL>
                    <a:lnR>
                      <a:noFill/>
                    </a:lnR>
                    <a:lnT>
                      <a:noFill/>
                    </a:lnT>
                    <a:lnB>
                      <a:noFill/>
                    </a:lnB>
                    <a:solidFill>
                      <a:srgbClr val="EDEDED"/>
                    </a:solidFill>
                  </a:tcPr>
                </a:tc>
                <a:tc>
                  <a:txBody>
                    <a:bodyPr/>
                    <a:lstStyle/>
                    <a:p>
                      <a:pPr algn="ctr" fontAlgn="b"/>
                      <a:r>
                        <a:rPr lang="en-GB" sz="1000" b="0" i="0" u="none" strike="noStrike">
                          <a:solidFill>
                            <a:srgbClr val="000000"/>
                          </a:solidFill>
                          <a:effectLst/>
                          <a:latin typeface="Calibri" panose="020F0502020204030204" pitchFamily="34" charset="0"/>
                        </a:rPr>
                        <a:t> Profit </a:t>
                      </a:r>
                    </a:p>
                  </a:txBody>
                  <a:tcPr marL="7636" marR="7636" marT="7636" marB="0" anchor="b">
                    <a:lnL>
                      <a:noFill/>
                    </a:lnL>
                    <a:lnR>
                      <a:noFill/>
                    </a:lnR>
                    <a:lnT>
                      <a:noFill/>
                    </a:lnT>
                    <a:lnB>
                      <a:noFill/>
                    </a:lnB>
                    <a:solidFill>
                      <a:srgbClr val="EDEDED"/>
                    </a:solidFill>
                  </a:tcPr>
                </a:tc>
                <a:tc>
                  <a:txBody>
                    <a:bodyPr/>
                    <a:lstStyle/>
                    <a:p>
                      <a:pPr algn="l" fontAlgn="ctr"/>
                      <a:r>
                        <a:rPr lang="en-GB" sz="1000" b="0" i="0" u="none" strike="noStrike">
                          <a:solidFill>
                            <a:srgbClr val="000000"/>
                          </a:solidFill>
                          <a:effectLst/>
                          <a:latin typeface="Calibri" panose="020F0502020204030204" pitchFamily="34" charset="0"/>
                        </a:rPr>
                        <a:t> Profit / surplus </a:t>
                      </a:r>
                    </a:p>
                  </a:txBody>
                  <a:tcPr marL="7636" marR="7636" marT="7636" marB="0" anchor="ctr">
                    <a:lnL>
                      <a:noFill/>
                    </a:lnL>
                    <a:lnR>
                      <a:noFill/>
                    </a:lnR>
                    <a:lnT>
                      <a:noFill/>
                    </a:lnT>
                    <a:lnB>
                      <a:noFill/>
                    </a:lnB>
                    <a:solidFill>
                      <a:srgbClr val="EDEDED"/>
                    </a:solidFill>
                  </a:tcPr>
                </a:tc>
                <a:tc>
                  <a:txBody>
                    <a:bodyPr/>
                    <a:lstStyle/>
                    <a:p>
                      <a:pPr algn="r" fontAlgn="ctr"/>
                      <a:r>
                        <a:rPr lang="en-GB" sz="1000" b="0" i="0" u="none" strike="noStrike">
                          <a:solidFill>
                            <a:srgbClr val="000000"/>
                          </a:solidFill>
                          <a:effectLst/>
                          <a:latin typeface="Calibri" panose="020F0502020204030204" pitchFamily="34" charset="0"/>
                        </a:rPr>
                        <a:t>3.0%</a:t>
                      </a:r>
                    </a:p>
                  </a:txBody>
                  <a:tcPr marL="7636" marR="7636" marT="7636" marB="0" anchor="ctr">
                    <a:lnL>
                      <a:noFill/>
                    </a:lnL>
                    <a:lnR>
                      <a:noFill/>
                    </a:lnR>
                    <a:lnT>
                      <a:noFill/>
                    </a:lnT>
                    <a:lnB>
                      <a:noFill/>
                    </a:lnB>
                    <a:solidFill>
                      <a:srgbClr val="EDEDED"/>
                    </a:solidFill>
                  </a:tcPr>
                </a:tc>
                <a:extLst>
                  <a:ext uri="{0D108BD9-81ED-4DB2-BD59-A6C34878D82A}">
                    <a16:rowId xmlns:a16="http://schemas.microsoft.com/office/drawing/2014/main" val="3992129353"/>
                  </a:ext>
                </a:extLst>
              </a:tr>
              <a:tr h="152300">
                <a:tc>
                  <a:txBody>
                    <a:bodyPr/>
                    <a:lstStyle/>
                    <a:p>
                      <a:pPr algn="l" fontAlgn="b"/>
                      <a:endParaRPr lang="en-GB" sz="1000" b="0" i="0" u="none" strike="noStrike">
                        <a:solidFill>
                          <a:srgbClr val="000000"/>
                        </a:solidFill>
                        <a:effectLst/>
                        <a:latin typeface="Calibri" panose="020F0502020204030204" pitchFamily="34" charset="0"/>
                      </a:endParaRPr>
                    </a:p>
                  </a:txBody>
                  <a:tcPr marL="7636" marR="7636" marT="7636" marB="0" anchor="b">
                    <a:lnL>
                      <a:noFill/>
                    </a:lnL>
                    <a:lnR>
                      <a:noFill/>
                    </a:lnR>
                    <a:lnT>
                      <a:noFill/>
                    </a:lnT>
                    <a:lnB>
                      <a:noFill/>
                    </a:lnB>
                    <a:noFill/>
                  </a:tcPr>
                </a:tc>
                <a:tc>
                  <a:txBody>
                    <a:bodyPr/>
                    <a:lstStyle/>
                    <a:p>
                      <a:pPr algn="l" fontAlgn="b"/>
                      <a:r>
                        <a:rPr lang="en-GB" sz="1000" b="1" i="0" u="none" strike="noStrike">
                          <a:solidFill>
                            <a:srgbClr val="000000"/>
                          </a:solidFill>
                          <a:effectLst/>
                          <a:latin typeface="Calibri" panose="020F0502020204030204" pitchFamily="34" charset="0"/>
                        </a:rPr>
                        <a:t>ECC cost of care</a:t>
                      </a:r>
                    </a:p>
                  </a:txBody>
                  <a:tcPr marL="7636" marR="7636" marT="7636" marB="0" anchor="b">
                    <a:lnL>
                      <a:noFill/>
                    </a:lnL>
                    <a:lnR>
                      <a:noFill/>
                    </a:lnR>
                    <a:lnT>
                      <a:noFill/>
                    </a:lnT>
                    <a:lnB>
                      <a:noFill/>
                    </a:lnB>
                    <a:noFill/>
                  </a:tcPr>
                </a:tc>
                <a:tc>
                  <a:txBody>
                    <a:bodyPr/>
                    <a:lstStyle/>
                    <a:p>
                      <a:pPr algn="l" fontAlgn="b"/>
                      <a:endParaRPr lang="en-GB" sz="1000" b="0" i="0" u="none" strike="noStrike">
                        <a:solidFill>
                          <a:srgbClr val="000000"/>
                        </a:solidFill>
                        <a:effectLst/>
                        <a:latin typeface="Calibri" panose="020F0502020204030204" pitchFamily="34" charset="0"/>
                      </a:endParaRPr>
                    </a:p>
                  </a:txBody>
                  <a:tcPr marL="7636" marR="7636" marT="7636" marB="0" anchor="b">
                    <a:lnL>
                      <a:noFill/>
                    </a:lnL>
                    <a:lnR>
                      <a:noFill/>
                    </a:lnR>
                    <a:lnT>
                      <a:noFill/>
                    </a:lnT>
                    <a:lnB>
                      <a:noFill/>
                    </a:lnB>
                    <a:noFill/>
                  </a:tcPr>
                </a:tc>
                <a:tc>
                  <a:txBody>
                    <a:bodyPr/>
                    <a:lstStyle/>
                    <a:p>
                      <a:pPr algn="l" fontAlgn="b"/>
                      <a:endParaRPr lang="en-GB" sz="1000" b="0" i="0" u="none" strike="noStrike">
                        <a:solidFill>
                          <a:srgbClr val="000000"/>
                        </a:solidFill>
                        <a:effectLst/>
                        <a:latin typeface="Calibri" panose="020F0502020204030204" pitchFamily="34" charset="0"/>
                      </a:endParaRPr>
                    </a:p>
                  </a:txBody>
                  <a:tcPr marL="7636" marR="7636" marT="7636" marB="0" anchor="b">
                    <a:lnL>
                      <a:noFill/>
                    </a:lnL>
                    <a:lnR>
                      <a:noFill/>
                    </a:lnR>
                    <a:lnT>
                      <a:noFill/>
                    </a:lnT>
                    <a:lnB>
                      <a:noFill/>
                    </a:lnB>
                    <a:noFill/>
                  </a:tcPr>
                </a:tc>
                <a:extLst>
                  <a:ext uri="{0D108BD9-81ED-4DB2-BD59-A6C34878D82A}">
                    <a16:rowId xmlns:a16="http://schemas.microsoft.com/office/drawing/2014/main" val="529452314"/>
                  </a:ext>
                </a:extLst>
              </a:tr>
            </a:tbl>
          </a:graphicData>
        </a:graphic>
      </p:graphicFrame>
      <p:sp>
        <p:nvSpPr>
          <p:cNvPr id="7" name="TextBox 6">
            <a:extLst>
              <a:ext uri="{FF2B5EF4-FFF2-40B4-BE49-F238E27FC236}">
                <a16:creationId xmlns:a16="http://schemas.microsoft.com/office/drawing/2014/main" id="{25CECBA9-6A74-52AC-BE55-D85B01DD4B44}"/>
              </a:ext>
            </a:extLst>
          </p:cNvPr>
          <p:cNvSpPr txBox="1"/>
          <p:nvPr/>
        </p:nvSpPr>
        <p:spPr>
          <a:xfrm>
            <a:off x="419099" y="914400"/>
            <a:ext cx="11353802" cy="585251"/>
          </a:xfrm>
          <a:prstGeom prst="rect">
            <a:avLst/>
          </a:prstGeom>
          <a:noFill/>
        </p:spPr>
        <p:txBody>
          <a:bodyPr wrap="square" lIns="0" tIns="0" rIns="0" bIns="0" rtlCol="0">
            <a:noAutofit/>
          </a:bodyPr>
          <a:lstStyle/>
          <a:p>
            <a:pPr algn="l">
              <a:spcAft>
                <a:spcPts val="1134"/>
              </a:spcAft>
            </a:pPr>
            <a:r>
              <a:rPr lang="en-GB"/>
              <a:t>Two models are used by ECC to calculate rates currently. The model on the left is the non-complex model, and the one on the right is for complex placements with the additional lines added highlighted. </a:t>
            </a:r>
          </a:p>
        </p:txBody>
      </p:sp>
    </p:spTree>
    <p:extLst>
      <p:ext uri="{BB962C8B-B14F-4D97-AF65-F5344CB8AC3E}">
        <p14:creationId xmlns:p14="http://schemas.microsoft.com/office/powerpoint/2010/main" val="1187140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A563F-47C5-823F-29D4-D9AFE9E89822}"/>
              </a:ext>
            </a:extLst>
          </p:cNvPr>
          <p:cNvSpPr>
            <a:spLocks noGrp="1"/>
          </p:cNvSpPr>
          <p:nvPr>
            <p:ph type="title"/>
          </p:nvPr>
        </p:nvSpPr>
        <p:spPr>
          <a:xfrm>
            <a:off x="545123" y="282754"/>
            <a:ext cx="5302800" cy="698321"/>
          </a:xfrm>
        </p:spPr>
        <p:txBody>
          <a:bodyPr/>
          <a:lstStyle/>
          <a:p>
            <a:r>
              <a:rPr lang="en-GB"/>
              <a:t>National Comparisons</a:t>
            </a:r>
          </a:p>
        </p:txBody>
      </p:sp>
      <p:graphicFrame>
        <p:nvGraphicFramePr>
          <p:cNvPr id="3" name="Table 2">
            <a:extLst>
              <a:ext uri="{FF2B5EF4-FFF2-40B4-BE49-F238E27FC236}">
                <a16:creationId xmlns:a16="http://schemas.microsoft.com/office/drawing/2014/main" id="{52CEC825-616D-FEA5-54B1-AAB08FAF0760}"/>
              </a:ext>
            </a:extLst>
          </p:cNvPr>
          <p:cNvGraphicFramePr>
            <a:graphicFrameLocks noGrp="1"/>
          </p:cNvGraphicFramePr>
          <p:nvPr>
            <p:extLst>
              <p:ext uri="{D42A27DB-BD31-4B8C-83A1-F6EECF244321}">
                <p14:modId xmlns:p14="http://schemas.microsoft.com/office/powerpoint/2010/main" val="1971635147"/>
              </p:ext>
            </p:extLst>
          </p:nvPr>
        </p:nvGraphicFramePr>
        <p:xfrm>
          <a:off x="545123" y="1568764"/>
          <a:ext cx="4760302" cy="1534921"/>
        </p:xfrm>
        <a:graphic>
          <a:graphicData uri="http://schemas.openxmlformats.org/drawingml/2006/table">
            <a:tbl>
              <a:tblPr/>
              <a:tblGrid>
                <a:gridCol w="2721952">
                  <a:extLst>
                    <a:ext uri="{9D8B030D-6E8A-4147-A177-3AD203B41FA5}">
                      <a16:colId xmlns:a16="http://schemas.microsoft.com/office/drawing/2014/main" val="1728001811"/>
                    </a:ext>
                  </a:extLst>
                </a:gridCol>
                <a:gridCol w="1038225">
                  <a:extLst>
                    <a:ext uri="{9D8B030D-6E8A-4147-A177-3AD203B41FA5}">
                      <a16:colId xmlns:a16="http://schemas.microsoft.com/office/drawing/2014/main" val="2613498449"/>
                    </a:ext>
                  </a:extLst>
                </a:gridCol>
                <a:gridCol w="1000125">
                  <a:extLst>
                    <a:ext uri="{9D8B030D-6E8A-4147-A177-3AD203B41FA5}">
                      <a16:colId xmlns:a16="http://schemas.microsoft.com/office/drawing/2014/main" val="2270575508"/>
                    </a:ext>
                  </a:extLst>
                </a:gridCol>
              </a:tblGrid>
              <a:tr h="580234">
                <a:tc>
                  <a:txBody>
                    <a:bodyPr/>
                    <a:lstStyle/>
                    <a:p>
                      <a:pPr algn="l" fontAlgn="ctr"/>
                      <a:r>
                        <a:rPr lang="en-GB" sz="1200" b="1" i="0" u="none" strike="noStrike">
                          <a:solidFill>
                            <a:srgbClr val="000000"/>
                          </a:solidFill>
                          <a:effectLst/>
                          <a:latin typeface="Calibri" panose="020F0502020204030204" pitchFamily="34" charset="0"/>
                        </a:rPr>
                        <a:t>Supported living: £ per blended hour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r>
                        <a:rPr lang="en-GB" sz="1200" b="1" i="0" u="none" strike="noStrike">
                          <a:solidFill>
                            <a:srgbClr val="000000"/>
                          </a:solidFill>
                          <a:effectLst/>
                          <a:latin typeface="Calibri" panose="020F0502020204030204" pitchFamily="34" charset="0"/>
                        </a:rPr>
                        <a:t>External providers for supported living - national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l" fontAlgn="ctr"/>
                      <a:r>
                        <a:rPr lang="en-GB" sz="1100" b="1" i="0" u="none" strike="noStrike">
                          <a:solidFill>
                            <a:srgbClr val="000000"/>
                          </a:solidFill>
                          <a:effectLst/>
                          <a:latin typeface="Aptos Narrow" panose="020B0004020202020204" pitchFamily="34" charset="0"/>
                        </a:rPr>
                        <a:t>Essex County Council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73229592"/>
                  </a:ext>
                </a:extLst>
              </a:tr>
              <a:tr h="396938">
                <a:tc>
                  <a:txBody>
                    <a:bodyPr/>
                    <a:lstStyle/>
                    <a:p>
                      <a:pPr algn="l" fontAlgn="b"/>
                      <a:r>
                        <a:rPr lang="en-GB" sz="1200" b="0" i="0" u="none" strike="noStrike">
                          <a:solidFill>
                            <a:srgbClr val="000000"/>
                          </a:solidFill>
                          <a:effectLst/>
                          <a:latin typeface="Calibri" panose="020F0502020204030204" pitchFamily="34" charset="0"/>
                        </a:rPr>
                        <a:t>Local authority average fee 2025 to 2026 (provisional)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100" b="0" i="0" u="none" strike="noStrike">
                          <a:solidFill>
                            <a:srgbClr val="000000"/>
                          </a:solidFill>
                          <a:effectLst/>
                          <a:latin typeface="Aptos Narrow" panose="020B0004020202020204" pitchFamily="34" charset="0"/>
                        </a:rPr>
                        <a:t>£22.95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100" b="0" i="0" u="none" strike="noStrike">
                          <a:solidFill>
                            <a:srgbClr val="000000"/>
                          </a:solidFill>
                          <a:effectLst/>
                          <a:latin typeface="Aptos Narrow" panose="020B0004020202020204" pitchFamily="34" charset="0"/>
                        </a:rPr>
                        <a:t>£23.36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91988886"/>
                  </a:ext>
                </a:extLst>
              </a:tr>
              <a:tr h="396938">
                <a:tc>
                  <a:txBody>
                    <a:bodyPr/>
                    <a:lstStyle/>
                    <a:p>
                      <a:pPr algn="l" fontAlgn="b"/>
                      <a:r>
                        <a:rPr lang="en-GB" sz="1200" b="0" i="0" u="none" strike="noStrike">
                          <a:solidFill>
                            <a:srgbClr val="000000"/>
                          </a:solidFill>
                          <a:effectLst/>
                          <a:latin typeface="Calibri" panose="020F0502020204030204" pitchFamily="34" charset="0"/>
                        </a:rPr>
                        <a:t>Local authority average % increase 2025 to 2026 (provisional)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100" b="0" i="0" u="none" strike="noStrike">
                          <a:solidFill>
                            <a:srgbClr val="000000"/>
                          </a:solidFill>
                          <a:effectLst/>
                          <a:latin typeface="Aptos Narrow" panose="020B0004020202020204" pitchFamily="34" charset="0"/>
                        </a:rPr>
                        <a:t>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100" b="0" i="0" u="none" strike="noStrike">
                          <a:solidFill>
                            <a:srgbClr val="000000"/>
                          </a:solidFill>
                          <a:effectLst/>
                          <a:latin typeface="Aptos Narrow" panose="020B0004020202020204" pitchFamily="34" charset="0"/>
                        </a:rPr>
                        <a:t>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061022"/>
                  </a:ext>
                </a:extLst>
              </a:tr>
            </a:tbl>
          </a:graphicData>
        </a:graphic>
      </p:graphicFrame>
      <p:sp>
        <p:nvSpPr>
          <p:cNvPr id="6" name="TextBox 5">
            <a:extLst>
              <a:ext uri="{FF2B5EF4-FFF2-40B4-BE49-F238E27FC236}">
                <a16:creationId xmlns:a16="http://schemas.microsoft.com/office/drawing/2014/main" id="{68EC4B3D-AF4B-53D0-F2E0-A7DD65A65350}"/>
              </a:ext>
            </a:extLst>
          </p:cNvPr>
          <p:cNvSpPr txBox="1"/>
          <p:nvPr/>
        </p:nvSpPr>
        <p:spPr>
          <a:xfrm>
            <a:off x="553244" y="3313653"/>
            <a:ext cx="4950801" cy="1466849"/>
          </a:xfrm>
          <a:prstGeom prst="rect">
            <a:avLst/>
          </a:prstGeom>
          <a:noFill/>
        </p:spPr>
        <p:txBody>
          <a:bodyPr wrap="square" lIns="0" tIns="0" rIns="0" bIns="0" rtlCol="0">
            <a:noAutofit/>
          </a:bodyPr>
          <a:lstStyle/>
          <a:p>
            <a:pPr algn="l">
              <a:spcAft>
                <a:spcPts val="1134"/>
              </a:spcAft>
            </a:pPr>
            <a:r>
              <a:rPr lang="en-GB" sz="1500"/>
              <a:t>Nationally, Essex County Council has above average rates for supported living services. This is a shift from prior years, and demonstrates the work that has been done to invest in the market as it matches the wider strategic direction of the Council.</a:t>
            </a:r>
          </a:p>
          <a:p>
            <a:pPr algn="l">
              <a:spcAft>
                <a:spcPts val="1134"/>
              </a:spcAft>
            </a:pPr>
            <a:r>
              <a:rPr lang="en-GB" sz="1500"/>
              <a:t>ECC currently benchmarks 44</a:t>
            </a:r>
            <a:r>
              <a:rPr lang="en-GB" sz="1500" baseline="30000"/>
              <a:t>th</a:t>
            </a:r>
            <a:r>
              <a:rPr lang="en-GB" sz="1500"/>
              <a:t> out of the 153 local authorities included within the data set.</a:t>
            </a:r>
          </a:p>
        </p:txBody>
      </p:sp>
      <p:pic>
        <p:nvPicPr>
          <p:cNvPr id="11" name="Picture 10">
            <a:extLst>
              <a:ext uri="{FF2B5EF4-FFF2-40B4-BE49-F238E27FC236}">
                <a16:creationId xmlns:a16="http://schemas.microsoft.com/office/drawing/2014/main" id="{157FDBB7-1B97-ADD0-27F0-9A7EA3CEB015}"/>
              </a:ext>
            </a:extLst>
          </p:cNvPr>
          <p:cNvPicPr>
            <a:picLocks noChangeAspect="1"/>
          </p:cNvPicPr>
          <p:nvPr/>
        </p:nvPicPr>
        <p:blipFill>
          <a:blip r:embed="rId2"/>
          <a:stretch>
            <a:fillRect/>
          </a:stretch>
        </p:blipFill>
        <p:spPr>
          <a:xfrm>
            <a:off x="7019925" y="586837"/>
            <a:ext cx="4626951" cy="5684326"/>
          </a:xfrm>
          <a:prstGeom prst="rect">
            <a:avLst/>
          </a:prstGeom>
        </p:spPr>
      </p:pic>
      <mc:AlternateContent xmlns:mc="http://schemas.openxmlformats.org/markup-compatibility/2006" xmlns:p14="http://schemas.microsoft.com/office/powerpoint/2010/main">
        <mc:Choice Requires="p14">
          <p:contentPart p14:bwMode="auto" r:id="rId3">
            <p14:nvContentPartPr>
              <p14:cNvPr id="16" name="Ink 15">
                <a:extLst>
                  <a:ext uri="{FF2B5EF4-FFF2-40B4-BE49-F238E27FC236}">
                    <a16:creationId xmlns:a16="http://schemas.microsoft.com/office/drawing/2014/main" id="{4F6139FD-0A91-4F83-24D3-2258D55F021D}"/>
                  </a:ext>
                </a:extLst>
              </p14:cNvPr>
              <p14:cNvContentPartPr/>
              <p14:nvPr/>
            </p14:nvContentPartPr>
            <p14:xfrm>
              <a:off x="11090095" y="4674355"/>
              <a:ext cx="173520" cy="6480"/>
            </p14:xfrm>
          </p:contentPart>
        </mc:Choice>
        <mc:Fallback xmlns="">
          <p:pic>
            <p:nvPicPr>
              <p:cNvPr id="16" name="Ink 15">
                <a:extLst>
                  <a:ext uri="{FF2B5EF4-FFF2-40B4-BE49-F238E27FC236}">
                    <a16:creationId xmlns:a16="http://schemas.microsoft.com/office/drawing/2014/main" id="{4F6139FD-0A91-4F83-24D3-2258D55F021D}"/>
                  </a:ext>
                </a:extLst>
              </p:cNvPr>
              <p:cNvPicPr/>
              <p:nvPr/>
            </p:nvPicPr>
            <p:blipFill>
              <a:blip r:embed="rId4"/>
              <a:stretch>
                <a:fillRect/>
              </a:stretch>
            </p:blipFill>
            <p:spPr>
              <a:xfrm>
                <a:off x="11036095" y="4566355"/>
                <a:ext cx="281160" cy="222120"/>
              </a:xfrm>
              <a:prstGeom prst="rect">
                <a:avLst/>
              </a:prstGeom>
            </p:spPr>
          </p:pic>
        </mc:Fallback>
      </mc:AlternateContent>
      <p:sp>
        <p:nvSpPr>
          <p:cNvPr id="17" name="TextBox 16">
            <a:extLst>
              <a:ext uri="{FF2B5EF4-FFF2-40B4-BE49-F238E27FC236}">
                <a16:creationId xmlns:a16="http://schemas.microsoft.com/office/drawing/2014/main" id="{4DE30FF1-100C-59A9-DB49-6BB169F33A64}"/>
              </a:ext>
            </a:extLst>
          </p:cNvPr>
          <p:cNvSpPr txBox="1"/>
          <p:nvPr/>
        </p:nvSpPr>
        <p:spPr>
          <a:xfrm>
            <a:off x="545123" y="6075900"/>
            <a:ext cx="5302800" cy="390525"/>
          </a:xfrm>
          <a:prstGeom prst="rect">
            <a:avLst/>
          </a:prstGeom>
          <a:noFill/>
        </p:spPr>
        <p:txBody>
          <a:bodyPr wrap="square" lIns="0" tIns="0" rIns="0" bIns="0" rtlCol="0">
            <a:noAutofit/>
          </a:bodyPr>
          <a:lstStyle/>
          <a:p>
            <a:pPr algn="l">
              <a:spcAft>
                <a:spcPts val="1134"/>
              </a:spcAft>
            </a:pPr>
            <a:r>
              <a:rPr lang="en-GB" sz="1050"/>
              <a:t>*Data is taken from the Market Sustainability Improvement Fund Fees 2025-2026 data</a:t>
            </a:r>
          </a:p>
          <a:p>
            <a:pPr algn="l">
              <a:spcAft>
                <a:spcPts val="1134"/>
              </a:spcAft>
            </a:pPr>
            <a:endParaRPr lang="en-GB" sz="1050"/>
          </a:p>
          <a:p>
            <a:pPr algn="l">
              <a:spcAft>
                <a:spcPts val="1134"/>
              </a:spcAft>
            </a:pPr>
            <a:endParaRPr lang="en-GB" sz="1050"/>
          </a:p>
        </p:txBody>
      </p:sp>
      <p:graphicFrame>
        <p:nvGraphicFramePr>
          <p:cNvPr id="21" name="Table 20">
            <a:extLst>
              <a:ext uri="{FF2B5EF4-FFF2-40B4-BE49-F238E27FC236}">
                <a16:creationId xmlns:a16="http://schemas.microsoft.com/office/drawing/2014/main" id="{95B887B6-D563-FCDF-EC87-5F2931A47D1A}"/>
              </a:ext>
            </a:extLst>
          </p:cNvPr>
          <p:cNvGraphicFramePr>
            <a:graphicFrameLocks noGrp="1"/>
          </p:cNvGraphicFramePr>
          <p:nvPr>
            <p:extLst>
              <p:ext uri="{D42A27DB-BD31-4B8C-83A1-F6EECF244321}">
                <p14:modId xmlns:p14="http://schemas.microsoft.com/office/powerpoint/2010/main" val="2002114309"/>
              </p:ext>
            </p:extLst>
          </p:nvPr>
        </p:nvGraphicFramePr>
        <p:xfrm>
          <a:off x="553244" y="6278782"/>
          <a:ext cx="5542756" cy="375285"/>
        </p:xfrm>
        <a:graphic>
          <a:graphicData uri="http://schemas.openxmlformats.org/drawingml/2006/table">
            <a:tbl>
              <a:tblPr/>
              <a:tblGrid>
                <a:gridCol w="5542756">
                  <a:extLst>
                    <a:ext uri="{9D8B030D-6E8A-4147-A177-3AD203B41FA5}">
                      <a16:colId xmlns:a16="http://schemas.microsoft.com/office/drawing/2014/main" val="3225743195"/>
                    </a:ext>
                  </a:extLst>
                </a:gridCol>
              </a:tblGrid>
              <a:tr h="190500">
                <a:tc>
                  <a:txBody>
                    <a:bodyPr/>
                    <a:lstStyle/>
                    <a:p>
                      <a:pPr algn="l" rtl="0" fontAlgn="t">
                        <a:buNone/>
                      </a:pPr>
                      <a:r>
                        <a:rPr lang="en-GB" sz="1200" b="0" i="0" u="sng" strike="noStrike">
                          <a:solidFill>
                            <a:srgbClr val="0000FF"/>
                          </a:solidFill>
                          <a:effectLst/>
                          <a:latin typeface="Calibri" panose="020F0502020204030204" pitchFamily="34" charset="0"/>
                          <a:hlinkClick r:id="rId5"/>
                        </a:rPr>
                        <a:t>https://www.gov.uk/government/publications/market-sustainability-and-improvement-fund-2025-to-2026-care-provider-fees</a:t>
                      </a:r>
                      <a:endParaRPr lang="en-GB" sz="1200" b="0" i="0" u="sng" strike="noStrike">
                        <a:solidFill>
                          <a:srgbClr val="0000FF"/>
                        </a:solidFill>
                        <a:effectLst/>
                        <a:latin typeface="Calibri" panose="020F0502020204030204" pitchFamily="34" charset="0"/>
                      </a:endParaRPr>
                    </a:p>
                  </a:txBody>
                  <a:tcPr marL="9525" marR="9525" marT="9525" marB="0">
                    <a:lnL>
                      <a:noFill/>
                    </a:lnL>
                    <a:lnR>
                      <a:noFill/>
                    </a:lnR>
                    <a:lnT>
                      <a:noFill/>
                    </a:lnT>
                    <a:lnB>
                      <a:noFill/>
                    </a:lnB>
                    <a:noFill/>
                  </a:tcPr>
                </a:tc>
                <a:extLst>
                  <a:ext uri="{0D108BD9-81ED-4DB2-BD59-A6C34878D82A}">
                    <a16:rowId xmlns:a16="http://schemas.microsoft.com/office/drawing/2014/main" val="1165465238"/>
                  </a:ext>
                </a:extLst>
              </a:tr>
            </a:tbl>
          </a:graphicData>
        </a:graphic>
      </p:graphicFrame>
    </p:spTree>
    <p:extLst>
      <p:ext uri="{BB962C8B-B14F-4D97-AF65-F5344CB8AC3E}">
        <p14:creationId xmlns:p14="http://schemas.microsoft.com/office/powerpoint/2010/main" val="39708291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6E5F8-7092-6CBB-6273-883B25A7DC8D}"/>
              </a:ext>
            </a:extLst>
          </p:cNvPr>
          <p:cNvSpPr>
            <a:spLocks noGrp="1"/>
          </p:cNvSpPr>
          <p:nvPr>
            <p:ph type="title"/>
          </p:nvPr>
        </p:nvSpPr>
        <p:spPr>
          <a:xfrm>
            <a:off x="447675" y="346074"/>
            <a:ext cx="7405200" cy="1065091"/>
          </a:xfrm>
        </p:spPr>
        <p:txBody>
          <a:bodyPr/>
          <a:lstStyle/>
          <a:p>
            <a:r>
              <a:rPr lang="en-GB"/>
              <a:t>Supported Living Rates</a:t>
            </a:r>
          </a:p>
        </p:txBody>
      </p:sp>
      <p:sp>
        <p:nvSpPr>
          <p:cNvPr id="12" name="TextBox 11">
            <a:extLst>
              <a:ext uri="{FF2B5EF4-FFF2-40B4-BE49-F238E27FC236}">
                <a16:creationId xmlns:a16="http://schemas.microsoft.com/office/drawing/2014/main" id="{0BBA7E54-5495-8F99-53BA-56506C120FD0}"/>
              </a:ext>
            </a:extLst>
          </p:cNvPr>
          <p:cNvSpPr txBox="1"/>
          <p:nvPr/>
        </p:nvSpPr>
        <p:spPr>
          <a:xfrm>
            <a:off x="447675" y="1047750"/>
            <a:ext cx="11325225" cy="542925"/>
          </a:xfrm>
          <a:prstGeom prst="rect">
            <a:avLst/>
          </a:prstGeom>
          <a:noFill/>
        </p:spPr>
        <p:txBody>
          <a:bodyPr wrap="square" lIns="0" tIns="0" rIns="0" bIns="0" rtlCol="0">
            <a:noAutofit/>
          </a:bodyPr>
          <a:lstStyle/>
          <a:p>
            <a:pPr algn="l">
              <a:spcAft>
                <a:spcPts val="1134"/>
              </a:spcAft>
            </a:pPr>
            <a:r>
              <a:rPr lang="en-GB" sz="1500"/>
              <a:t>The below charts show a comparison of rates paid in supported living services by different local authorities. They are split into ‘geographical’ and ‘statistical’ comparators.</a:t>
            </a:r>
          </a:p>
          <a:p>
            <a:pPr>
              <a:spcAft>
                <a:spcPts val="1134"/>
              </a:spcAft>
            </a:pPr>
            <a:r>
              <a:rPr lang="en-GB" sz="1500"/>
              <a:t>This information is taken from the DHSC Market Sustainability and Improvement Fund (MSIF): Provider fee reporting 2025 to 2026, local authority data tables.</a:t>
            </a:r>
          </a:p>
        </p:txBody>
      </p:sp>
      <p:sp>
        <p:nvSpPr>
          <p:cNvPr id="13" name="TextBox 12">
            <a:extLst>
              <a:ext uri="{FF2B5EF4-FFF2-40B4-BE49-F238E27FC236}">
                <a16:creationId xmlns:a16="http://schemas.microsoft.com/office/drawing/2014/main" id="{3759FFA5-E900-A4AB-74AA-BD05B0CA5D22}"/>
              </a:ext>
            </a:extLst>
          </p:cNvPr>
          <p:cNvSpPr txBox="1"/>
          <p:nvPr/>
        </p:nvSpPr>
        <p:spPr>
          <a:xfrm>
            <a:off x="8153398" y="2970336"/>
            <a:ext cx="3590924" cy="658689"/>
          </a:xfrm>
          <a:prstGeom prst="rect">
            <a:avLst/>
          </a:prstGeom>
          <a:noFill/>
        </p:spPr>
        <p:txBody>
          <a:bodyPr wrap="square" lIns="0" tIns="0" rIns="0" bIns="0" rtlCol="0">
            <a:noAutofit/>
          </a:bodyPr>
          <a:lstStyle/>
          <a:p>
            <a:pPr marL="285750" indent="-285750" algn="l">
              <a:spcAft>
                <a:spcPts val="1134"/>
              </a:spcAft>
              <a:buFont typeface="Wingdings" panose="05000000000000000000" pitchFamily="2" charset="2"/>
              <a:buChar char="Ø"/>
            </a:pPr>
            <a:r>
              <a:rPr lang="en-GB" sz="1500"/>
              <a:t>Among geographical comparators, Essex has the </a:t>
            </a:r>
            <a:r>
              <a:rPr lang="en-GB" sz="1500" b="1"/>
              <a:t>3rd</a:t>
            </a:r>
            <a:r>
              <a:rPr lang="en-GB" sz="1500"/>
              <a:t> highest rates for supported living services. </a:t>
            </a:r>
          </a:p>
        </p:txBody>
      </p:sp>
      <p:sp>
        <p:nvSpPr>
          <p:cNvPr id="14" name="TextBox 13">
            <a:extLst>
              <a:ext uri="{FF2B5EF4-FFF2-40B4-BE49-F238E27FC236}">
                <a16:creationId xmlns:a16="http://schemas.microsoft.com/office/drawing/2014/main" id="{B839A46A-D015-F2F3-A1AC-ABE51414F278}"/>
              </a:ext>
            </a:extLst>
          </p:cNvPr>
          <p:cNvSpPr txBox="1"/>
          <p:nvPr/>
        </p:nvSpPr>
        <p:spPr>
          <a:xfrm>
            <a:off x="8153397" y="3936391"/>
            <a:ext cx="3590925" cy="658689"/>
          </a:xfrm>
          <a:prstGeom prst="rect">
            <a:avLst/>
          </a:prstGeom>
          <a:noFill/>
        </p:spPr>
        <p:txBody>
          <a:bodyPr wrap="square" lIns="0" tIns="0" rIns="0" bIns="0" rtlCol="0">
            <a:noAutofit/>
          </a:bodyPr>
          <a:lstStyle/>
          <a:p>
            <a:pPr marL="285750" indent="-285750" algn="l">
              <a:spcAft>
                <a:spcPts val="1134"/>
              </a:spcAft>
              <a:buFont typeface="Wingdings" panose="05000000000000000000" pitchFamily="2" charset="2"/>
              <a:buChar char="Ø"/>
            </a:pPr>
            <a:r>
              <a:rPr lang="en-GB" sz="1500"/>
              <a:t>Among statistical comparators, Essex has the </a:t>
            </a:r>
            <a:r>
              <a:rPr lang="en-GB" sz="1500" b="1"/>
              <a:t>4th</a:t>
            </a:r>
            <a:r>
              <a:rPr lang="en-GB" sz="1500"/>
              <a:t> highest rates for supported living services. </a:t>
            </a:r>
          </a:p>
        </p:txBody>
      </p:sp>
      <p:graphicFrame>
        <p:nvGraphicFramePr>
          <p:cNvPr id="3" name="Chart 2">
            <a:extLst>
              <a:ext uri="{FF2B5EF4-FFF2-40B4-BE49-F238E27FC236}">
                <a16:creationId xmlns:a16="http://schemas.microsoft.com/office/drawing/2014/main" id="{46DCF358-60FB-88B6-7BBE-70FEA55591FD}"/>
              </a:ext>
            </a:extLst>
          </p:cNvPr>
          <p:cNvGraphicFramePr>
            <a:graphicFrameLocks/>
          </p:cNvGraphicFramePr>
          <p:nvPr>
            <p:extLst>
              <p:ext uri="{D42A27DB-BD31-4B8C-83A1-F6EECF244321}">
                <p14:modId xmlns:p14="http://schemas.microsoft.com/office/powerpoint/2010/main" val="959626815"/>
              </p:ext>
            </p:extLst>
          </p:nvPr>
        </p:nvGraphicFramePr>
        <p:xfrm>
          <a:off x="447675" y="2343149"/>
          <a:ext cx="7019925" cy="3467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7724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9008-B66B-415A-B7B3-CF404B5AB392}"/>
              </a:ext>
            </a:extLst>
          </p:cNvPr>
          <p:cNvSpPr>
            <a:spLocks noGrp="1"/>
          </p:cNvSpPr>
          <p:nvPr>
            <p:ph type="title"/>
          </p:nvPr>
        </p:nvSpPr>
        <p:spPr>
          <a:xfrm>
            <a:off x="487748" y="2364858"/>
            <a:ext cx="5540400" cy="1310400"/>
          </a:xfrm>
        </p:spPr>
        <p:txBody>
          <a:bodyPr/>
          <a:lstStyle/>
          <a:p>
            <a:r>
              <a:rPr lang="en-GB"/>
              <a:t>Live at Home</a:t>
            </a:r>
          </a:p>
        </p:txBody>
      </p:sp>
    </p:spTree>
    <p:extLst>
      <p:ext uri="{BB962C8B-B14F-4D97-AF65-F5344CB8AC3E}">
        <p14:creationId xmlns:p14="http://schemas.microsoft.com/office/powerpoint/2010/main" val="895353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254F2-3352-0A40-B3E1-3A5EAFF8BC2E}"/>
              </a:ext>
            </a:extLst>
          </p:cNvPr>
          <p:cNvSpPr>
            <a:spLocks noGrp="1"/>
          </p:cNvSpPr>
          <p:nvPr>
            <p:ph type="title"/>
          </p:nvPr>
        </p:nvSpPr>
        <p:spPr>
          <a:xfrm>
            <a:off x="542562" y="853880"/>
            <a:ext cx="7405200" cy="1065091"/>
          </a:xfrm>
        </p:spPr>
        <p:txBody>
          <a:bodyPr/>
          <a:lstStyle/>
          <a:p>
            <a:r>
              <a:rPr lang="en-GB"/>
              <a:t>Methodology – Live at Home</a:t>
            </a:r>
          </a:p>
        </p:txBody>
      </p:sp>
      <p:sp>
        <p:nvSpPr>
          <p:cNvPr id="3" name="Content Placeholder 2">
            <a:extLst>
              <a:ext uri="{FF2B5EF4-FFF2-40B4-BE49-F238E27FC236}">
                <a16:creationId xmlns:a16="http://schemas.microsoft.com/office/drawing/2014/main" id="{F0409FE9-A6B2-B39D-F14D-18547EA7DA40}"/>
              </a:ext>
            </a:extLst>
          </p:cNvPr>
          <p:cNvSpPr>
            <a:spLocks noGrp="1"/>
          </p:cNvSpPr>
          <p:nvPr>
            <p:ph sz="half" idx="1"/>
          </p:nvPr>
        </p:nvSpPr>
        <p:spPr>
          <a:xfrm>
            <a:off x="542562" y="1918971"/>
            <a:ext cx="11106876" cy="4739249"/>
          </a:xfrm>
        </p:spPr>
        <p:txBody>
          <a:bodyPr vert="horz" lIns="0" tIns="0" rIns="0" bIns="0" rtlCol="0" anchor="t">
            <a:noAutofit/>
          </a:bodyPr>
          <a:lstStyle/>
          <a:p>
            <a:r>
              <a:rPr lang="en-GB" sz="2000" b="0">
                <a:cs typeface="Calibri Light"/>
              </a:rPr>
              <a:t>Essex County Council has used a ‘cost of care’ model in Live at Home services since 2016. This model was based on engagement with the market at that time and has been updated annually to calculate uplifts linked to each years National Minimum / Living Wage figure.</a:t>
            </a:r>
          </a:p>
          <a:p>
            <a:pPr fontAlgn="base"/>
            <a:r>
              <a:rPr lang="en-US" sz="2000" b="0" i="0" u="none" strike="noStrike">
                <a:solidFill>
                  <a:srgbClr val="000000"/>
                </a:solidFill>
                <a:effectLst/>
              </a:rPr>
              <a:t>Between April 2022 October 2022</a:t>
            </a:r>
            <a:r>
              <a:rPr lang="en-GB" sz="2000" b="0" i="0">
                <a:solidFill>
                  <a:srgbClr val="000000"/>
                </a:solidFill>
                <a:effectLst/>
              </a:rPr>
              <a:t>​ E</a:t>
            </a:r>
            <a:r>
              <a:rPr lang="en-GB" sz="2000" b="0" i="0" u="none" strike="noStrike">
                <a:solidFill>
                  <a:srgbClr val="000000"/>
                </a:solidFill>
                <a:effectLst/>
              </a:rPr>
              <a:t>CC was required by Government to complete a national Fair Cost of Care exercise alongside other Local Authorities. This covered Live at Home (+18) and residential and nursing (+65), the results of which are published on our provider hub.  </a:t>
            </a:r>
            <a:r>
              <a:rPr lang="en-GB" sz="2000" b="0">
                <a:solidFill>
                  <a:srgbClr val="000000"/>
                </a:solidFill>
              </a:rPr>
              <a:t>The median result of the exercise was within our pricing matrix available to providers through each year’s annual refresh, but the average fee rates selected by providers have been below this.</a:t>
            </a:r>
            <a:endParaRPr lang="en-GB" sz="2000" b="0">
              <a:solidFill>
                <a:srgbClr val="000000"/>
              </a:solidFill>
              <a:ea typeface="Calibri"/>
              <a:cs typeface="Calibri"/>
            </a:endParaRPr>
          </a:p>
          <a:p>
            <a:pPr algn="l" rtl="0" fontAlgn="base"/>
            <a:r>
              <a:rPr lang="en-GB" sz="2000" b="0" i="0" u="none" strike="noStrike">
                <a:solidFill>
                  <a:srgbClr val="000000"/>
                </a:solidFill>
                <a:effectLst/>
              </a:rPr>
              <a:t>The £4m funding provided by Department of Health and Social Care (DHSC) for 2022/23 was primarily used to invest in our Live at Home </a:t>
            </a:r>
            <a:r>
              <a:rPr lang="en-GB" sz="2000" b="0">
                <a:solidFill>
                  <a:srgbClr val="000000"/>
                </a:solidFill>
              </a:rPr>
              <a:t>m</a:t>
            </a:r>
            <a:r>
              <a:rPr lang="en-GB" sz="2000" b="0" i="0" u="none" strike="noStrike">
                <a:solidFill>
                  <a:srgbClr val="000000"/>
                </a:solidFill>
                <a:effectLst/>
              </a:rPr>
              <a:t>arket as this had been where there were supply issues, and this decision aligned to our market strategy, ensuring more people can be supported and remain within their own homes for longer.</a:t>
            </a:r>
            <a:r>
              <a:rPr lang="en-US" sz="2000" b="0" i="0">
                <a:solidFill>
                  <a:srgbClr val="000000"/>
                </a:solidFill>
                <a:effectLst/>
              </a:rPr>
              <a:t>​  We now have good capacity and supply across all of Essex in this market.</a:t>
            </a:r>
            <a:endParaRPr lang="en-US" sz="2000" b="0" i="0">
              <a:solidFill>
                <a:srgbClr val="000000"/>
              </a:solidFill>
              <a:effectLst/>
              <a:ea typeface="Calibri"/>
              <a:cs typeface="Calibri"/>
            </a:endParaRPr>
          </a:p>
          <a:p>
            <a:pPr algn="l" rtl="0" fontAlgn="base"/>
            <a:r>
              <a:rPr lang="en-US" sz="1800" b="0" i="0">
                <a:solidFill>
                  <a:srgbClr val="000000"/>
                </a:solidFill>
                <a:effectLst/>
                <a:latin typeface="Calibri"/>
                <a:ea typeface="Calibri"/>
                <a:cs typeface="Calibri"/>
              </a:rPr>
              <a:t>​</a:t>
            </a:r>
            <a:endParaRPr lang="en-US" sz="2000" b="0" i="0">
              <a:solidFill>
                <a:srgbClr val="000000"/>
              </a:solidFill>
              <a:effectLst/>
              <a:latin typeface="Calibri"/>
              <a:ea typeface="Calibri"/>
              <a:cs typeface="Calibri"/>
            </a:endParaRPr>
          </a:p>
          <a:p>
            <a:pPr algn="just" rtl="0" fontAlgn="base"/>
            <a:endParaRPr lang="en-GB" b="0" i="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43464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B04D9-907B-091F-9CDC-47AF734128AB}"/>
              </a:ext>
            </a:extLst>
          </p:cNvPr>
          <p:cNvSpPr>
            <a:spLocks noGrp="1"/>
          </p:cNvSpPr>
          <p:nvPr>
            <p:ph type="title"/>
          </p:nvPr>
        </p:nvSpPr>
        <p:spPr>
          <a:xfrm>
            <a:off x="501648" y="285300"/>
            <a:ext cx="5302800" cy="676726"/>
          </a:xfrm>
        </p:spPr>
        <p:txBody>
          <a:bodyPr/>
          <a:lstStyle/>
          <a:p>
            <a:r>
              <a:rPr lang="en-GB"/>
              <a:t>Model analysis</a:t>
            </a:r>
          </a:p>
        </p:txBody>
      </p:sp>
      <p:sp>
        <p:nvSpPr>
          <p:cNvPr id="4" name="Text Placeholder 3">
            <a:extLst>
              <a:ext uri="{FF2B5EF4-FFF2-40B4-BE49-F238E27FC236}">
                <a16:creationId xmlns:a16="http://schemas.microsoft.com/office/drawing/2014/main" id="{CF7F4E41-107E-C103-4FEC-766C7FDF46B6}"/>
              </a:ext>
            </a:extLst>
          </p:cNvPr>
          <p:cNvSpPr>
            <a:spLocks noGrp="1"/>
          </p:cNvSpPr>
          <p:nvPr>
            <p:ph type="body" sz="quarter" idx="10"/>
          </p:nvPr>
        </p:nvSpPr>
        <p:spPr>
          <a:xfrm>
            <a:off x="176411" y="1484569"/>
            <a:ext cx="6140290" cy="4945115"/>
          </a:xfrm>
        </p:spPr>
        <p:txBody>
          <a:bodyPr vert="horz" lIns="0" tIns="0" rIns="0" bIns="0" rtlCol="0" anchor="t">
            <a:noAutofit/>
          </a:bodyPr>
          <a:lstStyle/>
          <a:p>
            <a:pPr marL="342900" indent="-342900" algn="l">
              <a:spcAft>
                <a:spcPts val="1134"/>
              </a:spcAft>
              <a:buFont typeface="Arial" panose="020B0604020202020204" pitchFamily="34" charset="0"/>
              <a:buChar char="•"/>
            </a:pPr>
            <a:r>
              <a:rPr lang="en-GB" sz="1700">
                <a:latin typeface="+mn-lt"/>
                <a:cs typeface="Calibri Light"/>
              </a:rPr>
              <a:t>The LAH costing model is linked directly to the current National Living Wage (NLW) rate and updated in April of each year.  </a:t>
            </a:r>
          </a:p>
          <a:p>
            <a:pPr marL="342900" indent="-342900" algn="l">
              <a:spcAft>
                <a:spcPts val="1134"/>
              </a:spcAft>
              <a:buFont typeface="Arial" panose="020B0604020202020204" pitchFamily="34" charset="0"/>
              <a:buChar char="•"/>
            </a:pPr>
            <a:r>
              <a:rPr lang="en-GB" sz="1700">
                <a:latin typeface="+mn-lt"/>
                <a:cs typeface="Calibri Light"/>
              </a:rPr>
              <a:t>The ECC hourly rate within the model is based on a blend of weekdays, weekend and bank holidays premiums.</a:t>
            </a:r>
            <a:endParaRPr lang="en-GB" sz="1700">
              <a:latin typeface="+mn-lt"/>
              <a:ea typeface="Calibri"/>
              <a:cs typeface="Calibri Light"/>
            </a:endParaRPr>
          </a:p>
          <a:p>
            <a:pPr marL="342900" indent="-342900" algn="l">
              <a:spcAft>
                <a:spcPts val="1134"/>
              </a:spcAft>
              <a:buFont typeface="Arial" panose="020B0604020202020204" pitchFamily="34" charset="0"/>
              <a:buChar char="•"/>
            </a:pPr>
            <a:r>
              <a:rPr lang="en-GB" sz="1700">
                <a:latin typeface="+mn-lt"/>
                <a:cs typeface="Calibri Light"/>
              </a:rPr>
              <a:t>Each cost line within the costing model is then calculated based on a percentage of NLW, as shown in the table to the right.</a:t>
            </a:r>
            <a:endParaRPr lang="en-GB" sz="1700">
              <a:latin typeface="+mn-lt"/>
              <a:ea typeface="Calibri"/>
              <a:cs typeface="Calibri Light"/>
            </a:endParaRPr>
          </a:p>
          <a:p>
            <a:pPr marL="342900" indent="-342900">
              <a:spcAft>
                <a:spcPts val="1134"/>
              </a:spcAft>
              <a:buFont typeface="Arial" panose="020B0604020202020204" pitchFamily="34" charset="0"/>
              <a:buChar char="•"/>
            </a:pPr>
            <a:r>
              <a:rPr lang="en-GB" sz="1700">
                <a:latin typeface="+mn-lt"/>
                <a:cs typeface="Calibri Light"/>
              </a:rPr>
              <a:t>Note that this is based an “average” provider in 2016, we are aware that average hours per provider have grown and therefore most submitted bids at the point of tender at a lower price point than the current cost of care suggests – providers costs may be lower or higher against each line depending on their overheads and staffing contracts.</a:t>
            </a:r>
            <a:endParaRPr lang="en-GB" sz="1700">
              <a:latin typeface="+mn-lt"/>
              <a:ea typeface="Calibri"/>
              <a:cs typeface="Calibri Light"/>
            </a:endParaRPr>
          </a:p>
          <a:p>
            <a:pPr algn="l">
              <a:spcAft>
                <a:spcPts val="1134"/>
              </a:spcAft>
            </a:pPr>
            <a:endParaRPr lang="en-GB" sz="1800"/>
          </a:p>
          <a:p>
            <a:pPr algn="l">
              <a:spcAft>
                <a:spcPts val="1134"/>
              </a:spcAft>
            </a:pPr>
            <a:endParaRPr lang="en-GB" sz="2400"/>
          </a:p>
        </p:txBody>
      </p:sp>
      <p:pic>
        <p:nvPicPr>
          <p:cNvPr id="6" name="Picture 5">
            <a:extLst>
              <a:ext uri="{FF2B5EF4-FFF2-40B4-BE49-F238E27FC236}">
                <a16:creationId xmlns:a16="http://schemas.microsoft.com/office/drawing/2014/main" id="{4B0A342A-99F8-28F8-D275-D9FF79340E35}"/>
              </a:ext>
            </a:extLst>
          </p:cNvPr>
          <p:cNvPicPr>
            <a:picLocks noChangeAspect="1"/>
          </p:cNvPicPr>
          <p:nvPr/>
        </p:nvPicPr>
        <p:blipFill>
          <a:blip r:embed="rId3"/>
          <a:stretch>
            <a:fillRect/>
          </a:stretch>
        </p:blipFill>
        <p:spPr>
          <a:xfrm>
            <a:off x="6825277" y="309343"/>
            <a:ext cx="4865075" cy="5877664"/>
          </a:xfrm>
          <a:prstGeom prst="rect">
            <a:avLst/>
          </a:prstGeom>
        </p:spPr>
      </p:pic>
    </p:spTree>
    <p:extLst>
      <p:ext uri="{BB962C8B-B14F-4D97-AF65-F5344CB8AC3E}">
        <p14:creationId xmlns:p14="http://schemas.microsoft.com/office/powerpoint/2010/main" val="1003683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FA6B4-B214-DA8F-95EB-7976C66EBBC8}"/>
            </a:ext>
          </a:extLst>
        </p:cNvPr>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01339368-191F-1ED2-C3E2-0FA62EC126A8}"/>
              </a:ext>
            </a:extLst>
          </p:cNvPr>
          <p:cNvCxnSpPr>
            <a:cxnSpLocks/>
          </p:cNvCxnSpPr>
          <p:nvPr/>
        </p:nvCxnSpPr>
        <p:spPr>
          <a:xfrm>
            <a:off x="6096000" y="785004"/>
            <a:ext cx="0" cy="574894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8" name="Title 1">
            <a:extLst>
              <a:ext uri="{FF2B5EF4-FFF2-40B4-BE49-F238E27FC236}">
                <a16:creationId xmlns:a16="http://schemas.microsoft.com/office/drawing/2014/main" id="{72228117-B24D-DBAA-D1F6-717A7B604DCB}"/>
              </a:ext>
            </a:extLst>
          </p:cNvPr>
          <p:cNvSpPr txBox="1">
            <a:spLocks/>
          </p:cNvSpPr>
          <p:nvPr/>
        </p:nvSpPr>
        <p:spPr>
          <a:xfrm>
            <a:off x="395916" y="404873"/>
            <a:ext cx="5700082" cy="605890"/>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000" b="1" kern="1200">
                <a:solidFill>
                  <a:schemeClr val="accent1"/>
                </a:solidFill>
                <a:latin typeface="+mj-lt"/>
                <a:ea typeface="+mj-ea"/>
                <a:cs typeface="+mj-cs"/>
              </a:defRPr>
            </a:lvl1pPr>
          </a:lstStyle>
          <a:p>
            <a:pPr>
              <a:defRPr/>
            </a:pPr>
            <a:r>
              <a:rPr kumimoji="0" lang="en-GB" sz="4000" b="1" i="0" u="none" strike="noStrike" kern="1200" cap="none" spc="0" normalizeH="0" baseline="0" noProof="0">
                <a:ln>
                  <a:noFill/>
                </a:ln>
                <a:solidFill>
                  <a:srgbClr val="E40037"/>
                </a:solidFill>
                <a:effectLst/>
                <a:uLnTx/>
                <a:uFillTx/>
                <a:latin typeface="Calibri"/>
                <a:ea typeface="+mj-ea"/>
                <a:cs typeface="+mj-cs"/>
              </a:rPr>
              <a:t>Home Care Rates</a:t>
            </a:r>
            <a:endParaRPr lang="en-GB" sz="4000" b="1" i="0" u="none" strike="noStrike" kern="1200" cap="none" spc="0" normalizeH="0" baseline="0" noProof="0">
              <a:ln>
                <a:noFill/>
              </a:ln>
              <a:solidFill>
                <a:srgbClr val="E40037"/>
              </a:solidFill>
              <a:effectLst/>
              <a:uLnTx/>
              <a:uFillTx/>
              <a:latin typeface="Calibri"/>
              <a:ea typeface="Calibri"/>
              <a:cs typeface="Calibri"/>
            </a:endParaRPr>
          </a:p>
        </p:txBody>
      </p:sp>
      <p:sp>
        <p:nvSpPr>
          <p:cNvPr id="4" name="TextBox 3">
            <a:extLst>
              <a:ext uri="{FF2B5EF4-FFF2-40B4-BE49-F238E27FC236}">
                <a16:creationId xmlns:a16="http://schemas.microsoft.com/office/drawing/2014/main" id="{CFE0E59E-ADEA-5294-708F-9FA9A4B539F7}"/>
              </a:ext>
            </a:extLst>
          </p:cNvPr>
          <p:cNvSpPr txBox="1"/>
          <p:nvPr/>
        </p:nvSpPr>
        <p:spPr>
          <a:xfrm>
            <a:off x="322633" y="5772407"/>
            <a:ext cx="5517449" cy="60589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1134"/>
              </a:spcAft>
              <a:buClrTx/>
              <a:buSzTx/>
              <a:buFontTx/>
              <a:buNone/>
              <a:tabLst/>
              <a:defRPr/>
            </a:pPr>
            <a:r>
              <a:rPr kumimoji="0" lang="en-GB" sz="1050" b="0" i="0" u="none" strike="noStrike" kern="1200" cap="none" spc="0" normalizeH="0" baseline="0" noProof="0">
                <a:ln>
                  <a:noFill/>
                </a:ln>
                <a:solidFill>
                  <a:srgbClr val="000000"/>
                </a:solidFill>
                <a:effectLst/>
                <a:uLnTx/>
                <a:uFillTx/>
                <a:latin typeface="Calibri"/>
                <a:ea typeface="+mn-ea"/>
                <a:cs typeface="+mn-cs"/>
              </a:rPr>
              <a:t>This information is taken from the DHSC Market Sustainability and Improvement Fund (MSIF): Provider fee reporting 2025 to 2026, local authority data tables.</a:t>
            </a:r>
          </a:p>
        </p:txBody>
      </p:sp>
      <p:sp>
        <p:nvSpPr>
          <p:cNvPr id="19" name="TextBox 18">
            <a:extLst>
              <a:ext uri="{FF2B5EF4-FFF2-40B4-BE49-F238E27FC236}">
                <a16:creationId xmlns:a16="http://schemas.microsoft.com/office/drawing/2014/main" id="{7C26C392-EBE5-AA41-4B40-6F0B3F15A26D}"/>
              </a:ext>
            </a:extLst>
          </p:cNvPr>
          <p:cNvSpPr txBox="1"/>
          <p:nvPr/>
        </p:nvSpPr>
        <p:spPr>
          <a:xfrm>
            <a:off x="322633" y="1907909"/>
            <a:ext cx="339335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Key Essex Data</a:t>
            </a:r>
          </a:p>
        </p:txBody>
      </p:sp>
      <p:sp>
        <p:nvSpPr>
          <p:cNvPr id="24" name="TextBox 23">
            <a:extLst>
              <a:ext uri="{FF2B5EF4-FFF2-40B4-BE49-F238E27FC236}">
                <a16:creationId xmlns:a16="http://schemas.microsoft.com/office/drawing/2014/main" id="{0CB7F243-2831-5D41-C1E9-0ACB4E5875CE}"/>
              </a:ext>
            </a:extLst>
          </p:cNvPr>
          <p:cNvSpPr txBox="1"/>
          <p:nvPr/>
        </p:nvSpPr>
        <p:spPr>
          <a:xfrm>
            <a:off x="395916" y="2967335"/>
            <a:ext cx="12600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ptos" panose="02110004020202020204"/>
                <a:ea typeface="+mn-ea"/>
                <a:cs typeface="+mn-cs"/>
              </a:rPr>
              <a:t>2025-26 Rates (Provisional)</a:t>
            </a:r>
          </a:p>
        </p:txBody>
      </p:sp>
      <p:cxnSp>
        <p:nvCxnSpPr>
          <p:cNvPr id="27" name="Straight Connector 26">
            <a:extLst>
              <a:ext uri="{FF2B5EF4-FFF2-40B4-BE49-F238E27FC236}">
                <a16:creationId xmlns:a16="http://schemas.microsoft.com/office/drawing/2014/main" id="{F39F6BF3-4E15-8C93-1E81-749A1FA5E332}"/>
              </a:ext>
            </a:extLst>
          </p:cNvPr>
          <p:cNvCxnSpPr/>
          <p:nvPr/>
        </p:nvCxnSpPr>
        <p:spPr>
          <a:xfrm>
            <a:off x="1656552" y="3018167"/>
            <a:ext cx="0" cy="3600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FA6AEE42-2485-F498-E427-D9781C99B797}"/>
              </a:ext>
            </a:extLst>
          </p:cNvPr>
          <p:cNvSpPr txBox="1"/>
          <p:nvPr/>
        </p:nvSpPr>
        <p:spPr>
          <a:xfrm>
            <a:off x="1760548" y="3059667"/>
            <a:ext cx="7472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ptos" panose="02110004020202020204"/>
                <a:ea typeface="+mn-ea"/>
                <a:cs typeface="+mn-cs"/>
              </a:rPr>
              <a:t>£28.00</a:t>
            </a:r>
          </a:p>
        </p:txBody>
      </p:sp>
      <p:pic>
        <p:nvPicPr>
          <p:cNvPr id="8" name="Picture 7">
            <a:extLst>
              <a:ext uri="{FF2B5EF4-FFF2-40B4-BE49-F238E27FC236}">
                <a16:creationId xmlns:a16="http://schemas.microsoft.com/office/drawing/2014/main" id="{93B26998-E637-74A1-6DA8-682A510EBDF3}"/>
              </a:ext>
            </a:extLst>
          </p:cNvPr>
          <p:cNvPicPr>
            <a:picLocks noChangeAspect="1"/>
          </p:cNvPicPr>
          <p:nvPr/>
        </p:nvPicPr>
        <p:blipFill>
          <a:blip r:embed="rId2"/>
          <a:stretch>
            <a:fillRect/>
          </a:stretch>
        </p:blipFill>
        <p:spPr>
          <a:xfrm>
            <a:off x="2787114" y="1994389"/>
            <a:ext cx="3029545" cy="3648061"/>
          </a:xfrm>
          <a:prstGeom prst="rect">
            <a:avLst/>
          </a:prstGeom>
        </p:spPr>
      </p:pic>
      <p:sp>
        <p:nvSpPr>
          <p:cNvPr id="17" name="Rectangle 16">
            <a:extLst>
              <a:ext uri="{FF2B5EF4-FFF2-40B4-BE49-F238E27FC236}">
                <a16:creationId xmlns:a16="http://schemas.microsoft.com/office/drawing/2014/main" id="{0EAC41E1-C96A-C11F-67B9-E9807CABC2AF}"/>
              </a:ext>
            </a:extLst>
          </p:cNvPr>
          <p:cNvSpPr/>
          <p:nvPr/>
        </p:nvSpPr>
        <p:spPr>
          <a:xfrm>
            <a:off x="5511737" y="4438081"/>
            <a:ext cx="329436" cy="23291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aphicFrame>
        <p:nvGraphicFramePr>
          <p:cNvPr id="5" name="Table 4">
            <a:extLst>
              <a:ext uri="{FF2B5EF4-FFF2-40B4-BE49-F238E27FC236}">
                <a16:creationId xmlns:a16="http://schemas.microsoft.com/office/drawing/2014/main" id="{818AE3E3-B2A5-8F49-A523-9876A7478F8E}"/>
              </a:ext>
            </a:extLst>
          </p:cNvPr>
          <p:cNvGraphicFramePr>
            <a:graphicFrameLocks noGrp="1"/>
          </p:cNvGraphicFramePr>
          <p:nvPr>
            <p:extLst>
              <p:ext uri="{D42A27DB-BD31-4B8C-83A1-F6EECF244321}">
                <p14:modId xmlns:p14="http://schemas.microsoft.com/office/powerpoint/2010/main" val="2683151766"/>
              </p:ext>
            </p:extLst>
          </p:nvPr>
        </p:nvGraphicFramePr>
        <p:xfrm>
          <a:off x="6630736" y="1417052"/>
          <a:ext cx="4882694" cy="1967199"/>
        </p:xfrm>
        <a:graphic>
          <a:graphicData uri="http://schemas.openxmlformats.org/drawingml/2006/table">
            <a:tbl>
              <a:tblPr bandRow="1">
                <a:tableStyleId>{5C22544A-7EE6-4342-B048-85BDC9FD1C3A}</a:tableStyleId>
              </a:tblPr>
              <a:tblGrid>
                <a:gridCol w="2791939">
                  <a:extLst>
                    <a:ext uri="{9D8B030D-6E8A-4147-A177-3AD203B41FA5}">
                      <a16:colId xmlns:a16="http://schemas.microsoft.com/office/drawing/2014/main" val="857274155"/>
                    </a:ext>
                  </a:extLst>
                </a:gridCol>
                <a:gridCol w="1064918">
                  <a:extLst>
                    <a:ext uri="{9D8B030D-6E8A-4147-A177-3AD203B41FA5}">
                      <a16:colId xmlns:a16="http://schemas.microsoft.com/office/drawing/2014/main" val="474511369"/>
                    </a:ext>
                  </a:extLst>
                </a:gridCol>
                <a:gridCol w="1025837">
                  <a:extLst>
                    <a:ext uri="{9D8B030D-6E8A-4147-A177-3AD203B41FA5}">
                      <a16:colId xmlns:a16="http://schemas.microsoft.com/office/drawing/2014/main" val="1491302915"/>
                    </a:ext>
                  </a:extLst>
                </a:gridCol>
              </a:tblGrid>
              <a:tr h="933586">
                <a:tc>
                  <a:txBody>
                    <a:bodyPr/>
                    <a:lstStyle/>
                    <a:p>
                      <a:pPr marL="0" marR="0" rtl="0" fontAlgn="base">
                        <a:buNone/>
                      </a:pPr>
                      <a:r>
                        <a:rPr lang="en-GB" sz="1200" b="1">
                          <a:solidFill>
                            <a:srgbClr val="000000"/>
                          </a:solidFill>
                          <a:effectLst/>
                          <a:latin typeface="Calibri"/>
                        </a:rPr>
                        <a:t>Homecare: £ per blended hour</a:t>
                      </a:r>
                      <a:endParaRPr lang="en-US" sz="900">
                        <a:solidFill>
                          <a:srgbClr val="000000"/>
                        </a:solidFill>
                        <a:effectLst/>
                        <a:latin typeface="Calibri"/>
                      </a:endParaRP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rtl="0" fontAlgn="base">
                        <a:buNone/>
                      </a:pPr>
                      <a:r>
                        <a:rPr lang="en-GB" sz="1200" b="1">
                          <a:solidFill>
                            <a:srgbClr val="000000"/>
                          </a:solidFill>
                          <a:effectLst/>
                          <a:latin typeface="Calibri"/>
                        </a:rPr>
                        <a:t>External providers for Homecare - national</a:t>
                      </a:r>
                      <a:endParaRPr lang="en-US" sz="900">
                        <a:solidFill>
                          <a:srgbClr val="000000"/>
                        </a:solidFill>
                        <a:effectLst/>
                        <a:latin typeface="Calibri"/>
                      </a:endParaRP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tc>
                  <a:txBody>
                    <a:bodyPr/>
                    <a:lstStyle/>
                    <a:p>
                      <a:pPr marL="0" marR="0" rtl="0" fontAlgn="base">
                        <a:buNone/>
                      </a:pPr>
                      <a:r>
                        <a:rPr lang="en-GB" sz="1100" b="1">
                          <a:solidFill>
                            <a:srgbClr val="000000"/>
                          </a:solidFill>
                          <a:effectLst/>
                          <a:latin typeface="Aptos Narrow"/>
                        </a:rPr>
                        <a:t>Essex County Council</a:t>
                      </a:r>
                      <a:endParaRPr lang="en-US" sz="900">
                        <a:solidFill>
                          <a:srgbClr val="000000"/>
                        </a:solidFill>
                        <a:effectLst/>
                        <a:latin typeface="Aptos Narrow"/>
                      </a:endParaRP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56770152"/>
                  </a:ext>
                </a:extLst>
              </a:tr>
              <a:tr h="483464">
                <a:tc>
                  <a:txBody>
                    <a:bodyPr/>
                    <a:lstStyle/>
                    <a:p>
                      <a:pPr marL="0" marR="0" rtl="0" fontAlgn="base">
                        <a:buNone/>
                      </a:pPr>
                      <a:r>
                        <a:rPr lang="en-GB" sz="1200">
                          <a:solidFill>
                            <a:srgbClr val="000000"/>
                          </a:solidFill>
                          <a:effectLst/>
                          <a:latin typeface="Calibri"/>
                        </a:rPr>
                        <a:t>Local authority average fee 2025 to 2026 (provisional)</a:t>
                      </a:r>
                      <a:endParaRPr lang="en-US" sz="900">
                        <a:solidFill>
                          <a:srgbClr val="000000"/>
                        </a:solidFill>
                        <a:effectLst/>
                        <a:latin typeface="Calibri"/>
                      </a:endParaRP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algn="r" rtl="0" fontAlgn="base">
                        <a:buNone/>
                      </a:pPr>
                      <a:r>
                        <a:rPr lang="en-GB" sz="1100">
                          <a:solidFill>
                            <a:srgbClr val="000000"/>
                          </a:solidFill>
                          <a:effectLst/>
                          <a:latin typeface="Aptos Narrow"/>
                        </a:rPr>
                        <a:t>£25.05</a:t>
                      </a: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algn="r" rtl="0" fontAlgn="base">
                        <a:buNone/>
                      </a:pPr>
                      <a:r>
                        <a:rPr lang="en-GB" sz="1100">
                          <a:solidFill>
                            <a:srgbClr val="000000"/>
                          </a:solidFill>
                          <a:effectLst/>
                          <a:latin typeface="Aptos Narrow"/>
                        </a:rPr>
                        <a:t>£28.04</a:t>
                      </a: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95024994"/>
                  </a:ext>
                </a:extLst>
              </a:tr>
              <a:tr h="550149">
                <a:tc>
                  <a:txBody>
                    <a:bodyPr/>
                    <a:lstStyle/>
                    <a:p>
                      <a:pPr marL="0" marR="0" rtl="0" fontAlgn="base">
                        <a:buNone/>
                      </a:pPr>
                      <a:r>
                        <a:rPr lang="en-GB" sz="1200">
                          <a:solidFill>
                            <a:srgbClr val="000000"/>
                          </a:solidFill>
                          <a:effectLst/>
                          <a:latin typeface="Calibri"/>
                        </a:rPr>
                        <a:t>Local authority average % increase 2025 to 2026 (provisional)</a:t>
                      </a:r>
                      <a:endParaRPr lang="en-US" sz="900">
                        <a:solidFill>
                          <a:srgbClr val="000000"/>
                        </a:solidFill>
                        <a:effectLst/>
                        <a:latin typeface="Calibri"/>
                      </a:endParaRP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algn="r" rtl="0" fontAlgn="base">
                        <a:buNone/>
                      </a:pPr>
                      <a:r>
                        <a:rPr lang="en-GB" sz="1100">
                          <a:solidFill>
                            <a:srgbClr val="000000"/>
                          </a:solidFill>
                          <a:effectLst/>
                          <a:latin typeface="Aptos Narrow"/>
                        </a:rPr>
                        <a:t>5.3%</a:t>
                      </a: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marR="0" algn="r" rtl="0" fontAlgn="base">
                        <a:buNone/>
                      </a:pPr>
                      <a:r>
                        <a:rPr lang="en-GB" sz="1100">
                          <a:solidFill>
                            <a:srgbClr val="000000"/>
                          </a:solidFill>
                          <a:effectLst/>
                          <a:latin typeface="Aptos Narrow"/>
                        </a:rPr>
                        <a:t>6.4%</a:t>
                      </a:r>
                    </a:p>
                  </a:txBody>
                  <a:tcPr marL="4524" marR="4524" marT="4524"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4215525"/>
                  </a:ext>
                </a:extLst>
              </a:tr>
            </a:tbl>
          </a:graphicData>
        </a:graphic>
      </p:graphicFrame>
      <p:sp>
        <p:nvSpPr>
          <p:cNvPr id="2" name="TextBox 1">
            <a:extLst>
              <a:ext uri="{FF2B5EF4-FFF2-40B4-BE49-F238E27FC236}">
                <a16:creationId xmlns:a16="http://schemas.microsoft.com/office/drawing/2014/main" id="{7BB916FD-0113-322D-5122-5DB4AC2BFDED}"/>
              </a:ext>
            </a:extLst>
          </p:cNvPr>
          <p:cNvSpPr txBox="1"/>
          <p:nvPr/>
        </p:nvSpPr>
        <p:spPr>
          <a:xfrm>
            <a:off x="6630736" y="3796937"/>
            <a:ext cx="4882693" cy="1200329"/>
          </a:xfrm>
          <a:prstGeom prst="rect">
            <a:avLst/>
          </a:prstGeom>
          <a:noFill/>
        </p:spPr>
        <p:txBody>
          <a:bodyPr wrap="square" rtlCol="0">
            <a:spAutoFit/>
          </a:bodyPr>
          <a:lstStyle/>
          <a:p>
            <a:r>
              <a:rPr lang="en-GB">
                <a:latin typeface="Calibri" panose="020F0502020204030204" pitchFamily="34" charset="0"/>
                <a:ea typeface="Calibri" panose="020F0502020204030204" pitchFamily="34" charset="0"/>
                <a:cs typeface="Calibri" panose="020F0502020204030204" pitchFamily="34" charset="0"/>
              </a:rPr>
              <a:t>Essex County Council homecare average fee benchmarks favourably against the average national fee and the average % uplift for 2025-26 and also for previous years. </a:t>
            </a:r>
          </a:p>
        </p:txBody>
      </p:sp>
    </p:spTree>
    <p:extLst>
      <p:ext uri="{BB962C8B-B14F-4D97-AF65-F5344CB8AC3E}">
        <p14:creationId xmlns:p14="http://schemas.microsoft.com/office/powerpoint/2010/main" val="877747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B09A6-D463-130D-F8BB-EDE0A964DCBD}"/>
              </a:ext>
            </a:extLst>
          </p:cNvPr>
          <p:cNvSpPr>
            <a:spLocks noGrp="1"/>
          </p:cNvSpPr>
          <p:nvPr>
            <p:ph type="title"/>
          </p:nvPr>
        </p:nvSpPr>
        <p:spPr>
          <a:xfrm>
            <a:off x="106973" y="203199"/>
            <a:ext cx="11700714" cy="870227"/>
          </a:xfrm>
        </p:spPr>
        <p:txBody>
          <a:bodyPr/>
          <a:lstStyle/>
          <a:p>
            <a:r>
              <a:rPr lang="en-GB"/>
              <a:t>LAH 2025 framework – price review process</a:t>
            </a:r>
          </a:p>
        </p:txBody>
      </p:sp>
      <p:sp>
        <p:nvSpPr>
          <p:cNvPr id="5" name="Content Placeholder 4">
            <a:extLst>
              <a:ext uri="{FF2B5EF4-FFF2-40B4-BE49-F238E27FC236}">
                <a16:creationId xmlns:a16="http://schemas.microsoft.com/office/drawing/2014/main" id="{99E84C93-471C-0DD3-167D-1CF16ED19A6C}"/>
              </a:ext>
            </a:extLst>
          </p:cNvPr>
          <p:cNvSpPr>
            <a:spLocks noGrp="1"/>
          </p:cNvSpPr>
          <p:nvPr>
            <p:ph idx="1"/>
          </p:nvPr>
        </p:nvSpPr>
        <p:spPr>
          <a:xfrm>
            <a:off x="106974" y="1613042"/>
            <a:ext cx="5903408" cy="5157627"/>
          </a:xfrm>
        </p:spPr>
        <p:txBody>
          <a:bodyPr/>
          <a:lstStyle/>
          <a:p>
            <a:pPr lvl="1"/>
            <a:endParaRPr lang="en-GB" sz="1800">
              <a:highlight>
                <a:srgbClr val="FFFF00"/>
              </a:highlight>
            </a:endParaRPr>
          </a:p>
          <a:p>
            <a:pPr lvl="1"/>
            <a:endParaRPr lang="en-GB" sz="1800">
              <a:highlight>
                <a:srgbClr val="FFFF00"/>
              </a:highlight>
            </a:endParaRPr>
          </a:p>
        </p:txBody>
      </p:sp>
      <p:sp>
        <p:nvSpPr>
          <p:cNvPr id="3" name="Content Placeholder 2">
            <a:extLst>
              <a:ext uri="{FF2B5EF4-FFF2-40B4-BE49-F238E27FC236}">
                <a16:creationId xmlns:a16="http://schemas.microsoft.com/office/drawing/2014/main" id="{0912398B-8126-4396-F691-71D154EFEBA1}"/>
              </a:ext>
            </a:extLst>
          </p:cNvPr>
          <p:cNvSpPr txBox="1">
            <a:spLocks/>
          </p:cNvSpPr>
          <p:nvPr/>
        </p:nvSpPr>
        <p:spPr>
          <a:xfrm>
            <a:off x="6181620" y="3263761"/>
            <a:ext cx="5811748" cy="3801438"/>
          </a:xfrm>
          <a:prstGeom prst="rect">
            <a:avLst/>
          </a:prstGeom>
        </p:spPr>
        <p:txBody>
          <a:bodyPr vert="horz" lIns="0" tIns="0" rIns="0" bIns="0" rtlCol="0">
            <a:noAutofit/>
          </a:bodyPr>
          <a:lstStyle>
            <a:lvl1pPr marL="0" indent="0" algn="l" defTabSz="914400" rtl="0" eaLnBrk="1" latinLnBrk="0" hangingPunct="1">
              <a:lnSpc>
                <a:spcPct val="100000"/>
              </a:lnSpc>
              <a:spcBef>
                <a:spcPts val="1134"/>
              </a:spcBef>
              <a:spcAft>
                <a:spcPts val="1134"/>
              </a:spcAft>
              <a:buFont typeface="Arial" panose="020B0604020202020204" pitchFamily="34" charset="0"/>
              <a:buNone/>
              <a:defRPr sz="17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1134"/>
              </a:spcAft>
              <a:buFont typeface="Arial" panose="020B0604020202020204" pitchFamily="34" charset="0"/>
              <a:buNone/>
              <a:defRPr sz="1500" kern="1200">
                <a:solidFill>
                  <a:schemeClr val="tx1"/>
                </a:solidFill>
                <a:latin typeface="+mn-lt"/>
                <a:ea typeface="+mn-ea"/>
                <a:cs typeface="+mn-cs"/>
              </a:defRPr>
            </a:lvl2pPr>
            <a:lvl3pPr marL="230400" indent="-230400" algn="l" defTabSz="914400" rtl="0" eaLnBrk="1" latinLnBrk="0" hangingPunct="1">
              <a:lnSpc>
                <a:spcPct val="100000"/>
              </a:lnSpc>
              <a:spcBef>
                <a:spcPts val="0"/>
              </a:spcBef>
              <a:spcAft>
                <a:spcPts val="1134"/>
              </a:spcAft>
              <a:buClr>
                <a:schemeClr val="accent1"/>
              </a:buClr>
              <a:buFont typeface="Arial" panose="020B0604020202020204" pitchFamily="34" charset="0"/>
              <a:buChar char="•"/>
              <a:defRPr sz="1500" kern="1200">
                <a:solidFill>
                  <a:schemeClr val="tx1"/>
                </a:solidFill>
                <a:latin typeface="+mn-lt"/>
                <a:ea typeface="+mn-ea"/>
                <a:cs typeface="+mn-cs"/>
              </a:defRPr>
            </a:lvl3pPr>
            <a:lvl4pPr marL="460800" indent="-228600" algn="l" defTabSz="914400" rtl="0" eaLnBrk="1" latinLnBrk="0" hangingPunct="1">
              <a:lnSpc>
                <a:spcPct val="100000"/>
              </a:lnSpc>
              <a:spcBef>
                <a:spcPts val="0"/>
              </a:spcBef>
              <a:spcAft>
                <a:spcPts val="1134"/>
              </a:spcAft>
              <a:buClr>
                <a:schemeClr val="accent1"/>
              </a:buClr>
              <a:buFont typeface="Arial" panose="020B0604020202020204" pitchFamily="34" charset="0"/>
              <a:buChar char="•"/>
              <a:defRPr sz="1500" kern="1200">
                <a:solidFill>
                  <a:schemeClr val="tx1"/>
                </a:solidFill>
                <a:latin typeface="+mn-lt"/>
                <a:ea typeface="+mn-ea"/>
                <a:cs typeface="+mn-cs"/>
              </a:defRPr>
            </a:lvl4pPr>
            <a:lvl5pPr marL="691200" indent="-228600" algn="l" defTabSz="914400" rtl="0" eaLnBrk="1" latinLnBrk="0" hangingPunct="1">
              <a:lnSpc>
                <a:spcPct val="100000"/>
              </a:lnSpc>
              <a:spcBef>
                <a:spcPts val="0"/>
              </a:spcBef>
              <a:spcAft>
                <a:spcPts val="1134"/>
              </a:spcAft>
              <a:buClr>
                <a:schemeClr val="accent1"/>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buFont typeface="Arial" panose="020B0604020202020204" pitchFamily="34" charset="0"/>
              <a:buChar char="•"/>
            </a:pPr>
            <a:endParaRPr lang="en-GB" b="0">
              <a:solidFill>
                <a:srgbClr val="000000"/>
              </a:solidFill>
              <a:latin typeface="Arial" panose="020B0604020202020204" pitchFamily="34" charset="0"/>
            </a:endParaRPr>
          </a:p>
        </p:txBody>
      </p:sp>
      <p:sp>
        <p:nvSpPr>
          <p:cNvPr id="4" name="TextBox 3">
            <a:extLst>
              <a:ext uri="{FF2B5EF4-FFF2-40B4-BE49-F238E27FC236}">
                <a16:creationId xmlns:a16="http://schemas.microsoft.com/office/drawing/2014/main" id="{2DFB2078-B460-7F93-41DC-8DBD73002168}"/>
              </a:ext>
            </a:extLst>
          </p:cNvPr>
          <p:cNvSpPr txBox="1"/>
          <p:nvPr/>
        </p:nvSpPr>
        <p:spPr>
          <a:xfrm>
            <a:off x="198632" y="1224502"/>
            <a:ext cx="11481834" cy="3705308"/>
          </a:xfrm>
          <a:prstGeom prst="rect">
            <a:avLst/>
          </a:prstGeom>
          <a:noFill/>
        </p:spPr>
        <p:txBody>
          <a:bodyPr wrap="none" lIns="0" tIns="0" rIns="0" bIns="0" rtlCol="0">
            <a:noAutofit/>
          </a:bodyPr>
          <a:lstStyle/>
          <a:p>
            <a:pPr algn="l">
              <a:spcAft>
                <a:spcPts val="1134"/>
              </a:spcAft>
            </a:pPr>
            <a:r>
              <a:rPr lang="en-GB" sz="2000"/>
              <a:t>Under the new LAH framework the Council has committed to carrying out an annual price review. The review</a:t>
            </a:r>
          </a:p>
          <a:p>
            <a:pPr algn="l">
              <a:spcAft>
                <a:spcPts val="1134"/>
              </a:spcAft>
            </a:pPr>
            <a:r>
              <a:rPr lang="en-GB" sz="2000"/>
              <a:t>will consider the rates for new packages in the context of wider market and inflationary pressures. The</a:t>
            </a:r>
          </a:p>
          <a:p>
            <a:pPr algn="l">
              <a:spcAft>
                <a:spcPts val="1134"/>
              </a:spcAft>
            </a:pPr>
            <a:r>
              <a:rPr lang="en-GB" sz="2000"/>
              <a:t>Council may elect to apply an uplift to the price matrix points for new packages, with a further option</a:t>
            </a:r>
          </a:p>
          <a:p>
            <a:pPr algn="l">
              <a:spcAft>
                <a:spcPts val="1134"/>
              </a:spcAft>
            </a:pPr>
            <a:r>
              <a:rPr lang="en-GB" sz="2000"/>
              <a:t>to apply an uplift to existing packages. </a:t>
            </a:r>
          </a:p>
          <a:p>
            <a:pPr algn="l">
              <a:spcAft>
                <a:spcPts val="1134"/>
              </a:spcAft>
            </a:pPr>
            <a:endParaRPr lang="en-GB" sz="2000"/>
          </a:p>
          <a:p>
            <a:pPr algn="l">
              <a:spcAft>
                <a:spcPts val="1134"/>
              </a:spcAft>
            </a:pPr>
            <a:r>
              <a:rPr lang="en-GB" sz="2000"/>
              <a:t>In a change to the price review process under the LAH 2021 framework where providers had the opportunity </a:t>
            </a:r>
          </a:p>
          <a:p>
            <a:pPr algn="l">
              <a:spcAft>
                <a:spcPts val="1134"/>
              </a:spcAft>
            </a:pPr>
            <a:r>
              <a:rPr lang="en-GB" sz="2000"/>
              <a:t>to select a different price point for new packages, the default position is that there will not be a price selection</a:t>
            </a:r>
          </a:p>
          <a:p>
            <a:pPr algn="l">
              <a:spcAft>
                <a:spcPts val="1134"/>
              </a:spcAft>
            </a:pPr>
            <a:r>
              <a:rPr lang="en-GB" sz="2000"/>
              <a:t>process.</a:t>
            </a:r>
          </a:p>
        </p:txBody>
      </p:sp>
      <p:sp>
        <p:nvSpPr>
          <p:cNvPr id="6" name="TextBox 5">
            <a:extLst>
              <a:ext uri="{FF2B5EF4-FFF2-40B4-BE49-F238E27FC236}">
                <a16:creationId xmlns:a16="http://schemas.microsoft.com/office/drawing/2014/main" id="{8E5A5684-D524-E7CD-7D7B-84B0538301C0}"/>
              </a:ext>
            </a:extLst>
          </p:cNvPr>
          <p:cNvSpPr txBox="1"/>
          <p:nvPr/>
        </p:nvSpPr>
        <p:spPr>
          <a:xfrm>
            <a:off x="6346217" y="2856216"/>
            <a:ext cx="5193379" cy="407545"/>
          </a:xfrm>
          <a:prstGeom prst="rect">
            <a:avLst/>
          </a:prstGeom>
          <a:noFill/>
        </p:spPr>
        <p:txBody>
          <a:bodyPr wrap="none" lIns="0" tIns="0" rIns="0" bIns="0" rtlCol="0">
            <a:noAutofit/>
          </a:bodyPr>
          <a:lstStyle/>
          <a:p>
            <a:pPr algn="l">
              <a:spcAft>
                <a:spcPts val="1134"/>
              </a:spcAft>
            </a:pPr>
            <a:endParaRPr lang="en-GB" sz="1500"/>
          </a:p>
        </p:txBody>
      </p:sp>
    </p:spTree>
    <p:extLst>
      <p:ext uri="{BB962C8B-B14F-4D97-AF65-F5344CB8AC3E}">
        <p14:creationId xmlns:p14="http://schemas.microsoft.com/office/powerpoint/2010/main" val="39600777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D787A-018D-2FC2-0E1B-70FFA3C3327A}"/>
              </a:ext>
            </a:extLst>
          </p:cNvPr>
          <p:cNvSpPr>
            <a:spLocks noGrp="1"/>
          </p:cNvSpPr>
          <p:nvPr>
            <p:ph type="title"/>
          </p:nvPr>
        </p:nvSpPr>
        <p:spPr>
          <a:xfrm>
            <a:off x="545123" y="517524"/>
            <a:ext cx="8417901" cy="1065091"/>
          </a:xfrm>
        </p:spPr>
        <p:txBody>
          <a:bodyPr/>
          <a:lstStyle/>
          <a:p>
            <a:r>
              <a:rPr lang="en-GB"/>
              <a:t>Questions for providers</a:t>
            </a:r>
          </a:p>
        </p:txBody>
      </p:sp>
      <p:graphicFrame>
        <p:nvGraphicFramePr>
          <p:cNvPr id="3" name="Diagram 2">
            <a:extLst>
              <a:ext uri="{FF2B5EF4-FFF2-40B4-BE49-F238E27FC236}">
                <a16:creationId xmlns:a16="http://schemas.microsoft.com/office/drawing/2014/main" id="{4DAE16A8-0507-1CF6-8823-F2319936F5E1}"/>
              </a:ext>
            </a:extLst>
          </p:cNvPr>
          <p:cNvGraphicFramePr/>
          <p:nvPr>
            <p:extLst>
              <p:ext uri="{D42A27DB-BD31-4B8C-83A1-F6EECF244321}">
                <p14:modId xmlns:p14="http://schemas.microsoft.com/office/powerpoint/2010/main" val="3334933186"/>
              </p:ext>
            </p:extLst>
          </p:nvPr>
        </p:nvGraphicFramePr>
        <p:xfrm>
          <a:off x="462337" y="1417833"/>
          <a:ext cx="10983073" cy="5252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9247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C4439-2955-65F1-2B5D-F2A8E1ADDC0E}"/>
              </a:ext>
            </a:extLst>
          </p:cNvPr>
          <p:cNvSpPr>
            <a:spLocks noGrp="1"/>
          </p:cNvSpPr>
          <p:nvPr>
            <p:ph type="title"/>
          </p:nvPr>
        </p:nvSpPr>
        <p:spPr>
          <a:xfrm>
            <a:off x="539999" y="1494000"/>
            <a:ext cx="7479875" cy="1310400"/>
          </a:xfrm>
        </p:spPr>
        <p:txBody>
          <a:bodyPr/>
          <a:lstStyle/>
          <a:p>
            <a:r>
              <a:rPr lang="en-GB"/>
              <a:t>Any Questions/Feedback</a:t>
            </a:r>
          </a:p>
        </p:txBody>
      </p:sp>
    </p:spTree>
    <p:extLst>
      <p:ext uri="{BB962C8B-B14F-4D97-AF65-F5344CB8AC3E}">
        <p14:creationId xmlns:p14="http://schemas.microsoft.com/office/powerpoint/2010/main" val="409818623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Custom 26">
      <a:dk1>
        <a:srgbClr val="000000"/>
      </a:dk1>
      <a:lt1>
        <a:sysClr val="window" lastClr="FFFFFF"/>
      </a:lt1>
      <a:dk2>
        <a:srgbClr val="000000"/>
      </a:dk2>
      <a:lt2>
        <a:srgbClr val="FFFFFF"/>
      </a:lt2>
      <a:accent1>
        <a:srgbClr val="E40037"/>
      </a:accent1>
      <a:accent2>
        <a:srgbClr val="4179AA"/>
      </a:accent2>
      <a:accent3>
        <a:srgbClr val="E97135"/>
      </a:accent3>
      <a:accent4>
        <a:srgbClr val="9361B3"/>
      </a:accent4>
      <a:accent5>
        <a:srgbClr val="3A7D64"/>
      </a:accent5>
      <a:accent6>
        <a:srgbClr val="C84674"/>
      </a:accent6>
      <a:hlink>
        <a:srgbClr val="4179AA"/>
      </a:hlink>
      <a:folHlink>
        <a:srgbClr val="76766B"/>
      </a:folHlink>
    </a:clrScheme>
    <a:fontScheme name="Custom 28">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noAutofit/>
      </a:bodyPr>
      <a:lstStyle>
        <a:defPPr algn="l">
          <a:spcAft>
            <a:spcPts val="1134"/>
          </a:spcAft>
          <a:defRPr sz="2000" dirty="0" smtClean="0"/>
        </a:defPPr>
      </a:lstStyle>
    </a:txDef>
  </a:objectDefaults>
  <a:extraClrSchemeLst/>
  <a:custClrLst>
    <a:custClr name="Primary white">
      <a:srgbClr val="FFFFFF"/>
    </a:custClr>
    <a:custClr name="Bright 1">
      <a:srgbClr val="E40037"/>
    </a:custClr>
    <a:custClr name="Bright 6">
      <a:srgbClr val="4179AA"/>
    </a:custClr>
    <a:custClr name="Strong 1">
      <a:srgbClr val="921D33"/>
    </a:custClr>
    <a:custClr name="Strong 6">
      <a:srgbClr val="004C94"/>
    </a:custClr>
    <a:custClr name="Soft 1">
      <a:srgbClr val="EAD2D5"/>
    </a:custClr>
    <a:custClr name="Soft 6">
      <a:srgbClr val="C3D3E5"/>
    </a:custClr>
    <a:custClr name="BLANK">
      <a:srgbClr val="FFFFFF"/>
    </a:custClr>
    <a:custClr name="BLANK">
      <a:srgbClr val="FFFFFF"/>
    </a:custClr>
    <a:custClr name="BLANK">
      <a:srgbClr val="FFFFFF"/>
    </a:custClr>
    <a:custClr name="Primary red">
      <a:srgbClr val="E40037"/>
    </a:custClr>
    <a:custClr name="Bright 2">
      <a:srgbClr val="E97135"/>
    </a:custClr>
    <a:custClr name="Bright 7">
      <a:srgbClr val="3A7D64"/>
    </a:custClr>
    <a:custClr name="Strong 2">
      <a:srgbClr val="C65015"/>
    </a:custClr>
    <a:custClr name="Strong 7">
      <a:srgbClr val="1D594C"/>
    </a:custClr>
    <a:custClr name="Soft 2">
      <a:srgbClr val="F3D0A5"/>
    </a:custClr>
    <a:custClr name="Soft 7">
      <a:srgbClr val="BBCCCF"/>
    </a:custClr>
    <a:custClr name="BLANK">
      <a:srgbClr val="FFFFFF"/>
    </a:custClr>
    <a:custClr name="BLANK">
      <a:srgbClr val="FFFFFF"/>
    </a:custClr>
    <a:custClr name="BLANK">
      <a:srgbClr val="FFFFFF"/>
    </a:custClr>
    <a:custClr name="Primary black">
      <a:srgbClr val="000000"/>
    </a:custClr>
    <a:custClr name="Bright 3">
      <a:srgbClr val="ECB720"/>
    </a:custClr>
    <a:custClr name="Brihgt 8">
      <a:srgbClr val="729D4D"/>
    </a:custClr>
    <a:custClr name="Strong 3">
      <a:srgbClr val="C69318"/>
    </a:custClr>
    <a:custClr name="Strong 8">
      <a:srgbClr val="4B7131"/>
    </a:custClr>
    <a:custClr name="Soft 3">
      <a:srgbClr val="F0E3BB"/>
    </a:custClr>
    <a:custClr name="Soft 8">
      <a:srgbClr val="D2DCBB"/>
    </a:custClr>
    <a:custClr name="BLANK">
      <a:srgbClr val="FFFFFF"/>
    </a:custClr>
    <a:custClr name="BLANK">
      <a:srgbClr val="FFFFFF"/>
    </a:custClr>
    <a:custClr name="BLANK">
      <a:srgbClr val="FFFFFF"/>
    </a:custClr>
    <a:custClr name="BLANK">
      <a:srgbClr val="FFFFFF"/>
    </a:custClr>
    <a:custClr name="Bright 4">
      <a:srgbClr val="C84674"/>
    </a:custClr>
    <a:custClr name="Bright 9">
      <a:srgbClr val="76766B"/>
    </a:custClr>
    <a:custClr name="Strong 4">
      <a:srgbClr val="910563"/>
    </a:custClr>
    <a:custClr name="Strong 9">
      <a:srgbClr val="414745"/>
    </a:custClr>
    <a:custClr name="Soft 4">
      <a:srgbClr val="E0D3D1"/>
    </a:custClr>
    <a:custClr name="Soft 9">
      <a:srgbClr val="D4D4D4"/>
    </a:custClr>
    <a:custClr name="BLANK">
      <a:srgbClr val="FFFFFF"/>
    </a:custClr>
    <a:custClr name="BLANK">
      <a:srgbClr val="FFFFFF"/>
    </a:custClr>
    <a:custClr name="BLANK">
      <a:srgbClr val="FFFFFF"/>
    </a:custClr>
    <a:custClr name="BLANK">
      <a:srgbClr val="FFFFFF"/>
    </a:custClr>
    <a:custClr name="Bright 5">
      <a:srgbClr val="9361B3"/>
    </a:custClr>
    <a:custClr name="BLANK">
      <a:srgbClr val="FFFFFF"/>
    </a:custClr>
    <a:custClr name="Strong 5">
      <a:srgbClr val="5C2472"/>
    </a:custClr>
    <a:custClr name="BLANK">
      <a:srgbClr val="FFFFFF"/>
    </a:custClr>
    <a:custClr name="Soft 5">
      <a:srgbClr val="EADBEA"/>
    </a:custClr>
  </a:custClrLst>
  <a:extLst>
    <a:ext uri="{05A4C25C-085E-4340-85A3-A5531E510DB2}">
      <thm15:themeFamily xmlns:thm15="http://schemas.microsoft.com/office/thememl/2012/main" name="SL Cost of Care Report" id="{D99B73E8-CCDB-48CF-A1BC-799D9847AAC5}" vid="{95BF863A-1B76-4F71-9474-8BA0856661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58839DC997F145819DB20D8CF39DDB" ma:contentTypeVersion="3" ma:contentTypeDescription="Create a new document." ma:contentTypeScope="" ma:versionID="47e151679e86f651ebc7bcb587a82f4e">
  <xsd:schema xmlns:xsd="http://www.w3.org/2001/XMLSchema" xmlns:xs="http://www.w3.org/2001/XMLSchema" xmlns:p="http://schemas.microsoft.com/office/2006/metadata/properties" xmlns:ns2="eb7346f6-d317-48c0-a918-bcfc36aaf3ad" targetNamespace="http://schemas.microsoft.com/office/2006/metadata/properties" ma:root="true" ma:fieldsID="cf536e7e3b4033a5890ad2c1815fc392" ns2:_="">
    <xsd:import namespace="eb7346f6-d317-48c0-a918-bcfc36aaf3a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7346f6-d317-48c0-a918-bcfc36aaf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15FF06-28E2-4F40-B326-D7596B0FA7F8}">
  <ds:schemaRefs>
    <ds:schemaRef ds:uri="http://schemas.microsoft.com/sharepoint/v3/contenttype/forms"/>
  </ds:schemaRefs>
</ds:datastoreItem>
</file>

<file path=customXml/itemProps2.xml><?xml version="1.0" encoding="utf-8"?>
<ds:datastoreItem xmlns:ds="http://schemas.openxmlformats.org/officeDocument/2006/customXml" ds:itemID="{B216C91F-B092-485F-89DA-CDD2EFE13FC0}">
  <ds:schemaRefs>
    <ds:schemaRef ds:uri="eb7346f6-d317-48c0-a918-bcfc36aaf3a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498E385-886F-42AA-9875-CE7762844E21}">
  <ds:schemaRefs>
    <ds:schemaRef ds:uri="eb7346f6-d317-48c0-a918-bcfc36aaf3a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SL Cost of Care Report</Template>
  <TotalTime>0</TotalTime>
  <Words>2029</Words>
  <Application>Microsoft Office PowerPoint</Application>
  <PresentationFormat>Widescreen</PresentationFormat>
  <Paragraphs>234</Paragraphs>
  <Slides>16</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Aptos</vt:lpstr>
      <vt:lpstr>Aptos Display</vt:lpstr>
      <vt:lpstr>Aptos Narrow</vt:lpstr>
      <vt:lpstr>Arial</vt:lpstr>
      <vt:lpstr>Calibri</vt:lpstr>
      <vt:lpstr>Calibri Light</vt:lpstr>
      <vt:lpstr>Wingdings</vt:lpstr>
      <vt:lpstr>1_Office Theme</vt:lpstr>
      <vt:lpstr>Office Theme</vt:lpstr>
      <vt:lpstr>Provider Engagement  Live at Home and Community Based Care</vt:lpstr>
      <vt:lpstr>Agenda</vt:lpstr>
      <vt:lpstr>Introduction</vt:lpstr>
      <vt:lpstr>Inflation and Market Pressures</vt:lpstr>
      <vt:lpstr>Supported Living</vt:lpstr>
      <vt:lpstr>Supported Living</vt:lpstr>
      <vt:lpstr>Cost of Care Models</vt:lpstr>
      <vt:lpstr>National Comparisons</vt:lpstr>
      <vt:lpstr>Supported Living Rates</vt:lpstr>
      <vt:lpstr>Live at Home</vt:lpstr>
      <vt:lpstr>Methodology – Live at Home</vt:lpstr>
      <vt:lpstr>Model analysis</vt:lpstr>
      <vt:lpstr>PowerPoint Presentation</vt:lpstr>
      <vt:lpstr>LAH 2025 framework – price review process</vt:lpstr>
      <vt:lpstr>Questions for providers</vt:lpstr>
      <vt:lpstr>Any Questions/Feedback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Supported Living Cost of Care</dc:title>
  <dc:creator>Nick Green - Procurement Specialist</dc:creator>
  <cp:lastModifiedBy>Claire Felton - Procurement Specialist</cp:lastModifiedBy>
  <cp:revision>4</cp:revision>
  <dcterms:created xsi:type="dcterms:W3CDTF">2023-10-19T12:55:51Z</dcterms:created>
  <dcterms:modified xsi:type="dcterms:W3CDTF">2026-09-30T16:24:05Z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0x0101008158839DC997F145819DB20D8CF39DDB</vt:lpwstr>
  </property>
  <property fmtid="{D5CDD505-2E9C-101B-9397-08002B2CF9AE}" pid="3" name="MSIP_Label_39d8be9e-c8d9-4b9c-bd40-2c27cc7ea2e6_Enabled">
    <vt:lpwstr>true</vt:lpwstr>
  </property>
  <property fmtid="{D5CDD505-2E9C-101B-9397-08002B2CF9AE}" pid="4" name="MSIP_Label_39d8be9e-c8d9-4b9c-bd40-2c27cc7ea2e6_SetDate">
    <vt:lpwstr>2022-11-21T15:54:52Z</vt:lpwstr>
  </property>
  <property fmtid="{D5CDD505-2E9C-101B-9397-08002B2CF9AE}" pid="5" name="MSIP_Label_39d8be9e-c8d9-4b9c-bd40-2c27cc7ea2e6_Method">
    <vt:lpwstr>Standard</vt:lpwstr>
  </property>
  <property fmtid="{D5CDD505-2E9C-101B-9397-08002B2CF9AE}" pid="6" name="MSIP_Label_39d8be9e-c8d9-4b9c-bd40-2c27cc7ea2e6_Name">
    <vt:lpwstr>39d8be9e-c8d9-4b9c-bd40-2c27cc7ea2e6</vt:lpwstr>
  </property>
  <property fmtid="{D5CDD505-2E9C-101B-9397-08002B2CF9AE}" pid="7" name="MSIP_Label_39d8be9e-c8d9-4b9c-bd40-2c27cc7ea2e6_SiteId">
    <vt:lpwstr>a8b4324f-155c-4215-a0f1-7ed8cc9a992f</vt:lpwstr>
  </property>
  <property fmtid="{D5CDD505-2E9C-101B-9397-08002B2CF9AE}" pid="8" name="MSIP_Label_39d8be9e-c8d9-4b9c-bd40-2c27cc7ea2e6_ActionId">
    <vt:lpwstr>5715f456-9f2d-4555-ac61-58155fbe27be</vt:lpwstr>
  </property>
  <property fmtid="{D5CDD505-2E9C-101B-9397-08002B2CF9AE}" pid="9" name="MSIP_Label_39d8be9e-c8d9-4b9c-bd40-2c27cc7ea2e6_ContentBits">
    <vt:lpwstr>0</vt:lpwstr>
  </property>
  <property fmtid="{D5CDD505-2E9C-101B-9397-08002B2CF9AE}" pid="10" name="Content Subject">
    <vt:lpwstr/>
  </property>
  <property fmtid="{D5CDD505-2E9C-101B-9397-08002B2CF9AE}" pid="11" name="MediaServiceImageTags">
    <vt:lpwstr/>
  </property>
</Properties>
</file>