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7"/>
  </p:notesMasterIdLst>
  <p:sldIdLst>
    <p:sldId id="277" r:id="rId5"/>
    <p:sldId id="257" r:id="rId6"/>
    <p:sldId id="278" r:id="rId7"/>
    <p:sldId id="258" r:id="rId8"/>
    <p:sldId id="260" r:id="rId9"/>
    <p:sldId id="259" r:id="rId10"/>
    <p:sldId id="263" r:id="rId11"/>
    <p:sldId id="265" r:id="rId12"/>
    <p:sldId id="266" r:id="rId13"/>
    <p:sldId id="267" r:id="rId14"/>
    <p:sldId id="268"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B0495-0236-4616-A0A8-6C1CD52F2228}" v="1" dt="2023-07-20T12:23:46.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12" autoAdjust="0"/>
  </p:normalViewPr>
  <p:slideViewPr>
    <p:cSldViewPr snapToGrid="0" showGuides="1">
      <p:cViewPr varScale="1">
        <p:scale>
          <a:sx n="67" d="100"/>
          <a:sy n="67" d="100"/>
        </p:scale>
        <p:origin x="860" y="44"/>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odway - Procurement Assistant Manager" userId="3ec99d66-bf32-4987-a2bc-22178fafc5c7" providerId="ADAL" clId="{E6DB0495-0236-4616-A0A8-6C1CD52F2228}"/>
    <pc:docChg chg="addSld delSld modSld sldOrd">
      <pc:chgData name="Michael Rodway - Procurement Assistant Manager" userId="3ec99d66-bf32-4987-a2bc-22178fafc5c7" providerId="ADAL" clId="{E6DB0495-0236-4616-A0A8-6C1CD52F2228}" dt="2023-07-20T12:23:53.497" v="4"/>
      <pc:docMkLst>
        <pc:docMk/>
      </pc:docMkLst>
      <pc:sldChg chg="add">
        <pc:chgData name="Michael Rodway - Procurement Assistant Manager" userId="3ec99d66-bf32-4987-a2bc-22178fafc5c7" providerId="ADAL" clId="{E6DB0495-0236-4616-A0A8-6C1CD52F2228}" dt="2023-07-20T12:23:46.010" v="1"/>
        <pc:sldMkLst>
          <pc:docMk/>
          <pc:sldMk cId="1260804572" sldId="257"/>
        </pc:sldMkLst>
      </pc:sldChg>
      <pc:sldChg chg="ord">
        <pc:chgData name="Michael Rodway - Procurement Assistant Manager" userId="3ec99d66-bf32-4987-a2bc-22178fafc5c7" providerId="ADAL" clId="{E6DB0495-0236-4616-A0A8-6C1CD52F2228}" dt="2023-07-20T12:23:53.497" v="4"/>
        <pc:sldMkLst>
          <pc:docMk/>
          <pc:sldMk cId="3612212836" sldId="258"/>
        </pc:sldMkLst>
      </pc:sldChg>
      <pc:sldChg chg="new del">
        <pc:chgData name="Michael Rodway - Procurement Assistant Manager" userId="3ec99d66-bf32-4987-a2bc-22178fafc5c7" providerId="ADAL" clId="{E6DB0495-0236-4616-A0A8-6C1CD52F2228}" dt="2023-07-20T12:23:49.585" v="2" actId="2696"/>
        <pc:sldMkLst>
          <pc:docMk/>
          <pc:sldMk cId="132258893" sldId="2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July%202022\SAWL%20Supported%20Living%20Waiting%20List%20July%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anuary%202023\SAWL%20Supported%20Living%20Waiting%20List%20January%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anuary%202023\SAWL%20Supported%20Living%20Waiting%20List%20January%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une%202023\June%2023%20Demand%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une%202023\June%2023%20Demand%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une%202023\June%2023%20Demand%20Da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Accommodation</a:t>
            </a:r>
            <a:r>
              <a:rPr lang="en-GB" b="1" baseline="0"/>
              <a:t> Sought</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Accommodation</a:t>
            </a:r>
            <a:r>
              <a:rPr lang="en-GB" b="1" baseline="0"/>
              <a:t> Sought</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Accommodation</a:t>
            </a:r>
            <a:r>
              <a:rPr lang="en-GB" b="1" baseline="0"/>
              <a:t> Sought</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BD-481C-A1B3-7DC97607AE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BD-481C-A1B3-7DC97607AED2}"/>
              </c:ext>
            </c:extLst>
          </c:dPt>
          <c:cat>
            <c:strRef>
              <c:f>'No Option Identified'!$F$3:$G$3</c:f>
              <c:strCache>
                <c:ptCount val="2"/>
                <c:pt idx="0">
                  <c:v>Shared</c:v>
                </c:pt>
                <c:pt idx="1">
                  <c:v>Self-Contained</c:v>
                </c:pt>
              </c:strCache>
            </c:strRef>
          </c:cat>
          <c:val>
            <c:numRef>
              <c:f>'No Option Identified'!$F$18:$G$18</c:f>
              <c:numCache>
                <c:formatCode>General</c:formatCode>
                <c:ptCount val="2"/>
                <c:pt idx="0">
                  <c:v>70</c:v>
                </c:pt>
                <c:pt idx="1">
                  <c:v>36</c:v>
                </c:pt>
              </c:numCache>
            </c:numRef>
          </c:val>
          <c:extLst>
            <c:ext xmlns:c16="http://schemas.microsoft.com/office/drawing/2014/chart" uri="{C3380CC4-5D6E-409C-BE32-E72D297353CC}">
              <c16:uniqueId val="{00000004-F1BD-481C-A1B3-7DC97607AED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Age Profile of Referrals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78-43F0-9CC1-1E8083FBAE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78-43F0-9CC1-1E8083FBAE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78-43F0-9CC1-1E8083FBAE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978-43F0-9CC1-1E8083FBAEBC}"/>
              </c:ext>
            </c:extLst>
          </c:dPt>
          <c:cat>
            <c:strRef>
              <c:f>'No Option Identified'!$J$3:$M$3</c:f>
              <c:strCache>
                <c:ptCount val="4"/>
                <c:pt idx="0">
                  <c:v>16-25</c:v>
                </c:pt>
                <c:pt idx="1">
                  <c:v>26-35</c:v>
                </c:pt>
                <c:pt idx="2">
                  <c:v>36-54</c:v>
                </c:pt>
                <c:pt idx="3">
                  <c:v>over 55</c:v>
                </c:pt>
              </c:strCache>
            </c:strRef>
          </c:cat>
          <c:val>
            <c:numRef>
              <c:f>'No Option Identified'!$J$18:$M$18</c:f>
              <c:numCache>
                <c:formatCode>General</c:formatCode>
                <c:ptCount val="4"/>
                <c:pt idx="0">
                  <c:v>34</c:v>
                </c:pt>
                <c:pt idx="1">
                  <c:v>31</c:v>
                </c:pt>
                <c:pt idx="2">
                  <c:v>23</c:v>
                </c:pt>
                <c:pt idx="3">
                  <c:v>18</c:v>
                </c:pt>
              </c:numCache>
            </c:numRef>
          </c:val>
          <c:extLst>
            <c:ext xmlns:c16="http://schemas.microsoft.com/office/drawing/2014/chart" uri="{C3380CC4-5D6E-409C-BE32-E72D297353CC}">
              <c16:uniqueId val="{00000008-6978-43F0-9CC1-1E8083FBAEB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Demand by Complexity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Non-Complex</c:v>
          </c:tx>
          <c:spPr>
            <a:solidFill>
              <a:schemeClr val="accent1"/>
            </a:solidFill>
            <a:ln>
              <a:noFill/>
            </a:ln>
            <a:effectLst/>
          </c:spPr>
          <c:invertIfNegative val="0"/>
          <c:cat>
            <c:strRef>
              <c:f>'PI Non Complex'!$B$20:$B$33</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'PI Non Complex'!$C$20:$C$33</c:f>
              <c:numCache>
                <c:formatCode>General</c:formatCode>
                <c:ptCount val="14"/>
                <c:pt idx="0">
                  <c:v>1</c:v>
                </c:pt>
                <c:pt idx="1">
                  <c:v>0</c:v>
                </c:pt>
                <c:pt idx="2">
                  <c:v>0</c:v>
                </c:pt>
                <c:pt idx="3">
                  <c:v>0</c:v>
                </c:pt>
                <c:pt idx="4">
                  <c:v>2</c:v>
                </c:pt>
                <c:pt idx="5">
                  <c:v>0</c:v>
                </c:pt>
                <c:pt idx="6">
                  <c:v>1</c:v>
                </c:pt>
                <c:pt idx="7">
                  <c:v>1</c:v>
                </c:pt>
                <c:pt idx="8">
                  <c:v>0</c:v>
                </c:pt>
                <c:pt idx="9">
                  <c:v>0</c:v>
                </c:pt>
                <c:pt idx="10">
                  <c:v>0</c:v>
                </c:pt>
                <c:pt idx="11">
                  <c:v>0</c:v>
                </c:pt>
                <c:pt idx="12">
                  <c:v>1</c:v>
                </c:pt>
                <c:pt idx="13">
                  <c:v>0</c:v>
                </c:pt>
              </c:numCache>
            </c:numRef>
          </c:val>
          <c:extLst>
            <c:ext xmlns:c16="http://schemas.microsoft.com/office/drawing/2014/chart" uri="{C3380CC4-5D6E-409C-BE32-E72D297353CC}">
              <c16:uniqueId val="{00000000-1D23-4439-9B0B-22A1C466B941}"/>
            </c:ext>
          </c:extLst>
        </c:ser>
        <c:ser>
          <c:idx val="1"/>
          <c:order val="1"/>
          <c:tx>
            <c:v>Complex</c:v>
          </c:tx>
          <c:spPr>
            <a:solidFill>
              <a:schemeClr val="accent2"/>
            </a:solidFill>
            <a:ln>
              <a:noFill/>
            </a:ln>
            <a:effectLst/>
          </c:spPr>
          <c:invertIfNegative val="0"/>
          <c:cat>
            <c:strRef>
              <c:f>'PI Non Complex'!$B$20:$B$33</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'PI Non Complex'!$D$20:$D$33</c:f>
              <c:numCache>
                <c:formatCode>General</c:formatCode>
                <c:ptCount val="14"/>
                <c:pt idx="0">
                  <c:v>0</c:v>
                </c:pt>
                <c:pt idx="1">
                  <c:v>0</c:v>
                </c:pt>
                <c:pt idx="2">
                  <c:v>0</c:v>
                </c:pt>
                <c:pt idx="3">
                  <c:v>0</c:v>
                </c:pt>
                <c:pt idx="4">
                  <c:v>0</c:v>
                </c:pt>
                <c:pt idx="5">
                  <c:v>2</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1-1D23-4439-9B0B-22A1C466B941}"/>
            </c:ext>
          </c:extLst>
        </c:ser>
        <c:dLbls>
          <c:showLegendKey val="0"/>
          <c:showVal val="0"/>
          <c:showCatName val="0"/>
          <c:showSerName val="0"/>
          <c:showPercent val="0"/>
          <c:showBubbleSize val="0"/>
        </c:dLbls>
        <c:gapWidth val="219"/>
        <c:overlap val="-27"/>
        <c:axId val="690813984"/>
        <c:axId val="690814640"/>
      </c:barChart>
      <c:catAx>
        <c:axId val="6908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814640"/>
        <c:crosses val="autoZero"/>
        <c:auto val="1"/>
        <c:lblAlgn val="ctr"/>
        <c:lblOffset val="100"/>
        <c:noMultiLvlLbl val="0"/>
      </c:catAx>
      <c:valAx>
        <c:axId val="69081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81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Demand</a:t>
            </a:r>
            <a:r>
              <a:rPr lang="en-GB" baseline="0"/>
              <a:t> by Accommodation Type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Shared</c:v>
          </c:tx>
          <c:spPr>
            <a:solidFill>
              <a:schemeClr val="accent1"/>
            </a:solidFill>
            <a:ln>
              <a:noFill/>
            </a:ln>
            <a:effectLst/>
          </c:spPr>
          <c:invertIfNegative val="0"/>
          <c:cat>
            <c:strRef>
              <c:f>'PI Non Complex'!$B$36:$B$49</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'PI Non Complex'!$C$36:$C$49</c:f>
              <c:numCache>
                <c:formatCode>General</c:formatCode>
                <c:ptCount val="14"/>
                <c:pt idx="0">
                  <c:v>1</c:v>
                </c:pt>
                <c:pt idx="1">
                  <c:v>0</c:v>
                </c:pt>
                <c:pt idx="2">
                  <c:v>0</c:v>
                </c:pt>
                <c:pt idx="3">
                  <c:v>0</c:v>
                </c:pt>
                <c:pt idx="4">
                  <c:v>1</c:v>
                </c:pt>
                <c:pt idx="5">
                  <c:v>1</c:v>
                </c:pt>
                <c:pt idx="6">
                  <c:v>0</c:v>
                </c:pt>
                <c:pt idx="7">
                  <c:v>1</c:v>
                </c:pt>
                <c:pt idx="8">
                  <c:v>0</c:v>
                </c:pt>
                <c:pt idx="9">
                  <c:v>0</c:v>
                </c:pt>
                <c:pt idx="10">
                  <c:v>0</c:v>
                </c:pt>
                <c:pt idx="11">
                  <c:v>0</c:v>
                </c:pt>
                <c:pt idx="12">
                  <c:v>1</c:v>
                </c:pt>
                <c:pt idx="13">
                  <c:v>0</c:v>
                </c:pt>
              </c:numCache>
            </c:numRef>
          </c:val>
          <c:extLst>
            <c:ext xmlns:c16="http://schemas.microsoft.com/office/drawing/2014/chart" uri="{C3380CC4-5D6E-409C-BE32-E72D297353CC}">
              <c16:uniqueId val="{00000000-C9AB-428B-9F73-39DC040E6AC6}"/>
            </c:ext>
          </c:extLst>
        </c:ser>
        <c:ser>
          <c:idx val="1"/>
          <c:order val="1"/>
          <c:tx>
            <c:v>Self-Contained</c:v>
          </c:tx>
          <c:spPr>
            <a:solidFill>
              <a:schemeClr val="accent2"/>
            </a:solidFill>
            <a:ln>
              <a:noFill/>
            </a:ln>
            <a:effectLst/>
          </c:spPr>
          <c:invertIfNegative val="0"/>
          <c:cat>
            <c:strRef>
              <c:f>'PI Non Complex'!$B$36:$B$49</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'PI Non Complex'!$D$36:$D$49</c:f>
              <c:numCache>
                <c:formatCode>General</c:formatCode>
                <c:ptCount val="14"/>
                <c:pt idx="0">
                  <c:v>0</c:v>
                </c:pt>
                <c:pt idx="1">
                  <c:v>0</c:v>
                </c:pt>
                <c:pt idx="2">
                  <c:v>0</c:v>
                </c:pt>
                <c:pt idx="3">
                  <c:v>0</c:v>
                </c:pt>
                <c:pt idx="4">
                  <c:v>1</c:v>
                </c:pt>
                <c:pt idx="5">
                  <c:v>1</c:v>
                </c:pt>
                <c:pt idx="6">
                  <c:v>1</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1-C9AB-428B-9F73-39DC040E6AC6}"/>
            </c:ext>
          </c:extLst>
        </c:ser>
        <c:dLbls>
          <c:showLegendKey val="0"/>
          <c:showVal val="0"/>
          <c:showCatName val="0"/>
          <c:showSerName val="0"/>
          <c:showPercent val="0"/>
          <c:showBubbleSize val="0"/>
        </c:dLbls>
        <c:gapWidth val="219"/>
        <c:overlap val="-27"/>
        <c:axId val="741214752"/>
        <c:axId val="741210488"/>
      </c:barChart>
      <c:catAx>
        <c:axId val="74121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210488"/>
        <c:crosses val="autoZero"/>
        <c:auto val="1"/>
        <c:lblAlgn val="ctr"/>
        <c:lblOffset val="100"/>
        <c:noMultiLvlLbl val="0"/>
      </c:catAx>
      <c:valAx>
        <c:axId val="741210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21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Demand by District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 Non Complex'!$B$51:$B$64</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'PI Non Complex'!$C$51:$C$64</c:f>
              <c:numCache>
                <c:formatCode>General</c:formatCode>
                <c:ptCount val="14"/>
                <c:pt idx="0">
                  <c:v>1</c:v>
                </c:pt>
                <c:pt idx="1">
                  <c:v>0</c:v>
                </c:pt>
                <c:pt idx="2">
                  <c:v>0</c:v>
                </c:pt>
                <c:pt idx="3">
                  <c:v>0</c:v>
                </c:pt>
                <c:pt idx="4">
                  <c:v>2</c:v>
                </c:pt>
                <c:pt idx="5">
                  <c:v>2</c:v>
                </c:pt>
                <c:pt idx="6">
                  <c:v>1</c:v>
                </c:pt>
                <c:pt idx="7">
                  <c:v>1</c:v>
                </c:pt>
                <c:pt idx="8">
                  <c:v>0</c:v>
                </c:pt>
                <c:pt idx="9">
                  <c:v>0</c:v>
                </c:pt>
                <c:pt idx="10">
                  <c:v>0</c:v>
                </c:pt>
                <c:pt idx="11">
                  <c:v>0</c:v>
                </c:pt>
                <c:pt idx="12">
                  <c:v>1</c:v>
                </c:pt>
                <c:pt idx="13">
                  <c:v>0</c:v>
                </c:pt>
              </c:numCache>
            </c:numRef>
          </c:val>
          <c:extLst>
            <c:ext xmlns:c16="http://schemas.microsoft.com/office/drawing/2014/chart" uri="{C3380CC4-5D6E-409C-BE32-E72D297353CC}">
              <c16:uniqueId val="{00000000-12A2-4096-B159-7C94076BB40D}"/>
            </c:ext>
          </c:extLst>
        </c:ser>
        <c:dLbls>
          <c:showLegendKey val="0"/>
          <c:showVal val="0"/>
          <c:showCatName val="0"/>
          <c:showSerName val="0"/>
          <c:showPercent val="0"/>
          <c:showBubbleSize val="0"/>
        </c:dLbls>
        <c:gapWidth val="219"/>
        <c:overlap val="-27"/>
        <c:axId val="565548320"/>
        <c:axId val="565548648"/>
      </c:barChart>
      <c:catAx>
        <c:axId val="5655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548648"/>
        <c:crosses val="autoZero"/>
        <c:auto val="1"/>
        <c:lblAlgn val="ctr"/>
        <c:lblOffset val="100"/>
        <c:noMultiLvlLbl val="0"/>
      </c:catAx>
      <c:valAx>
        <c:axId val="565548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5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20/07/2023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529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64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20/07/2023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20/07/2023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specialist.accomm@essex.gov.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B510-3595-4C36-8843-4F876B8A996A}"/>
              </a:ext>
            </a:extLst>
          </p:cNvPr>
          <p:cNvSpPr>
            <a:spLocks noGrp="1"/>
          </p:cNvSpPr>
          <p:nvPr>
            <p:ph type="ctrTitle"/>
          </p:nvPr>
        </p:nvSpPr>
        <p:spPr>
          <a:xfrm>
            <a:off x="1524000" y="1041400"/>
            <a:ext cx="9144000" cy="2387600"/>
          </a:xfrm>
        </p:spPr>
        <p:txBody>
          <a:bodyPr/>
          <a:lstStyle/>
          <a:p>
            <a:r>
              <a:rPr lang="en-GB" dirty="0"/>
              <a:t>Supported Living - Demand Bulletin</a:t>
            </a:r>
          </a:p>
        </p:txBody>
      </p:sp>
      <p:sp>
        <p:nvSpPr>
          <p:cNvPr id="3" name="Subtitle 2">
            <a:extLst>
              <a:ext uri="{FF2B5EF4-FFF2-40B4-BE49-F238E27FC236}">
                <a16:creationId xmlns:a16="http://schemas.microsoft.com/office/drawing/2014/main" id="{F1606A9C-2866-4433-BA53-9DD528A3262A}"/>
              </a:ext>
            </a:extLst>
          </p:cNvPr>
          <p:cNvSpPr>
            <a:spLocks noGrp="1"/>
          </p:cNvSpPr>
          <p:nvPr>
            <p:ph type="subTitle" idx="1"/>
          </p:nvPr>
        </p:nvSpPr>
        <p:spPr>
          <a:xfrm>
            <a:off x="1524000" y="3352800"/>
            <a:ext cx="9144000" cy="1905000"/>
          </a:xfrm>
        </p:spPr>
        <p:txBody>
          <a:bodyPr>
            <a:normAutofit/>
          </a:bodyPr>
          <a:lstStyle/>
          <a:p>
            <a:r>
              <a:rPr lang="en-GB" dirty="0"/>
              <a:t>June 2023</a:t>
            </a:r>
          </a:p>
        </p:txBody>
      </p:sp>
      <p:sp>
        <p:nvSpPr>
          <p:cNvPr id="5" name="Subtitle 2">
            <a:extLst>
              <a:ext uri="{FF2B5EF4-FFF2-40B4-BE49-F238E27FC236}">
                <a16:creationId xmlns:a16="http://schemas.microsoft.com/office/drawing/2014/main" id="{2E986446-01D5-440C-B02D-E46FD048F98D}"/>
              </a:ext>
            </a:extLst>
          </p:cNvPr>
          <p:cNvSpPr txBox="1">
            <a:spLocks/>
          </p:cNvSpPr>
          <p:nvPr/>
        </p:nvSpPr>
        <p:spPr>
          <a:xfrm>
            <a:off x="1524000" y="5515428"/>
            <a:ext cx="9144000" cy="111760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u="sng" dirty="0"/>
              <a:t>Procurement Services</a:t>
            </a:r>
            <a:br>
              <a:rPr lang="en-GB" sz="1800" i="1" dirty="0"/>
            </a:br>
            <a:r>
              <a:rPr lang="en-GB" sz="1800" i="1" dirty="0"/>
              <a:t>Realising Essex's potential through our suppliers</a:t>
            </a:r>
          </a:p>
        </p:txBody>
      </p:sp>
    </p:spTree>
    <p:extLst>
      <p:ext uri="{BB962C8B-B14F-4D97-AF65-F5344CB8AC3E}">
        <p14:creationId xmlns:p14="http://schemas.microsoft.com/office/powerpoint/2010/main" val="329766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A008-1663-4B31-8399-8715370E56C1}"/>
              </a:ext>
            </a:extLst>
          </p:cNvPr>
          <p:cNvSpPr>
            <a:spLocks noGrp="1"/>
          </p:cNvSpPr>
          <p:nvPr>
            <p:ph type="title"/>
          </p:nvPr>
        </p:nvSpPr>
        <p:spPr>
          <a:xfrm>
            <a:off x="838200" y="188145"/>
            <a:ext cx="10515600" cy="716423"/>
          </a:xfrm>
        </p:spPr>
        <p:txBody>
          <a:bodyPr/>
          <a:lstStyle/>
          <a:p>
            <a:r>
              <a:rPr lang="en-GB" dirty="0"/>
              <a:t>Adults with no option identified (PSI)</a:t>
            </a:r>
          </a:p>
        </p:txBody>
      </p:sp>
      <p:sp>
        <p:nvSpPr>
          <p:cNvPr id="8" name="Rectangle 7">
            <a:extLst>
              <a:ext uri="{FF2B5EF4-FFF2-40B4-BE49-F238E27FC236}">
                <a16:creationId xmlns:a16="http://schemas.microsoft.com/office/drawing/2014/main" id="{EC3AFAF6-8AE5-4750-9A9D-949B7A57C285}"/>
              </a:ext>
            </a:extLst>
          </p:cNvPr>
          <p:cNvSpPr/>
          <p:nvPr/>
        </p:nvSpPr>
        <p:spPr>
          <a:xfrm>
            <a:off x="838200" y="3930469"/>
            <a:ext cx="5692878" cy="2720340"/>
          </a:xfrm>
          <a:prstGeom prst="rect">
            <a:avLst/>
          </a:prstGeom>
          <a:solidFill>
            <a:srgbClr val="6825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etaNormal-Roman"/>
                <a:ea typeface="ＭＳ Ｐゴシック"/>
                <a:cs typeface="+mn-cs"/>
              </a:rPr>
              <a:t>Headlines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MetaNormal-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There are eight adults with PSI who have no option identified in Essex</a:t>
            </a:r>
            <a:endParaRPr lang="en-GB" sz="1400" dirty="0">
              <a:solidFill>
                <a:srgbClr val="FFFFFF"/>
              </a:solidFill>
              <a:latin typeface="MetaNormal-Roman"/>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Colchester and Chelmsford are the highest areas of demand, </a:t>
            </a:r>
            <a:r>
              <a:rPr lang="en-GB" sz="1400" dirty="0">
                <a:solidFill>
                  <a:srgbClr val="FFFFFF"/>
                </a:solidFill>
                <a:latin typeface="MetaNormal-Roman"/>
                <a:ea typeface="ＭＳ Ｐゴシック"/>
              </a:rPr>
              <a:t>with Colchester </a:t>
            </a: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having nothing available currently for those who are looking for options</a:t>
            </a:r>
            <a:endParaRPr lang="en-GB" sz="1400" dirty="0">
              <a:solidFill>
                <a:srgbClr val="FFFFFF"/>
              </a:solidFill>
              <a:latin typeface="MetaNormal-Roman"/>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On</a:t>
            </a:r>
            <a:r>
              <a:rPr lang="en-GB" sz="1400" dirty="0" err="1">
                <a:solidFill>
                  <a:srgbClr val="FFFFFF"/>
                </a:solidFill>
                <a:latin typeface="MetaNormal-Roman"/>
                <a:ea typeface="ＭＳ Ｐゴシック"/>
              </a:rPr>
              <a:t>ly</a:t>
            </a:r>
            <a:r>
              <a:rPr lang="en-GB" sz="1400" dirty="0">
                <a:solidFill>
                  <a:srgbClr val="FFFFFF"/>
                </a:solidFill>
                <a:latin typeface="MetaNormal-Roman"/>
                <a:ea typeface="ＭＳ Ｐゴシック"/>
              </a:rPr>
              <a:t> 2 adults are presented as having complex needs and are seeking accommodation in Colchester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5 Adults </a:t>
            </a:r>
            <a:r>
              <a:rPr lang="en-GB" sz="1400" dirty="0">
                <a:solidFill>
                  <a:srgbClr val="FFFFFF"/>
                </a:solidFill>
                <a:latin typeface="MetaNormal-Roman"/>
                <a:ea typeface="ＭＳ Ｐゴシック"/>
              </a:rPr>
              <a:t>are seeking shared accommodation, while 3 require self-contained</a:t>
            </a:r>
            <a:endPar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endParaRPr>
          </a:p>
        </p:txBody>
      </p:sp>
      <p:pic>
        <p:nvPicPr>
          <p:cNvPr id="10" name="Graphic 9">
            <a:extLst>
              <a:ext uri="{FF2B5EF4-FFF2-40B4-BE49-F238E27FC236}">
                <a16:creationId xmlns:a16="http://schemas.microsoft.com/office/drawing/2014/main" id="{9A387C22-2308-653E-8655-476BA89EC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2308" y="883463"/>
            <a:ext cx="5474156" cy="2719978"/>
          </a:xfrm>
          <a:prstGeom prst="rect">
            <a:avLst/>
          </a:prstGeom>
        </p:spPr>
      </p:pic>
      <p:pic>
        <p:nvPicPr>
          <p:cNvPr id="12" name="Graphic 11">
            <a:extLst>
              <a:ext uri="{FF2B5EF4-FFF2-40B4-BE49-F238E27FC236}">
                <a16:creationId xmlns:a16="http://schemas.microsoft.com/office/drawing/2014/main" id="{47D08979-B506-CC83-5276-4B51ADDC5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0956" y="883463"/>
            <a:ext cx="4816787" cy="2719978"/>
          </a:xfrm>
          <a:prstGeom prst="rect">
            <a:avLst/>
          </a:prstGeom>
        </p:spPr>
      </p:pic>
      <p:pic>
        <p:nvPicPr>
          <p:cNvPr id="14" name="Graphic 13">
            <a:extLst>
              <a:ext uri="{FF2B5EF4-FFF2-40B4-BE49-F238E27FC236}">
                <a16:creationId xmlns:a16="http://schemas.microsoft.com/office/drawing/2014/main" id="{AABF5367-F224-8284-B72A-FB400CC367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0956" y="3803834"/>
            <a:ext cx="4816787" cy="2866021"/>
          </a:xfrm>
          <a:prstGeom prst="rect">
            <a:avLst/>
          </a:prstGeom>
        </p:spPr>
      </p:pic>
    </p:spTree>
    <p:extLst>
      <p:ext uri="{BB962C8B-B14F-4D97-AF65-F5344CB8AC3E}">
        <p14:creationId xmlns:p14="http://schemas.microsoft.com/office/powerpoint/2010/main" val="363487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768A-506B-C7A7-290F-4BFE9FED1B74}"/>
              </a:ext>
            </a:extLst>
          </p:cNvPr>
          <p:cNvSpPr>
            <a:spLocks noGrp="1"/>
          </p:cNvSpPr>
          <p:nvPr>
            <p:ph type="ctrTitle"/>
          </p:nvPr>
        </p:nvSpPr>
        <p:spPr/>
        <p:txBody>
          <a:bodyPr/>
          <a:lstStyle/>
          <a:p>
            <a:r>
              <a:rPr lang="en-GB" dirty="0"/>
              <a:t>Development Pipeline</a:t>
            </a:r>
          </a:p>
        </p:txBody>
      </p:sp>
    </p:spTree>
    <p:extLst>
      <p:ext uri="{BB962C8B-B14F-4D97-AF65-F5344CB8AC3E}">
        <p14:creationId xmlns:p14="http://schemas.microsoft.com/office/powerpoint/2010/main" val="21736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B60D-E265-493F-8DC2-21E91FC728BC}"/>
              </a:ext>
            </a:extLst>
          </p:cNvPr>
          <p:cNvSpPr>
            <a:spLocks noGrp="1"/>
          </p:cNvSpPr>
          <p:nvPr>
            <p:ph type="title"/>
          </p:nvPr>
        </p:nvSpPr>
        <p:spPr>
          <a:xfrm>
            <a:off x="838200" y="515671"/>
            <a:ext cx="10515600" cy="811825"/>
          </a:xfrm>
        </p:spPr>
        <p:txBody>
          <a:bodyPr>
            <a:normAutofit/>
          </a:bodyPr>
          <a:lstStyle/>
          <a:p>
            <a:r>
              <a:rPr lang="en-GB" dirty="0"/>
              <a:t>Developments</a:t>
            </a:r>
          </a:p>
        </p:txBody>
      </p:sp>
      <p:sp>
        <p:nvSpPr>
          <p:cNvPr id="3" name="Content Placeholder 2">
            <a:extLst>
              <a:ext uri="{FF2B5EF4-FFF2-40B4-BE49-F238E27FC236}">
                <a16:creationId xmlns:a16="http://schemas.microsoft.com/office/drawing/2014/main" id="{3AA982D5-91B1-47ED-A9FF-939E60D32C0D}"/>
              </a:ext>
            </a:extLst>
          </p:cNvPr>
          <p:cNvSpPr>
            <a:spLocks noGrp="1"/>
          </p:cNvSpPr>
          <p:nvPr>
            <p:ph idx="1"/>
          </p:nvPr>
        </p:nvSpPr>
        <p:spPr>
          <a:xfrm>
            <a:off x="838200" y="1715589"/>
            <a:ext cx="10515600" cy="4777286"/>
          </a:xfrm>
        </p:spPr>
        <p:txBody>
          <a:bodyPr>
            <a:normAutofit/>
          </a:bodyPr>
          <a:lstStyle/>
          <a:p>
            <a:pPr marL="0" indent="0">
              <a:buNone/>
            </a:pPr>
            <a:r>
              <a:rPr lang="en-GB" sz="2400" dirty="0">
                <a:effectLst/>
                <a:latin typeface="Arial" panose="020B0604020202020204" pitchFamily="34" charset="0"/>
                <a:ea typeface="Calibri" panose="020F0502020204030204" pitchFamily="34" charset="0"/>
              </a:rPr>
              <a:t>If you are looking to develop services in Essex to meet any of the needs outlined within this report please get in touch with ECC directly using the below email address, and ECC colleagues will arrange a discussion with you on your proposals.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pPr marL="0" indent="0">
              <a:buNone/>
            </a:pPr>
            <a:r>
              <a:rPr lang="en-GB" sz="2400" dirty="0">
                <a:effectLst/>
                <a:latin typeface="Arial" panose="020B0604020202020204" pitchFamily="34" charset="0"/>
                <a:ea typeface="Calibri" panose="020F0502020204030204" pitchFamily="34" charset="0"/>
              </a:rPr>
              <a:t>It is important that any discussion around new services is in advance of any work commencing to develop the proposed services.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pPr marL="0" indent="0">
              <a:buNone/>
            </a:pPr>
            <a:r>
              <a:rPr lang="en-GB" sz="2400" dirty="0">
                <a:effectLst/>
                <a:latin typeface="Arial" panose="020B0604020202020204" pitchFamily="34" charset="0"/>
                <a:ea typeface="Calibri" panose="020F0502020204030204" pitchFamily="34" charset="0"/>
              </a:rPr>
              <a:t>Please contact </a:t>
            </a:r>
            <a:r>
              <a:rPr lang="en-GB" sz="2400" u="sng" dirty="0">
                <a:solidFill>
                  <a:schemeClr val="accent1"/>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specialist.accomm@essex.gov.uk</a:t>
            </a:r>
            <a:r>
              <a:rPr lang="en-GB" sz="2400" dirty="0">
                <a:solidFill>
                  <a:schemeClr val="accent1"/>
                </a:solidFill>
                <a:effectLst/>
                <a:latin typeface="Arial" panose="020B0604020202020204" pitchFamily="34" charset="0"/>
                <a:ea typeface="Calibri" panose="020F0502020204030204" pitchFamily="34" charset="0"/>
              </a:rPr>
              <a:t> </a:t>
            </a:r>
            <a:r>
              <a:rPr lang="en-GB" sz="2400" dirty="0">
                <a:effectLst/>
                <a:latin typeface="Arial" panose="020B0604020202020204" pitchFamily="34" charset="0"/>
                <a:ea typeface="Calibri" panose="020F0502020204030204" pitchFamily="34" charset="0"/>
              </a:rPr>
              <a:t>to discuss proposals.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23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0D6A-0BEF-4CB5-A8AF-028558213A56}"/>
              </a:ext>
            </a:extLst>
          </p:cNvPr>
          <p:cNvSpPr>
            <a:spLocks noGrp="1"/>
          </p:cNvSpPr>
          <p:nvPr>
            <p:ph type="title"/>
          </p:nvPr>
        </p:nvSpPr>
        <p:spPr/>
        <p:txBody>
          <a:bodyPr/>
          <a:lstStyle/>
          <a:p>
            <a:r>
              <a:rPr lang="en-GB" dirty="0"/>
              <a:t>Demand Overview</a:t>
            </a:r>
          </a:p>
        </p:txBody>
      </p:sp>
      <p:graphicFrame>
        <p:nvGraphicFramePr>
          <p:cNvPr id="8" name="Table 7">
            <a:extLst>
              <a:ext uri="{FF2B5EF4-FFF2-40B4-BE49-F238E27FC236}">
                <a16:creationId xmlns:a16="http://schemas.microsoft.com/office/drawing/2014/main" id="{077A18A6-1185-45B7-A97B-74CF958C4151}"/>
              </a:ext>
            </a:extLst>
          </p:cNvPr>
          <p:cNvGraphicFramePr>
            <a:graphicFrameLocks noGrp="1"/>
          </p:cNvGraphicFramePr>
          <p:nvPr/>
        </p:nvGraphicFramePr>
        <p:xfrm>
          <a:off x="838200" y="1996231"/>
          <a:ext cx="3976737" cy="1999531"/>
        </p:xfrm>
        <a:graphic>
          <a:graphicData uri="http://schemas.openxmlformats.org/drawingml/2006/table">
            <a:tbl>
              <a:tblPr/>
              <a:tblGrid>
                <a:gridCol w="2266313">
                  <a:extLst>
                    <a:ext uri="{9D8B030D-6E8A-4147-A177-3AD203B41FA5}">
                      <a16:colId xmlns:a16="http://schemas.microsoft.com/office/drawing/2014/main" val="1496050425"/>
                    </a:ext>
                  </a:extLst>
                </a:gridCol>
                <a:gridCol w="855212">
                  <a:extLst>
                    <a:ext uri="{9D8B030D-6E8A-4147-A177-3AD203B41FA5}">
                      <a16:colId xmlns:a16="http://schemas.microsoft.com/office/drawing/2014/main" val="2149108335"/>
                    </a:ext>
                  </a:extLst>
                </a:gridCol>
                <a:gridCol w="855212">
                  <a:extLst>
                    <a:ext uri="{9D8B030D-6E8A-4147-A177-3AD203B41FA5}">
                      <a16:colId xmlns:a16="http://schemas.microsoft.com/office/drawing/2014/main" val="344233772"/>
                    </a:ext>
                  </a:extLst>
                </a:gridCol>
              </a:tblGrid>
              <a:tr h="329871">
                <a:tc>
                  <a:txBody>
                    <a:bodyPr/>
                    <a:lstStyle/>
                    <a:p>
                      <a:pPr algn="l" fontAlgn="ctr"/>
                      <a:r>
                        <a:rPr lang="en-GB" sz="1800" b="1" i="0" u="none" strike="noStrike" dirty="0">
                          <a:solidFill>
                            <a:schemeClr val="bg1"/>
                          </a:solidFill>
                          <a:effectLst/>
                          <a:latin typeface="+mn-lt"/>
                        </a:rPr>
                        <a:t>Total</a:t>
                      </a:r>
                    </a:p>
                  </a:txBody>
                  <a:tcPr marL="9525" marR="9525" marT="9525" marB="0" anchor="ctr">
                    <a:lnL>
                      <a:noFill/>
                    </a:lnL>
                    <a:lnR>
                      <a:noFill/>
                    </a:lnR>
                    <a:lnT>
                      <a:noFill/>
                    </a:lnT>
                    <a:lnB>
                      <a:noFill/>
                    </a:lnB>
                    <a:solidFill>
                      <a:srgbClr val="682558"/>
                    </a:solidFill>
                  </a:tcPr>
                </a:tc>
                <a:tc>
                  <a:txBody>
                    <a:bodyPr/>
                    <a:lstStyle/>
                    <a:p>
                      <a:pPr algn="ctr" fontAlgn="ctr"/>
                      <a:r>
                        <a:rPr lang="en-GB" sz="1800" b="1" i="0" u="none" strike="noStrike" dirty="0">
                          <a:solidFill>
                            <a:srgbClr val="000000"/>
                          </a:solidFill>
                          <a:effectLst/>
                          <a:latin typeface="+mn-lt"/>
                        </a:rPr>
                        <a:t>108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1800" b="1" i="0" u="none" strike="noStrike" dirty="0">
                          <a:solidFill>
                            <a:srgbClr val="000000"/>
                          </a:solidFill>
                          <a:effectLst/>
                          <a:latin typeface="+mn-lt"/>
                        </a:rPr>
                        <a:t>-</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448449752"/>
                  </a:ext>
                </a:extLst>
              </a:tr>
              <a:tr h="329871">
                <a:tc>
                  <a:txBody>
                    <a:bodyPr/>
                    <a:lstStyle/>
                    <a:p>
                      <a:pPr algn="l" fontAlgn="b"/>
                      <a:r>
                        <a:rPr lang="en-GB" sz="1800" b="1" i="0" u="none" strike="noStrike" dirty="0">
                          <a:solidFill>
                            <a:schemeClr val="bg1"/>
                          </a:solidFill>
                          <a:effectLst/>
                          <a:latin typeface="+mn-lt"/>
                        </a:rPr>
                        <a:t>No Option Identified</a:t>
                      </a:r>
                    </a:p>
                  </a:txBody>
                  <a:tcPr marL="9525" marR="9525" marT="9525" marB="0" anchor="b">
                    <a:lnL>
                      <a:noFill/>
                    </a:lnL>
                    <a:lnR>
                      <a:noFill/>
                    </a:lnR>
                    <a:lnT>
                      <a:noFill/>
                    </a:lnT>
                    <a:lnB>
                      <a:noFill/>
                    </a:lnB>
                    <a:solidFill>
                      <a:srgbClr val="682558"/>
                    </a:solidFill>
                  </a:tcPr>
                </a:tc>
                <a:tc>
                  <a:txBody>
                    <a:bodyPr/>
                    <a:lstStyle/>
                    <a:p>
                      <a:pPr algn="ctr" fontAlgn="b"/>
                      <a:r>
                        <a:rPr lang="en-GB" sz="1800" b="0" i="0" u="none" strike="noStrike" dirty="0">
                          <a:solidFill>
                            <a:srgbClr val="000000"/>
                          </a:solidFill>
                          <a:effectLst/>
                          <a:latin typeface="+mn-lt"/>
                        </a:rPr>
                        <a:t>52</a:t>
                      </a:r>
                    </a:p>
                  </a:txBody>
                  <a:tcPr marL="9525" marR="9525" marT="9525" marB="0" anchor="b">
                    <a:lnL>
                      <a:noFill/>
                    </a:lnL>
                    <a:lnR>
                      <a:noFill/>
                    </a:lnR>
                    <a:lnT>
                      <a:noFill/>
                    </a:lnT>
                    <a:lnB>
                      <a:noFill/>
                    </a:lnB>
                    <a:solidFill>
                      <a:schemeClr val="accent5">
                        <a:lumMod val="20000"/>
                        <a:lumOff val="80000"/>
                      </a:schemeClr>
                    </a:solidFill>
                  </a:tcPr>
                </a:tc>
                <a:tc>
                  <a:txBody>
                    <a:bodyPr/>
                    <a:lstStyle/>
                    <a:p>
                      <a:pPr algn="ctr" fontAlgn="b"/>
                      <a:r>
                        <a:rPr lang="en-GB" sz="1800" b="0" i="0" u="none" strike="noStrike" dirty="0">
                          <a:solidFill>
                            <a:srgbClr val="000000"/>
                          </a:solidFill>
                          <a:effectLst/>
                          <a:latin typeface="+mn-lt"/>
                        </a:rPr>
                        <a:t>+16</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75115241"/>
                  </a:ext>
                </a:extLst>
              </a:tr>
              <a:tr h="329871">
                <a:tc>
                  <a:txBody>
                    <a:bodyPr/>
                    <a:lstStyle/>
                    <a:p>
                      <a:pPr algn="l" fontAlgn="b"/>
                      <a:r>
                        <a:rPr lang="en-GB" sz="1800" b="1" i="0" u="none" strike="noStrike" dirty="0">
                          <a:solidFill>
                            <a:schemeClr val="bg1"/>
                          </a:solidFill>
                          <a:effectLst/>
                          <a:latin typeface="+mn-lt"/>
                        </a:rPr>
                        <a:t>Shared</a:t>
                      </a:r>
                    </a:p>
                  </a:txBody>
                  <a:tcPr marL="9525" marR="9525" marT="9525" marB="0" anchor="b">
                    <a:lnL>
                      <a:noFill/>
                    </a:lnL>
                    <a:lnR>
                      <a:noFill/>
                    </a:lnR>
                    <a:lnT>
                      <a:noFill/>
                    </a:lnT>
                    <a:lnB>
                      <a:noFill/>
                    </a:lnB>
                    <a:solidFill>
                      <a:srgbClr val="682558"/>
                    </a:solidFill>
                  </a:tcPr>
                </a:tc>
                <a:tc>
                  <a:txBody>
                    <a:bodyPr/>
                    <a:lstStyle/>
                    <a:p>
                      <a:pPr algn="ctr" fontAlgn="ctr"/>
                      <a:r>
                        <a:rPr lang="en-GB" sz="1800" b="0" i="0" u="none" strike="noStrike" dirty="0">
                          <a:solidFill>
                            <a:srgbClr val="000000"/>
                          </a:solidFill>
                          <a:effectLst/>
                          <a:latin typeface="+mn-lt"/>
                        </a:rPr>
                        <a:t>78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1800" b="0" i="0" u="none" strike="noStrike" dirty="0">
                          <a:solidFill>
                            <a:srgbClr val="000000"/>
                          </a:solidFill>
                          <a:effectLst/>
                          <a:latin typeface="+mn-lt"/>
                        </a:rPr>
                        <a:t>+11</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25662285"/>
                  </a:ext>
                </a:extLst>
              </a:tr>
              <a:tr h="329871">
                <a:tc>
                  <a:txBody>
                    <a:bodyPr/>
                    <a:lstStyle/>
                    <a:p>
                      <a:pPr algn="l" fontAlgn="b"/>
                      <a:r>
                        <a:rPr lang="en-GB" sz="1800" b="1" i="0" u="none" strike="noStrike" dirty="0">
                          <a:solidFill>
                            <a:schemeClr val="bg1"/>
                          </a:solidFill>
                          <a:effectLst/>
                          <a:latin typeface="+mn-lt"/>
                        </a:rPr>
                        <a:t>Self-Contained</a:t>
                      </a:r>
                    </a:p>
                  </a:txBody>
                  <a:tcPr marL="9525" marR="9525" marT="9525" marB="0" anchor="b">
                    <a:lnL>
                      <a:noFill/>
                    </a:lnL>
                    <a:lnR>
                      <a:noFill/>
                    </a:lnR>
                    <a:lnT>
                      <a:noFill/>
                    </a:lnT>
                    <a:lnB>
                      <a:noFill/>
                    </a:lnB>
                    <a:solidFill>
                      <a:srgbClr val="682558"/>
                    </a:solidFill>
                  </a:tcPr>
                </a:tc>
                <a:tc>
                  <a:txBody>
                    <a:bodyPr/>
                    <a:lstStyle/>
                    <a:p>
                      <a:pPr algn="ctr" fontAlgn="ctr"/>
                      <a:r>
                        <a:rPr lang="en-GB" sz="1800" b="0" i="0" u="none" strike="noStrike" dirty="0">
                          <a:solidFill>
                            <a:srgbClr val="000000"/>
                          </a:solidFill>
                          <a:effectLst/>
                          <a:latin typeface="+mn-lt"/>
                        </a:rPr>
                        <a:t>30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1800" b="0" i="0" u="none" strike="noStrike" dirty="0">
                          <a:solidFill>
                            <a:srgbClr val="000000"/>
                          </a:solidFill>
                          <a:effectLst/>
                          <a:latin typeface="+mn-lt"/>
                        </a:rPr>
                        <a:t>-11</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998048768"/>
                  </a:ext>
                </a:extLst>
              </a:tr>
              <a:tr h="350176">
                <a:tc>
                  <a:txBody>
                    <a:bodyPr/>
                    <a:lstStyle/>
                    <a:p>
                      <a:pPr algn="l" fontAlgn="b"/>
                      <a:r>
                        <a:rPr lang="en-GB" sz="1800" b="1" i="0" u="none" strike="noStrike" dirty="0">
                          <a:solidFill>
                            <a:schemeClr val="bg1"/>
                          </a:solidFill>
                          <a:effectLst/>
                          <a:latin typeface="+mn-lt"/>
                        </a:rPr>
                        <a:t>Complex</a:t>
                      </a:r>
                    </a:p>
                  </a:txBody>
                  <a:tcPr marL="9525" marR="9525" marT="9525" marB="0" anchor="b">
                    <a:lnL>
                      <a:noFill/>
                    </a:lnL>
                    <a:lnR>
                      <a:noFill/>
                    </a:lnR>
                    <a:lnT>
                      <a:noFill/>
                    </a:lnT>
                    <a:lnB>
                      <a:noFill/>
                    </a:lnB>
                    <a:solidFill>
                      <a:srgbClr val="682558"/>
                    </a:solidFill>
                  </a:tcPr>
                </a:tc>
                <a:tc>
                  <a:txBody>
                    <a:bodyPr/>
                    <a:lstStyle/>
                    <a:p>
                      <a:pPr algn="ctr" fontAlgn="ctr"/>
                      <a:r>
                        <a:rPr lang="en-GB" sz="1800" b="0" i="0" u="none" strike="noStrike" dirty="0">
                          <a:solidFill>
                            <a:srgbClr val="000000"/>
                          </a:solidFill>
                          <a:effectLst/>
                          <a:latin typeface="+mn-lt"/>
                        </a:rPr>
                        <a:t>30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1800" b="0" i="0" u="none" strike="noStrike" dirty="0">
                          <a:solidFill>
                            <a:srgbClr val="000000"/>
                          </a:solidFill>
                          <a:effectLst/>
                          <a:latin typeface="+mn-lt"/>
                        </a:rPr>
                        <a:t>+2</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463915655"/>
                  </a:ext>
                </a:extLst>
              </a:tr>
              <a:tr h="329871">
                <a:tc>
                  <a:txBody>
                    <a:bodyPr/>
                    <a:lstStyle/>
                    <a:p>
                      <a:pPr algn="l" fontAlgn="b"/>
                      <a:r>
                        <a:rPr lang="en-GB" sz="1800" b="1" i="0" u="none" strike="noStrike" dirty="0">
                          <a:solidFill>
                            <a:schemeClr val="bg1"/>
                          </a:solidFill>
                          <a:effectLst/>
                          <a:latin typeface="+mn-lt"/>
                        </a:rPr>
                        <a:t>Non-Complex</a:t>
                      </a:r>
                    </a:p>
                  </a:txBody>
                  <a:tcPr marL="9525" marR="9525" marT="9525" marB="0" anchor="b">
                    <a:lnL>
                      <a:noFill/>
                    </a:lnL>
                    <a:lnR>
                      <a:noFill/>
                    </a:lnR>
                    <a:lnT>
                      <a:noFill/>
                    </a:lnT>
                    <a:lnB>
                      <a:noFill/>
                    </a:lnB>
                    <a:solidFill>
                      <a:srgbClr val="682558"/>
                    </a:solidFill>
                  </a:tcPr>
                </a:tc>
                <a:tc>
                  <a:txBody>
                    <a:bodyPr/>
                    <a:lstStyle/>
                    <a:p>
                      <a:pPr algn="ctr" fontAlgn="ctr"/>
                      <a:r>
                        <a:rPr lang="en-GB" sz="1800" b="0" i="0" u="none" strike="noStrike" dirty="0">
                          <a:solidFill>
                            <a:srgbClr val="000000"/>
                          </a:solidFill>
                          <a:effectLst/>
                          <a:latin typeface="+mn-lt"/>
                        </a:rPr>
                        <a:t>78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1800" b="0" i="0" u="none" strike="noStrike" dirty="0">
                          <a:solidFill>
                            <a:srgbClr val="000000"/>
                          </a:solidFill>
                          <a:effectLst/>
                          <a:latin typeface="+mn-lt"/>
                        </a:rPr>
                        <a:t>-1</a:t>
                      </a:r>
                    </a:p>
                  </a:txBody>
                  <a:tcPr marL="9525" marR="9525" marT="9525"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445514099"/>
                  </a:ext>
                </a:extLst>
              </a:tr>
            </a:tbl>
          </a:graphicData>
        </a:graphic>
      </p:graphicFrame>
      <p:sp>
        <p:nvSpPr>
          <p:cNvPr id="12" name="Rectangle 11">
            <a:extLst>
              <a:ext uri="{FF2B5EF4-FFF2-40B4-BE49-F238E27FC236}">
                <a16:creationId xmlns:a16="http://schemas.microsoft.com/office/drawing/2014/main" id="{859D83B6-1B43-4D31-933F-B1EF2D4E92B6}"/>
              </a:ext>
            </a:extLst>
          </p:cNvPr>
          <p:cNvSpPr/>
          <p:nvPr/>
        </p:nvSpPr>
        <p:spPr>
          <a:xfrm>
            <a:off x="838200" y="4535962"/>
            <a:ext cx="10616381" cy="2119361"/>
          </a:xfrm>
          <a:prstGeom prst="rect">
            <a:avLst/>
          </a:prstGeom>
          <a:solidFill>
            <a:srgbClr val="6825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Headlines:</a:t>
            </a:r>
          </a:p>
          <a:p>
            <a:endParaRPr lang="en-GB" sz="1600" dirty="0"/>
          </a:p>
          <a:p>
            <a:pPr marL="285750" indent="-285750">
              <a:buFont typeface="Wingdings" panose="05000000000000000000" pitchFamily="2" charset="2"/>
              <a:buChar char="Ø"/>
            </a:pPr>
            <a:r>
              <a:rPr lang="en-GB" sz="1600" b="1" dirty="0"/>
              <a:t>108 </a:t>
            </a:r>
            <a:r>
              <a:rPr lang="en-GB" sz="1600" dirty="0"/>
              <a:t>people are actively seeking accommodation in Essex which is the same number as from the previous report</a:t>
            </a:r>
          </a:p>
          <a:p>
            <a:pPr marL="285750" indent="-285750">
              <a:buFont typeface="Wingdings" panose="05000000000000000000" pitchFamily="2" charset="2"/>
              <a:buChar char="Ø"/>
            </a:pPr>
            <a:r>
              <a:rPr lang="en-GB" sz="1600" b="1" dirty="0"/>
              <a:t>48% </a:t>
            </a:r>
            <a:r>
              <a:rPr lang="en-GB" sz="1600" dirty="0"/>
              <a:t>of active referrals do not yet have an option identified</a:t>
            </a:r>
          </a:p>
          <a:p>
            <a:pPr marL="285750" indent="-285750">
              <a:buFont typeface="Wingdings" panose="05000000000000000000" pitchFamily="2" charset="2"/>
              <a:buChar char="Ø"/>
            </a:pPr>
            <a:r>
              <a:rPr lang="en-GB" sz="1600" dirty="0"/>
              <a:t>The majority of demand is for non-complex services (</a:t>
            </a:r>
            <a:r>
              <a:rPr lang="en-GB" sz="1600" b="1" dirty="0"/>
              <a:t>72%)</a:t>
            </a:r>
            <a:endParaRPr lang="en-GB" sz="1600" dirty="0"/>
          </a:p>
          <a:p>
            <a:pPr marL="285750" indent="-285750">
              <a:buFont typeface="Wingdings" panose="05000000000000000000" pitchFamily="2" charset="2"/>
              <a:buChar char="Ø"/>
            </a:pPr>
            <a:r>
              <a:rPr lang="en-GB" sz="1600" b="1" dirty="0"/>
              <a:t>72%</a:t>
            </a:r>
            <a:r>
              <a:rPr lang="en-GB" sz="1600" dirty="0"/>
              <a:t> of adults are seeking shared accommodation and </a:t>
            </a:r>
            <a:r>
              <a:rPr lang="en-GB" sz="1600" b="1" dirty="0"/>
              <a:t>28%</a:t>
            </a:r>
            <a:r>
              <a:rPr lang="en-GB" sz="1600" dirty="0"/>
              <a:t> want self-contained</a:t>
            </a:r>
          </a:p>
          <a:p>
            <a:pPr marL="285750" indent="-285750">
              <a:buFont typeface="Wingdings" panose="05000000000000000000" pitchFamily="2" charset="2"/>
              <a:buChar char="Ø"/>
            </a:pPr>
            <a:r>
              <a:rPr lang="en-GB" sz="1600" dirty="0"/>
              <a:t>Demand is higher in younger age groups (</a:t>
            </a:r>
            <a:r>
              <a:rPr lang="en-GB" sz="1600" b="1" dirty="0"/>
              <a:t>59%</a:t>
            </a:r>
            <a:r>
              <a:rPr lang="en-GB" sz="1600" dirty="0"/>
              <a:t> under 35 years old). There has been a slight increase in adults aged over 35 from the previous reporting period</a:t>
            </a:r>
          </a:p>
        </p:txBody>
      </p:sp>
      <p:graphicFrame>
        <p:nvGraphicFramePr>
          <p:cNvPr id="14" name="Chart 13">
            <a:extLst>
              <a:ext uri="{FF2B5EF4-FFF2-40B4-BE49-F238E27FC236}">
                <a16:creationId xmlns:a16="http://schemas.microsoft.com/office/drawing/2014/main" id="{E5ABA68D-E41A-4D83-9825-B72EA2F7EBD4}"/>
              </a:ext>
            </a:extLst>
          </p:cNvPr>
          <p:cNvGraphicFramePr>
            <a:graphicFrameLocks/>
          </p:cNvGraphicFramePr>
          <p:nvPr/>
        </p:nvGraphicFramePr>
        <p:xfrm>
          <a:off x="4014130" y="1788503"/>
          <a:ext cx="4264520" cy="25580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5ABA68D-E41A-4D83-9825-B72EA2F7EBD4}"/>
              </a:ext>
            </a:extLst>
          </p:cNvPr>
          <p:cNvGraphicFramePr>
            <a:graphicFrameLocks/>
          </p:cNvGraphicFramePr>
          <p:nvPr/>
        </p:nvGraphicFramePr>
        <p:xfrm>
          <a:off x="4439812" y="181299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96BCDE3-A93C-414E-A45E-559B0CF65683}"/>
              </a:ext>
            </a:extLst>
          </p:cNvPr>
          <p:cNvSpPr txBox="1"/>
          <p:nvPr/>
        </p:nvSpPr>
        <p:spPr>
          <a:xfrm>
            <a:off x="4039408" y="1690688"/>
            <a:ext cx="800807" cy="369332"/>
          </a:xfrm>
          <a:prstGeom prst="rect">
            <a:avLst/>
          </a:prstGeom>
          <a:noFill/>
        </p:spPr>
        <p:txBody>
          <a:bodyPr wrap="square" rtlCol="0">
            <a:spAutoFit/>
          </a:bodyPr>
          <a:lstStyle/>
          <a:p>
            <a:r>
              <a:rPr lang="en-GB" dirty="0"/>
              <a:t>Trend</a:t>
            </a:r>
          </a:p>
        </p:txBody>
      </p:sp>
      <p:graphicFrame>
        <p:nvGraphicFramePr>
          <p:cNvPr id="10" name="Chart 9">
            <a:extLst>
              <a:ext uri="{FF2B5EF4-FFF2-40B4-BE49-F238E27FC236}">
                <a16:creationId xmlns:a16="http://schemas.microsoft.com/office/drawing/2014/main" id="{E5ABA68D-E41A-4D83-9825-B72EA2F7EBD4}"/>
              </a:ext>
            </a:extLst>
          </p:cNvPr>
          <p:cNvGraphicFramePr>
            <a:graphicFrameLocks/>
          </p:cNvGraphicFramePr>
          <p:nvPr/>
        </p:nvGraphicFramePr>
        <p:xfrm>
          <a:off x="4700237" y="1632016"/>
          <a:ext cx="4572000" cy="2727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E418773-700C-40F8-8223-DD1B3A267546}"/>
              </a:ext>
            </a:extLst>
          </p:cNvPr>
          <p:cNvGraphicFramePr>
            <a:graphicFrameLocks/>
          </p:cNvGraphicFramePr>
          <p:nvPr/>
        </p:nvGraphicFramePr>
        <p:xfrm>
          <a:off x="7302649" y="1626202"/>
          <a:ext cx="4572000" cy="2720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080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D59-AC68-61AD-3FC2-71025988540C}"/>
              </a:ext>
            </a:extLst>
          </p:cNvPr>
          <p:cNvSpPr>
            <a:spLocks noGrp="1"/>
          </p:cNvSpPr>
          <p:nvPr>
            <p:ph type="ctrTitle"/>
          </p:nvPr>
        </p:nvSpPr>
        <p:spPr/>
        <p:txBody>
          <a:bodyPr/>
          <a:lstStyle/>
          <a:p>
            <a:r>
              <a:rPr lang="en-GB" dirty="0"/>
              <a:t>Learning Disabilities and/or Autism (LDA) Demand</a:t>
            </a:r>
          </a:p>
        </p:txBody>
      </p:sp>
    </p:spTree>
    <p:extLst>
      <p:ext uri="{BB962C8B-B14F-4D97-AF65-F5344CB8AC3E}">
        <p14:creationId xmlns:p14="http://schemas.microsoft.com/office/powerpoint/2010/main" val="82155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D7A5-DF21-43CB-93D2-73CF22D2FB7B}"/>
              </a:ext>
            </a:extLst>
          </p:cNvPr>
          <p:cNvSpPr>
            <a:spLocks noGrp="1"/>
          </p:cNvSpPr>
          <p:nvPr>
            <p:ph type="title"/>
          </p:nvPr>
        </p:nvSpPr>
        <p:spPr>
          <a:xfrm>
            <a:off x="517008" y="280095"/>
            <a:ext cx="6264792" cy="775417"/>
          </a:xfrm>
        </p:spPr>
        <p:txBody>
          <a:bodyPr/>
          <a:lstStyle/>
          <a:p>
            <a:r>
              <a:rPr lang="en-GB" dirty="0"/>
              <a:t>Demand by District (LDA)</a:t>
            </a:r>
          </a:p>
        </p:txBody>
      </p:sp>
      <p:sp>
        <p:nvSpPr>
          <p:cNvPr id="6" name="Rectangle 5">
            <a:extLst>
              <a:ext uri="{FF2B5EF4-FFF2-40B4-BE49-F238E27FC236}">
                <a16:creationId xmlns:a16="http://schemas.microsoft.com/office/drawing/2014/main" id="{95C2D559-AE5C-48EC-902C-9997A2AF5BF1}"/>
              </a:ext>
            </a:extLst>
          </p:cNvPr>
          <p:cNvSpPr/>
          <p:nvPr/>
        </p:nvSpPr>
        <p:spPr>
          <a:xfrm>
            <a:off x="517008" y="3939869"/>
            <a:ext cx="5697180" cy="2740025"/>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Headlines</a:t>
            </a:r>
          </a:p>
          <a:p>
            <a:pPr algn="ctr"/>
            <a:endParaRPr lang="en-GB" sz="900" dirty="0"/>
          </a:p>
          <a:p>
            <a:pPr marL="285750" indent="-285750">
              <a:buFont typeface="Wingdings" panose="05000000000000000000" pitchFamily="2" charset="2"/>
              <a:buChar char="Ø"/>
            </a:pPr>
            <a:r>
              <a:rPr lang="en-GB" sz="1400" dirty="0"/>
              <a:t>Broken down by district we can see the highest demand in Colchester (20 adults) followed by Tendring (20) and Chelmsford (14)</a:t>
            </a:r>
          </a:p>
          <a:p>
            <a:pPr marL="285750" indent="-285750">
              <a:buFont typeface="Wingdings" panose="05000000000000000000" pitchFamily="2" charset="2"/>
              <a:buChar char="Ø"/>
            </a:pPr>
            <a:r>
              <a:rPr lang="en-GB" sz="1400" dirty="0"/>
              <a:t>The highest demand for complex adults is in Colchester (10)</a:t>
            </a:r>
          </a:p>
          <a:p>
            <a:pPr marL="285750" indent="-285750">
              <a:buFont typeface="Wingdings" panose="05000000000000000000" pitchFamily="2" charset="2"/>
              <a:buChar char="Ø"/>
            </a:pPr>
            <a:r>
              <a:rPr lang="en-GB" sz="1400" dirty="0"/>
              <a:t>This has increased by 3 since the last report and Tendring has increased in demand for both complex and non-complex</a:t>
            </a:r>
          </a:p>
          <a:p>
            <a:pPr marL="285750" indent="-285750">
              <a:buFont typeface="Wingdings" panose="05000000000000000000" pitchFamily="2" charset="2"/>
              <a:buChar char="Ø"/>
            </a:pPr>
            <a:r>
              <a:rPr lang="en-GB" sz="1400" dirty="0"/>
              <a:t>Areas where more complex adults are seeking accommodation have a corresponding demand for self-contained accommodation demonstrating the importance in developing these services for complex needs</a:t>
            </a:r>
          </a:p>
        </p:txBody>
      </p:sp>
      <p:pic>
        <p:nvPicPr>
          <p:cNvPr id="4" name="Graphic 3">
            <a:extLst>
              <a:ext uri="{FF2B5EF4-FFF2-40B4-BE49-F238E27FC236}">
                <a16:creationId xmlns:a16="http://schemas.microsoft.com/office/drawing/2014/main" id="{B14A6A00-4168-D37B-2758-FB54415681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438" y="1095024"/>
            <a:ext cx="4594320" cy="2740025"/>
          </a:xfrm>
          <a:prstGeom prst="rect">
            <a:avLst/>
          </a:prstGeom>
        </p:spPr>
      </p:pic>
      <p:pic>
        <p:nvPicPr>
          <p:cNvPr id="8" name="Graphic 7">
            <a:extLst>
              <a:ext uri="{FF2B5EF4-FFF2-40B4-BE49-F238E27FC236}">
                <a16:creationId xmlns:a16="http://schemas.microsoft.com/office/drawing/2014/main" id="{88B2B747-ADF6-83CB-A21B-8569334ABA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9244" y="680381"/>
            <a:ext cx="5547043" cy="3285142"/>
          </a:xfrm>
          <a:prstGeom prst="rect">
            <a:avLst/>
          </a:prstGeom>
        </p:spPr>
      </p:pic>
      <p:pic>
        <p:nvPicPr>
          <p:cNvPr id="12" name="Graphic 11">
            <a:extLst>
              <a:ext uri="{FF2B5EF4-FFF2-40B4-BE49-F238E27FC236}">
                <a16:creationId xmlns:a16="http://schemas.microsoft.com/office/drawing/2014/main" id="{B5636A56-E0D8-4A76-6A9C-7AA36ACAFA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9245" y="4148094"/>
            <a:ext cx="5547042" cy="2589540"/>
          </a:xfrm>
          <a:prstGeom prst="rect">
            <a:avLst/>
          </a:prstGeom>
        </p:spPr>
      </p:pic>
    </p:spTree>
    <p:extLst>
      <p:ext uri="{BB962C8B-B14F-4D97-AF65-F5344CB8AC3E}">
        <p14:creationId xmlns:p14="http://schemas.microsoft.com/office/powerpoint/2010/main" val="361221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7246-0EBA-4497-A9AA-E88188146D28}"/>
              </a:ext>
            </a:extLst>
          </p:cNvPr>
          <p:cNvSpPr>
            <a:spLocks noGrp="1"/>
          </p:cNvSpPr>
          <p:nvPr>
            <p:ph type="title"/>
          </p:nvPr>
        </p:nvSpPr>
        <p:spPr>
          <a:xfrm>
            <a:off x="839788" y="365125"/>
            <a:ext cx="10515600" cy="765585"/>
          </a:xfrm>
        </p:spPr>
        <p:txBody>
          <a:bodyPr/>
          <a:lstStyle/>
          <a:p>
            <a:r>
              <a:rPr lang="en-GB" dirty="0"/>
              <a:t>Demand by Need (LDA)</a:t>
            </a:r>
          </a:p>
        </p:txBody>
      </p:sp>
      <p:sp>
        <p:nvSpPr>
          <p:cNvPr id="7" name="Text Placeholder 6">
            <a:extLst>
              <a:ext uri="{FF2B5EF4-FFF2-40B4-BE49-F238E27FC236}">
                <a16:creationId xmlns:a16="http://schemas.microsoft.com/office/drawing/2014/main" id="{C1226C2F-19F7-40E5-9E54-24E3843B6B01}"/>
              </a:ext>
            </a:extLst>
          </p:cNvPr>
          <p:cNvSpPr>
            <a:spLocks noGrp="1"/>
          </p:cNvSpPr>
          <p:nvPr>
            <p:ph type="body" idx="1"/>
          </p:nvPr>
        </p:nvSpPr>
        <p:spPr>
          <a:xfrm>
            <a:off x="836612" y="1261500"/>
            <a:ext cx="5157787" cy="481934"/>
          </a:xfrm>
        </p:spPr>
        <p:txBody>
          <a:bodyPr/>
          <a:lstStyle/>
          <a:p>
            <a:r>
              <a:rPr lang="en-GB" dirty="0"/>
              <a:t>Complex Needs</a:t>
            </a:r>
          </a:p>
        </p:txBody>
      </p:sp>
      <p:sp>
        <p:nvSpPr>
          <p:cNvPr id="9" name="Text Placeholder 8">
            <a:extLst>
              <a:ext uri="{FF2B5EF4-FFF2-40B4-BE49-F238E27FC236}">
                <a16:creationId xmlns:a16="http://schemas.microsoft.com/office/drawing/2014/main" id="{E6362649-87A4-4530-9E3C-6DDAE1440EBB}"/>
              </a:ext>
            </a:extLst>
          </p:cNvPr>
          <p:cNvSpPr>
            <a:spLocks noGrp="1"/>
          </p:cNvSpPr>
          <p:nvPr>
            <p:ph type="body" sz="quarter" idx="3"/>
          </p:nvPr>
        </p:nvSpPr>
        <p:spPr>
          <a:xfrm>
            <a:off x="6169024" y="1261500"/>
            <a:ext cx="5183188" cy="481934"/>
          </a:xfrm>
        </p:spPr>
        <p:txBody>
          <a:bodyPr/>
          <a:lstStyle/>
          <a:p>
            <a:r>
              <a:rPr lang="en-GB" dirty="0"/>
              <a:t>Non-Complex</a:t>
            </a:r>
          </a:p>
        </p:txBody>
      </p:sp>
      <p:graphicFrame>
        <p:nvGraphicFramePr>
          <p:cNvPr id="5" name="Table 4">
            <a:extLst>
              <a:ext uri="{FF2B5EF4-FFF2-40B4-BE49-F238E27FC236}">
                <a16:creationId xmlns:a16="http://schemas.microsoft.com/office/drawing/2014/main" id="{3F6647C7-0ABF-4379-9991-15B17868C201}"/>
              </a:ext>
            </a:extLst>
          </p:cNvPr>
          <p:cNvGraphicFramePr>
            <a:graphicFrameLocks noGrp="1"/>
          </p:cNvGraphicFramePr>
          <p:nvPr/>
        </p:nvGraphicFramePr>
        <p:xfrm>
          <a:off x="954598" y="1977258"/>
          <a:ext cx="3161942" cy="2476663"/>
        </p:xfrm>
        <a:graphic>
          <a:graphicData uri="http://schemas.openxmlformats.org/drawingml/2006/table">
            <a:tbl>
              <a:tblPr/>
              <a:tblGrid>
                <a:gridCol w="2247542">
                  <a:extLst>
                    <a:ext uri="{9D8B030D-6E8A-4147-A177-3AD203B41FA5}">
                      <a16:colId xmlns:a16="http://schemas.microsoft.com/office/drawing/2014/main" val="2175345305"/>
                    </a:ext>
                  </a:extLst>
                </a:gridCol>
                <a:gridCol w="914400">
                  <a:extLst>
                    <a:ext uri="{9D8B030D-6E8A-4147-A177-3AD203B41FA5}">
                      <a16:colId xmlns:a16="http://schemas.microsoft.com/office/drawing/2014/main" val="1713209428"/>
                    </a:ext>
                  </a:extLst>
                </a:gridCol>
              </a:tblGrid>
              <a:tr h="450807">
                <a:tc>
                  <a:txBody>
                    <a:bodyPr/>
                    <a:lstStyle/>
                    <a:p>
                      <a:pPr algn="l" fontAlgn="ctr"/>
                      <a:r>
                        <a:rPr lang="en-GB" sz="1800" b="1" i="0" u="none" strike="noStrike" dirty="0">
                          <a:solidFill>
                            <a:schemeClr val="bg1"/>
                          </a:solidFill>
                          <a:effectLst/>
                          <a:latin typeface="+mj-lt"/>
                        </a:rPr>
                        <a:t>Adults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89818120"/>
                  </a:ext>
                </a:extLst>
              </a:tr>
              <a:tr h="485407">
                <a:tc>
                  <a:txBody>
                    <a:bodyPr/>
                    <a:lstStyle/>
                    <a:p>
                      <a:pPr algn="l" fontAlgn="ctr"/>
                      <a:r>
                        <a:rPr lang="en-GB" sz="1800" b="1" i="0" u="none" strike="noStrike" dirty="0">
                          <a:solidFill>
                            <a:schemeClr val="bg1"/>
                          </a:solidFill>
                          <a:effectLst/>
                          <a:latin typeface="+mj-lt"/>
                        </a:rPr>
                        <a:t>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22102440"/>
                  </a:ext>
                </a:extLst>
              </a:tr>
              <a:tr h="517894">
                <a:tc>
                  <a:txBody>
                    <a:bodyPr/>
                    <a:lstStyle/>
                    <a:p>
                      <a:pPr algn="l" fontAlgn="ctr"/>
                      <a:r>
                        <a:rPr lang="en-GB" sz="1800" b="1" i="0" u="none" strike="noStrike" dirty="0">
                          <a:solidFill>
                            <a:schemeClr val="bg1"/>
                          </a:solidFill>
                          <a:effectLst/>
                          <a:latin typeface="+mj-lt"/>
                        </a:rPr>
                        <a:t>No 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4135716"/>
                  </a:ext>
                </a:extLst>
              </a:tr>
              <a:tr h="504661">
                <a:tc>
                  <a:txBody>
                    <a:bodyPr/>
                    <a:lstStyle/>
                    <a:p>
                      <a:pPr algn="l" fontAlgn="ctr"/>
                      <a:r>
                        <a:rPr lang="en-GB" sz="1800" b="1" i="0" u="none" strike="noStrike" dirty="0">
                          <a:solidFill>
                            <a:schemeClr val="bg1"/>
                          </a:solidFill>
                          <a:effectLst/>
                          <a:latin typeface="+mj-lt"/>
                        </a:rPr>
                        <a:t>Shared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1663885"/>
                  </a:ext>
                </a:extLst>
              </a:tr>
              <a:tr h="517894">
                <a:tc>
                  <a:txBody>
                    <a:bodyPr/>
                    <a:lstStyle/>
                    <a:p>
                      <a:pPr algn="l" fontAlgn="ctr"/>
                      <a:r>
                        <a:rPr lang="en-GB" sz="1800" b="1" i="0" u="none" strike="noStrike" dirty="0">
                          <a:solidFill>
                            <a:schemeClr val="bg1"/>
                          </a:solidFill>
                          <a:effectLst/>
                          <a:latin typeface="+mj-lt"/>
                        </a:rPr>
                        <a:t>Self-Contained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64014625"/>
                  </a:ext>
                </a:extLst>
              </a:tr>
            </a:tbl>
          </a:graphicData>
        </a:graphic>
      </p:graphicFrame>
      <p:graphicFrame>
        <p:nvGraphicFramePr>
          <p:cNvPr id="6" name="Table 5">
            <a:extLst>
              <a:ext uri="{FF2B5EF4-FFF2-40B4-BE49-F238E27FC236}">
                <a16:creationId xmlns:a16="http://schemas.microsoft.com/office/drawing/2014/main" id="{62F87300-1750-4A02-9541-138C547D1C4B}"/>
              </a:ext>
            </a:extLst>
          </p:cNvPr>
          <p:cNvGraphicFramePr>
            <a:graphicFrameLocks noGrp="1"/>
          </p:cNvGraphicFramePr>
          <p:nvPr/>
        </p:nvGraphicFramePr>
        <p:xfrm>
          <a:off x="6280404" y="1971766"/>
          <a:ext cx="3161942" cy="2470173"/>
        </p:xfrm>
        <a:graphic>
          <a:graphicData uri="http://schemas.openxmlformats.org/drawingml/2006/table">
            <a:tbl>
              <a:tblPr/>
              <a:tblGrid>
                <a:gridCol w="2299981">
                  <a:extLst>
                    <a:ext uri="{9D8B030D-6E8A-4147-A177-3AD203B41FA5}">
                      <a16:colId xmlns:a16="http://schemas.microsoft.com/office/drawing/2014/main" val="3326964083"/>
                    </a:ext>
                  </a:extLst>
                </a:gridCol>
                <a:gridCol w="861961">
                  <a:extLst>
                    <a:ext uri="{9D8B030D-6E8A-4147-A177-3AD203B41FA5}">
                      <a16:colId xmlns:a16="http://schemas.microsoft.com/office/drawing/2014/main" val="1760865421"/>
                    </a:ext>
                  </a:extLst>
                </a:gridCol>
              </a:tblGrid>
              <a:tr h="423868">
                <a:tc>
                  <a:txBody>
                    <a:bodyPr/>
                    <a:lstStyle/>
                    <a:p>
                      <a:pPr algn="l" fontAlgn="ctr"/>
                      <a:r>
                        <a:rPr lang="en-GB" sz="1800" b="1" i="0" u="none" strike="noStrike" dirty="0">
                          <a:solidFill>
                            <a:schemeClr val="bg1"/>
                          </a:solidFill>
                          <a:effectLst/>
                          <a:latin typeface="+mn-lt"/>
                        </a:rPr>
                        <a:t>Adults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0502518"/>
                  </a:ext>
                </a:extLst>
              </a:tr>
              <a:tr h="488872">
                <a:tc>
                  <a:txBody>
                    <a:bodyPr/>
                    <a:lstStyle/>
                    <a:p>
                      <a:pPr algn="l" fontAlgn="ctr"/>
                      <a:r>
                        <a:rPr lang="en-GB" sz="1800" b="1" i="0" u="none" strike="noStrike" dirty="0">
                          <a:solidFill>
                            <a:schemeClr val="bg1"/>
                          </a:solidFill>
                          <a:effectLst/>
                          <a:latin typeface="+mn-lt"/>
                        </a:rPr>
                        <a:t>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8647325"/>
                  </a:ext>
                </a:extLst>
              </a:tr>
              <a:tr h="501716">
                <a:tc>
                  <a:txBody>
                    <a:bodyPr/>
                    <a:lstStyle/>
                    <a:p>
                      <a:pPr algn="l" fontAlgn="ctr"/>
                      <a:r>
                        <a:rPr lang="en-GB" sz="1800" b="1" i="0" u="none" strike="noStrike" dirty="0">
                          <a:solidFill>
                            <a:schemeClr val="bg1"/>
                          </a:solidFill>
                          <a:effectLst/>
                          <a:latin typeface="+mn-lt"/>
                        </a:rPr>
                        <a:t>No 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8807326"/>
                  </a:ext>
                </a:extLst>
              </a:tr>
              <a:tr h="479286">
                <a:tc>
                  <a:txBody>
                    <a:bodyPr/>
                    <a:lstStyle/>
                    <a:p>
                      <a:pPr algn="l" fontAlgn="ctr"/>
                      <a:r>
                        <a:rPr lang="en-GB" sz="1800" b="1" i="0" u="none" strike="noStrike" dirty="0">
                          <a:solidFill>
                            <a:schemeClr val="bg1"/>
                          </a:solidFill>
                          <a:effectLst/>
                          <a:latin typeface="+mn-lt"/>
                        </a:rPr>
                        <a:t>Shared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1440861"/>
                  </a:ext>
                </a:extLst>
              </a:tr>
              <a:tr h="576431">
                <a:tc>
                  <a:txBody>
                    <a:bodyPr/>
                    <a:lstStyle/>
                    <a:p>
                      <a:pPr algn="l" fontAlgn="ctr"/>
                      <a:r>
                        <a:rPr lang="en-GB" sz="1800" b="1" i="0" u="none" strike="noStrike" dirty="0">
                          <a:solidFill>
                            <a:schemeClr val="bg1"/>
                          </a:solidFill>
                          <a:effectLst/>
                          <a:latin typeface="+mn-lt"/>
                        </a:rPr>
                        <a:t>Self-Contained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4808945"/>
                  </a:ext>
                </a:extLst>
              </a:tr>
            </a:tbl>
          </a:graphicData>
        </a:graphic>
      </p:graphicFrame>
      <p:sp>
        <p:nvSpPr>
          <p:cNvPr id="11" name="Rectangle 10">
            <a:extLst>
              <a:ext uri="{FF2B5EF4-FFF2-40B4-BE49-F238E27FC236}">
                <a16:creationId xmlns:a16="http://schemas.microsoft.com/office/drawing/2014/main" id="{C52CE54C-9442-4D33-879E-A074B1963CCE}"/>
              </a:ext>
            </a:extLst>
          </p:cNvPr>
          <p:cNvSpPr/>
          <p:nvPr/>
        </p:nvSpPr>
        <p:spPr>
          <a:xfrm>
            <a:off x="951422" y="4670271"/>
            <a:ext cx="10400789" cy="2086279"/>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Headlines</a:t>
            </a:r>
          </a:p>
          <a:p>
            <a:pPr algn="ctr"/>
            <a:endParaRPr lang="en-GB" sz="1600" dirty="0"/>
          </a:p>
          <a:p>
            <a:pPr marL="285750" indent="-285750">
              <a:buFont typeface="Wingdings" panose="05000000000000000000" pitchFamily="2" charset="2"/>
              <a:buChar char="Ø"/>
            </a:pPr>
            <a:r>
              <a:rPr lang="en-GB" sz="1600" b="1" dirty="0"/>
              <a:t>46%</a:t>
            </a:r>
            <a:r>
              <a:rPr lang="en-GB" sz="1600" dirty="0"/>
              <a:t> of adults with complex needs have no option identified – a 9% increase from the previous bulletin</a:t>
            </a:r>
          </a:p>
          <a:p>
            <a:pPr marL="285750" indent="-285750">
              <a:buFont typeface="Wingdings" panose="05000000000000000000" pitchFamily="2" charset="2"/>
              <a:buChar char="Ø"/>
            </a:pPr>
            <a:r>
              <a:rPr lang="en-GB" sz="1600" b="1" dirty="0"/>
              <a:t>48% </a:t>
            </a:r>
            <a:r>
              <a:rPr lang="en-GB" sz="1600" dirty="0"/>
              <a:t>of those with non-complex needs have no option identified – an increase of 16% from the last bulletin</a:t>
            </a:r>
          </a:p>
          <a:p>
            <a:pPr marL="285750" indent="-285750">
              <a:buFont typeface="Wingdings" panose="05000000000000000000" pitchFamily="2" charset="2"/>
              <a:buChar char="Ø"/>
            </a:pPr>
            <a:r>
              <a:rPr lang="en-GB" sz="1600" dirty="0"/>
              <a:t>There is a higher proportion of complex adults (</a:t>
            </a:r>
            <a:r>
              <a:rPr lang="en-GB" sz="1600" b="1" dirty="0"/>
              <a:t>54%</a:t>
            </a:r>
            <a:r>
              <a:rPr lang="en-GB" sz="1600" dirty="0"/>
              <a:t>) that are seeking self-contained accommodation than for non-complex (</a:t>
            </a:r>
            <a:r>
              <a:rPr lang="en-GB" sz="1600" b="1" dirty="0"/>
              <a:t>17%</a:t>
            </a:r>
            <a:r>
              <a:rPr lang="en-GB" sz="1600" dirty="0"/>
              <a:t>). This demonstrates the need for self-contained services to be developed specifically for adults with complex needs.</a:t>
            </a:r>
          </a:p>
        </p:txBody>
      </p:sp>
    </p:spTree>
    <p:extLst>
      <p:ext uri="{BB962C8B-B14F-4D97-AF65-F5344CB8AC3E}">
        <p14:creationId xmlns:p14="http://schemas.microsoft.com/office/powerpoint/2010/main" val="8626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A008-1663-4B31-8399-8715370E56C1}"/>
              </a:ext>
            </a:extLst>
          </p:cNvPr>
          <p:cNvSpPr>
            <a:spLocks noGrp="1"/>
          </p:cNvSpPr>
          <p:nvPr>
            <p:ph type="title"/>
          </p:nvPr>
        </p:nvSpPr>
        <p:spPr>
          <a:xfrm>
            <a:off x="838200" y="188145"/>
            <a:ext cx="10515600" cy="716423"/>
          </a:xfrm>
        </p:spPr>
        <p:txBody>
          <a:bodyPr/>
          <a:lstStyle/>
          <a:p>
            <a:r>
              <a:rPr lang="en-GB" dirty="0"/>
              <a:t>Adults with no option identified (LDA)</a:t>
            </a:r>
          </a:p>
        </p:txBody>
      </p:sp>
      <p:sp>
        <p:nvSpPr>
          <p:cNvPr id="8" name="Rectangle 7">
            <a:extLst>
              <a:ext uri="{FF2B5EF4-FFF2-40B4-BE49-F238E27FC236}">
                <a16:creationId xmlns:a16="http://schemas.microsoft.com/office/drawing/2014/main" id="{EC3AFAF6-8AE5-4750-9A9D-949B7A57C285}"/>
              </a:ext>
            </a:extLst>
          </p:cNvPr>
          <p:cNvSpPr/>
          <p:nvPr/>
        </p:nvSpPr>
        <p:spPr>
          <a:xfrm>
            <a:off x="566169" y="3889328"/>
            <a:ext cx="5692878" cy="2868523"/>
          </a:xfrm>
          <a:prstGeom prst="rect">
            <a:avLst/>
          </a:prstGeom>
          <a:solidFill>
            <a:srgbClr val="6825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Headlines</a:t>
            </a:r>
          </a:p>
          <a:p>
            <a:pPr algn="ctr"/>
            <a:endParaRPr lang="en-GB" sz="1400" dirty="0"/>
          </a:p>
          <a:p>
            <a:pPr marL="285750" indent="-285750">
              <a:buFont typeface="Wingdings" panose="05000000000000000000" pitchFamily="2" charset="2"/>
              <a:buChar char="Ø"/>
            </a:pPr>
            <a:r>
              <a:rPr lang="en-GB" sz="1400" dirty="0"/>
              <a:t>Colchester and Tendring (14 adults) have the highest number of adults with no option identified, with the second highest number being Chelmsford (8).</a:t>
            </a:r>
          </a:p>
          <a:p>
            <a:pPr marL="285750" indent="-285750">
              <a:buFont typeface="Wingdings" panose="05000000000000000000" pitchFamily="2" charset="2"/>
              <a:buChar char="Ø"/>
            </a:pPr>
            <a:r>
              <a:rPr lang="en-GB" sz="1400" dirty="0"/>
              <a:t>90% of the complex adults seeking accommodation need self-contained services with need primarily in Colchester (4 adults).</a:t>
            </a:r>
          </a:p>
          <a:p>
            <a:pPr marL="285750" indent="-285750">
              <a:buFont typeface="Wingdings" panose="05000000000000000000" pitchFamily="2" charset="2"/>
              <a:buChar char="Ø"/>
            </a:pPr>
            <a:r>
              <a:rPr lang="en-GB" sz="1400" dirty="0"/>
              <a:t>Tendring shows 5 adults seeking accommodation in shared housing who currently have no viable option, demonstrating the need for services to be developed here.</a:t>
            </a:r>
          </a:p>
        </p:txBody>
      </p:sp>
      <p:pic>
        <p:nvPicPr>
          <p:cNvPr id="7" name="Graphic 6">
            <a:extLst>
              <a:ext uri="{FF2B5EF4-FFF2-40B4-BE49-F238E27FC236}">
                <a16:creationId xmlns:a16="http://schemas.microsoft.com/office/drawing/2014/main" id="{EDF8F656-4577-2AD4-1B71-136B2A4766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568" y="966424"/>
            <a:ext cx="4704080" cy="2834340"/>
          </a:xfrm>
          <a:prstGeom prst="rect">
            <a:avLst/>
          </a:prstGeom>
        </p:spPr>
      </p:pic>
      <p:pic>
        <p:nvPicPr>
          <p:cNvPr id="10" name="Graphic 9">
            <a:extLst>
              <a:ext uri="{FF2B5EF4-FFF2-40B4-BE49-F238E27FC236}">
                <a16:creationId xmlns:a16="http://schemas.microsoft.com/office/drawing/2014/main" id="{6430D664-8A6E-F815-CD49-CB09E26D5C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9973" y="966424"/>
            <a:ext cx="4787539" cy="3033688"/>
          </a:xfrm>
          <a:prstGeom prst="rect">
            <a:avLst/>
          </a:prstGeom>
        </p:spPr>
      </p:pic>
      <p:pic>
        <p:nvPicPr>
          <p:cNvPr id="12" name="Graphic 11">
            <a:extLst>
              <a:ext uri="{FF2B5EF4-FFF2-40B4-BE49-F238E27FC236}">
                <a16:creationId xmlns:a16="http://schemas.microsoft.com/office/drawing/2014/main" id="{A916ED45-A290-11B4-47E6-6073E5012F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9973" y="4061968"/>
            <a:ext cx="4787539" cy="2707774"/>
          </a:xfrm>
          <a:prstGeom prst="rect">
            <a:avLst/>
          </a:prstGeom>
        </p:spPr>
      </p:pic>
    </p:spTree>
    <p:extLst>
      <p:ext uri="{BB962C8B-B14F-4D97-AF65-F5344CB8AC3E}">
        <p14:creationId xmlns:p14="http://schemas.microsoft.com/office/powerpoint/2010/main" val="26182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1BF0-370B-E01A-0786-1518CB180314}"/>
              </a:ext>
            </a:extLst>
          </p:cNvPr>
          <p:cNvSpPr>
            <a:spLocks noGrp="1"/>
          </p:cNvSpPr>
          <p:nvPr>
            <p:ph type="ctrTitle"/>
          </p:nvPr>
        </p:nvSpPr>
        <p:spPr/>
        <p:txBody>
          <a:bodyPr/>
          <a:lstStyle/>
          <a:p>
            <a:r>
              <a:rPr lang="en-GB" dirty="0"/>
              <a:t>Physical and/or Sensory Impairment (PSI) Demand</a:t>
            </a:r>
          </a:p>
        </p:txBody>
      </p:sp>
    </p:spTree>
    <p:extLst>
      <p:ext uri="{BB962C8B-B14F-4D97-AF65-F5344CB8AC3E}">
        <p14:creationId xmlns:p14="http://schemas.microsoft.com/office/powerpoint/2010/main" val="164310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D7A5-DF21-43CB-93D2-73CF22D2FB7B}"/>
              </a:ext>
            </a:extLst>
          </p:cNvPr>
          <p:cNvSpPr>
            <a:spLocks noGrp="1"/>
          </p:cNvSpPr>
          <p:nvPr>
            <p:ph type="title"/>
          </p:nvPr>
        </p:nvSpPr>
        <p:spPr>
          <a:xfrm>
            <a:off x="517008" y="280095"/>
            <a:ext cx="6264792" cy="775417"/>
          </a:xfrm>
        </p:spPr>
        <p:txBody>
          <a:bodyPr/>
          <a:lstStyle/>
          <a:p>
            <a:r>
              <a:rPr lang="en-GB" dirty="0"/>
              <a:t>Demand by District (PSI)</a:t>
            </a:r>
          </a:p>
        </p:txBody>
      </p:sp>
      <p:sp>
        <p:nvSpPr>
          <p:cNvPr id="6" name="Rectangle 5">
            <a:extLst>
              <a:ext uri="{FF2B5EF4-FFF2-40B4-BE49-F238E27FC236}">
                <a16:creationId xmlns:a16="http://schemas.microsoft.com/office/drawing/2014/main" id="{95C2D559-AE5C-48EC-902C-9997A2AF5BF1}"/>
              </a:ext>
            </a:extLst>
          </p:cNvPr>
          <p:cNvSpPr/>
          <p:nvPr/>
        </p:nvSpPr>
        <p:spPr>
          <a:xfrm>
            <a:off x="517008" y="4039507"/>
            <a:ext cx="5578992" cy="2640387"/>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etaNormal-Roman"/>
                <a:ea typeface="ＭＳ Ｐゴシック"/>
                <a:cs typeface="+mn-cs"/>
              </a:rPr>
              <a:t>Headlines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MetaNormal-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The level of demand is significantly lower from adults with PSI.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We can see the highest demand in Chelmsford and Colchester, with two adults looking for services, and other individuals looking also in Basildon, Tendring and Epping Forest.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Only 2 adults are defined as complex and they are both seeking accommodation in Colchester.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FFFFFF"/>
                </a:solidFill>
                <a:effectLst/>
                <a:uLnTx/>
                <a:uFillTx/>
                <a:latin typeface="MetaNormal-Roman"/>
                <a:ea typeface="ＭＳ Ｐゴシック"/>
                <a:cs typeface="+mn-cs"/>
              </a:rPr>
              <a:t>5 adults are seeking shared accommodation while 3 are seeking self-contained</a:t>
            </a:r>
          </a:p>
        </p:txBody>
      </p:sp>
      <p:graphicFrame>
        <p:nvGraphicFramePr>
          <p:cNvPr id="3" name="Chart 2">
            <a:extLst>
              <a:ext uri="{FF2B5EF4-FFF2-40B4-BE49-F238E27FC236}">
                <a16:creationId xmlns:a16="http://schemas.microsoft.com/office/drawing/2014/main" id="{D632BC82-05F3-D8D9-B84C-673C058EA4BD}"/>
              </a:ext>
            </a:extLst>
          </p:cNvPr>
          <p:cNvGraphicFramePr>
            <a:graphicFrameLocks/>
          </p:cNvGraphicFramePr>
          <p:nvPr/>
        </p:nvGraphicFramePr>
        <p:xfrm>
          <a:off x="6775450" y="956387"/>
          <a:ext cx="45783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F65D1EB-FD2B-9241-1164-27D8764889EB}"/>
              </a:ext>
            </a:extLst>
          </p:cNvPr>
          <p:cNvGraphicFramePr>
            <a:graphicFrameLocks/>
          </p:cNvGraphicFramePr>
          <p:nvPr/>
        </p:nvGraphicFramePr>
        <p:xfrm>
          <a:off x="6775450" y="3699587"/>
          <a:ext cx="4578350" cy="274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6A30190-BC30-FBE9-0AE1-D6FCF214200C}"/>
              </a:ext>
            </a:extLst>
          </p:cNvPr>
          <p:cNvGraphicFramePr>
            <a:graphicFrameLocks/>
          </p:cNvGraphicFramePr>
          <p:nvPr/>
        </p:nvGraphicFramePr>
        <p:xfrm>
          <a:off x="1357054" y="1175909"/>
          <a:ext cx="45783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46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7246-0EBA-4497-A9AA-E88188146D28}"/>
              </a:ext>
            </a:extLst>
          </p:cNvPr>
          <p:cNvSpPr>
            <a:spLocks noGrp="1"/>
          </p:cNvSpPr>
          <p:nvPr>
            <p:ph type="title"/>
          </p:nvPr>
        </p:nvSpPr>
        <p:spPr>
          <a:xfrm>
            <a:off x="839788" y="365125"/>
            <a:ext cx="10515600" cy="765585"/>
          </a:xfrm>
        </p:spPr>
        <p:txBody>
          <a:bodyPr/>
          <a:lstStyle/>
          <a:p>
            <a:r>
              <a:rPr lang="en-GB" dirty="0"/>
              <a:t>Demand by Need (PSI)</a:t>
            </a:r>
          </a:p>
        </p:txBody>
      </p:sp>
      <p:sp>
        <p:nvSpPr>
          <p:cNvPr id="7" name="Text Placeholder 6">
            <a:extLst>
              <a:ext uri="{FF2B5EF4-FFF2-40B4-BE49-F238E27FC236}">
                <a16:creationId xmlns:a16="http://schemas.microsoft.com/office/drawing/2014/main" id="{C1226C2F-19F7-40E5-9E54-24E3843B6B01}"/>
              </a:ext>
            </a:extLst>
          </p:cNvPr>
          <p:cNvSpPr>
            <a:spLocks noGrp="1"/>
          </p:cNvSpPr>
          <p:nvPr>
            <p:ph type="body" idx="1"/>
          </p:nvPr>
        </p:nvSpPr>
        <p:spPr>
          <a:xfrm>
            <a:off x="836612" y="1261500"/>
            <a:ext cx="5157787" cy="481934"/>
          </a:xfrm>
        </p:spPr>
        <p:txBody>
          <a:bodyPr/>
          <a:lstStyle/>
          <a:p>
            <a:r>
              <a:rPr lang="en-GB" dirty="0"/>
              <a:t>Complex Needs</a:t>
            </a:r>
          </a:p>
        </p:txBody>
      </p:sp>
      <p:sp>
        <p:nvSpPr>
          <p:cNvPr id="9" name="Text Placeholder 8">
            <a:extLst>
              <a:ext uri="{FF2B5EF4-FFF2-40B4-BE49-F238E27FC236}">
                <a16:creationId xmlns:a16="http://schemas.microsoft.com/office/drawing/2014/main" id="{E6362649-87A4-4530-9E3C-6DDAE1440EBB}"/>
              </a:ext>
            </a:extLst>
          </p:cNvPr>
          <p:cNvSpPr>
            <a:spLocks noGrp="1"/>
          </p:cNvSpPr>
          <p:nvPr>
            <p:ph type="body" sz="quarter" idx="3"/>
          </p:nvPr>
        </p:nvSpPr>
        <p:spPr>
          <a:xfrm>
            <a:off x="6169024" y="1261500"/>
            <a:ext cx="5183188" cy="481934"/>
          </a:xfrm>
        </p:spPr>
        <p:txBody>
          <a:bodyPr/>
          <a:lstStyle/>
          <a:p>
            <a:r>
              <a:rPr lang="en-GB" dirty="0"/>
              <a:t>Non-Complex</a:t>
            </a:r>
          </a:p>
        </p:txBody>
      </p:sp>
      <p:graphicFrame>
        <p:nvGraphicFramePr>
          <p:cNvPr id="5" name="Table 4">
            <a:extLst>
              <a:ext uri="{FF2B5EF4-FFF2-40B4-BE49-F238E27FC236}">
                <a16:creationId xmlns:a16="http://schemas.microsoft.com/office/drawing/2014/main" id="{3F6647C7-0ABF-4379-9991-15B17868C201}"/>
              </a:ext>
            </a:extLst>
          </p:cNvPr>
          <p:cNvGraphicFramePr>
            <a:graphicFrameLocks noGrp="1"/>
          </p:cNvGraphicFramePr>
          <p:nvPr/>
        </p:nvGraphicFramePr>
        <p:xfrm>
          <a:off x="954598" y="1977258"/>
          <a:ext cx="3161942" cy="2476663"/>
        </p:xfrm>
        <a:graphic>
          <a:graphicData uri="http://schemas.openxmlformats.org/drawingml/2006/table">
            <a:tbl>
              <a:tblPr/>
              <a:tblGrid>
                <a:gridCol w="2247542">
                  <a:extLst>
                    <a:ext uri="{9D8B030D-6E8A-4147-A177-3AD203B41FA5}">
                      <a16:colId xmlns:a16="http://schemas.microsoft.com/office/drawing/2014/main" val="2175345305"/>
                    </a:ext>
                  </a:extLst>
                </a:gridCol>
                <a:gridCol w="914400">
                  <a:extLst>
                    <a:ext uri="{9D8B030D-6E8A-4147-A177-3AD203B41FA5}">
                      <a16:colId xmlns:a16="http://schemas.microsoft.com/office/drawing/2014/main" val="1713209428"/>
                    </a:ext>
                  </a:extLst>
                </a:gridCol>
              </a:tblGrid>
              <a:tr h="450807">
                <a:tc>
                  <a:txBody>
                    <a:bodyPr/>
                    <a:lstStyle/>
                    <a:p>
                      <a:pPr algn="l" fontAlgn="ctr"/>
                      <a:r>
                        <a:rPr lang="en-GB" sz="1800" b="1" i="0" u="none" strike="noStrike" dirty="0">
                          <a:solidFill>
                            <a:schemeClr val="bg1"/>
                          </a:solidFill>
                          <a:effectLst/>
                          <a:latin typeface="+mj-lt"/>
                        </a:rPr>
                        <a:t>Adults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89818120"/>
                  </a:ext>
                </a:extLst>
              </a:tr>
              <a:tr h="485407">
                <a:tc>
                  <a:txBody>
                    <a:bodyPr/>
                    <a:lstStyle/>
                    <a:p>
                      <a:pPr algn="l" fontAlgn="ctr"/>
                      <a:r>
                        <a:rPr lang="en-GB" sz="1800" b="1" i="0" u="none" strike="noStrike" dirty="0">
                          <a:solidFill>
                            <a:schemeClr val="bg1"/>
                          </a:solidFill>
                          <a:effectLst/>
                          <a:latin typeface="+mj-lt"/>
                        </a:rPr>
                        <a:t>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22102440"/>
                  </a:ext>
                </a:extLst>
              </a:tr>
              <a:tr h="517894">
                <a:tc>
                  <a:txBody>
                    <a:bodyPr/>
                    <a:lstStyle/>
                    <a:p>
                      <a:pPr algn="l" fontAlgn="ctr"/>
                      <a:r>
                        <a:rPr lang="en-GB" sz="1800" b="1" i="0" u="none" strike="noStrike" dirty="0">
                          <a:solidFill>
                            <a:schemeClr val="bg1"/>
                          </a:solidFill>
                          <a:effectLst/>
                          <a:latin typeface="+mj-lt"/>
                        </a:rPr>
                        <a:t>No 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4135716"/>
                  </a:ext>
                </a:extLst>
              </a:tr>
              <a:tr h="504661">
                <a:tc>
                  <a:txBody>
                    <a:bodyPr/>
                    <a:lstStyle/>
                    <a:p>
                      <a:pPr algn="l" fontAlgn="ctr"/>
                      <a:r>
                        <a:rPr lang="en-GB" sz="1800" b="1" i="0" u="none" strike="noStrike" dirty="0">
                          <a:solidFill>
                            <a:schemeClr val="bg1"/>
                          </a:solidFill>
                          <a:effectLst/>
                          <a:latin typeface="+mj-lt"/>
                        </a:rPr>
                        <a:t>Shared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1663885"/>
                  </a:ext>
                </a:extLst>
              </a:tr>
              <a:tr h="517894">
                <a:tc>
                  <a:txBody>
                    <a:bodyPr/>
                    <a:lstStyle/>
                    <a:p>
                      <a:pPr algn="l" fontAlgn="ctr"/>
                      <a:r>
                        <a:rPr lang="en-GB" sz="1800" b="1" i="0" u="none" strike="noStrike" dirty="0">
                          <a:solidFill>
                            <a:schemeClr val="bg1"/>
                          </a:solidFill>
                          <a:effectLst/>
                          <a:latin typeface="+mj-lt"/>
                        </a:rPr>
                        <a:t>Self-Contained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64014625"/>
                  </a:ext>
                </a:extLst>
              </a:tr>
            </a:tbl>
          </a:graphicData>
        </a:graphic>
      </p:graphicFrame>
      <p:graphicFrame>
        <p:nvGraphicFramePr>
          <p:cNvPr id="6" name="Table 5">
            <a:extLst>
              <a:ext uri="{FF2B5EF4-FFF2-40B4-BE49-F238E27FC236}">
                <a16:creationId xmlns:a16="http://schemas.microsoft.com/office/drawing/2014/main" id="{62F87300-1750-4A02-9541-138C547D1C4B}"/>
              </a:ext>
            </a:extLst>
          </p:cNvPr>
          <p:cNvGraphicFramePr>
            <a:graphicFrameLocks noGrp="1"/>
          </p:cNvGraphicFramePr>
          <p:nvPr/>
        </p:nvGraphicFramePr>
        <p:xfrm>
          <a:off x="6280404" y="1971766"/>
          <a:ext cx="3161942" cy="2470173"/>
        </p:xfrm>
        <a:graphic>
          <a:graphicData uri="http://schemas.openxmlformats.org/drawingml/2006/table">
            <a:tbl>
              <a:tblPr/>
              <a:tblGrid>
                <a:gridCol w="2299981">
                  <a:extLst>
                    <a:ext uri="{9D8B030D-6E8A-4147-A177-3AD203B41FA5}">
                      <a16:colId xmlns:a16="http://schemas.microsoft.com/office/drawing/2014/main" val="3326964083"/>
                    </a:ext>
                  </a:extLst>
                </a:gridCol>
                <a:gridCol w="861961">
                  <a:extLst>
                    <a:ext uri="{9D8B030D-6E8A-4147-A177-3AD203B41FA5}">
                      <a16:colId xmlns:a16="http://schemas.microsoft.com/office/drawing/2014/main" val="1760865421"/>
                    </a:ext>
                  </a:extLst>
                </a:gridCol>
              </a:tblGrid>
              <a:tr h="423868">
                <a:tc>
                  <a:txBody>
                    <a:bodyPr/>
                    <a:lstStyle/>
                    <a:p>
                      <a:pPr algn="l" fontAlgn="ctr"/>
                      <a:r>
                        <a:rPr lang="en-GB" sz="1800" b="1" i="0" u="none" strike="noStrike" dirty="0">
                          <a:solidFill>
                            <a:schemeClr val="bg1"/>
                          </a:solidFill>
                          <a:effectLst/>
                          <a:latin typeface="+mn-lt"/>
                        </a:rPr>
                        <a:t>Adults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0502518"/>
                  </a:ext>
                </a:extLst>
              </a:tr>
              <a:tr h="488872">
                <a:tc>
                  <a:txBody>
                    <a:bodyPr/>
                    <a:lstStyle/>
                    <a:p>
                      <a:pPr algn="l" fontAlgn="ctr"/>
                      <a:r>
                        <a:rPr lang="en-GB" sz="1800" b="1" i="0" u="none" strike="noStrike" dirty="0">
                          <a:solidFill>
                            <a:schemeClr val="bg1"/>
                          </a:solidFill>
                          <a:effectLst/>
                          <a:latin typeface="+mn-lt"/>
                        </a:rPr>
                        <a:t>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8647325"/>
                  </a:ext>
                </a:extLst>
              </a:tr>
              <a:tr h="501716">
                <a:tc>
                  <a:txBody>
                    <a:bodyPr/>
                    <a:lstStyle/>
                    <a:p>
                      <a:pPr algn="l" fontAlgn="ctr"/>
                      <a:r>
                        <a:rPr lang="en-GB" sz="1800" b="1" i="0" u="none" strike="noStrike" dirty="0">
                          <a:solidFill>
                            <a:schemeClr val="bg1"/>
                          </a:solidFill>
                          <a:effectLst/>
                          <a:latin typeface="+mn-lt"/>
                        </a:rPr>
                        <a:t>No 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8807326"/>
                  </a:ext>
                </a:extLst>
              </a:tr>
              <a:tr h="479286">
                <a:tc>
                  <a:txBody>
                    <a:bodyPr/>
                    <a:lstStyle/>
                    <a:p>
                      <a:pPr algn="l" fontAlgn="ctr"/>
                      <a:r>
                        <a:rPr lang="en-GB" sz="1800" b="1" i="0" u="none" strike="noStrike" dirty="0">
                          <a:solidFill>
                            <a:schemeClr val="bg1"/>
                          </a:solidFill>
                          <a:effectLst/>
                          <a:latin typeface="+mn-lt"/>
                        </a:rPr>
                        <a:t>Shared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1440861"/>
                  </a:ext>
                </a:extLst>
              </a:tr>
              <a:tr h="576431">
                <a:tc>
                  <a:txBody>
                    <a:bodyPr/>
                    <a:lstStyle/>
                    <a:p>
                      <a:pPr algn="l" fontAlgn="ctr"/>
                      <a:r>
                        <a:rPr lang="en-GB" sz="1800" b="1" i="0" u="none" strike="noStrike" dirty="0">
                          <a:solidFill>
                            <a:schemeClr val="bg1"/>
                          </a:solidFill>
                          <a:effectLst/>
                          <a:latin typeface="+mn-lt"/>
                        </a:rPr>
                        <a:t>Self-Contained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fontAlgn="b"/>
                      <a:r>
                        <a:rPr lang="en-GB" sz="20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4808945"/>
                  </a:ext>
                </a:extLst>
              </a:tr>
            </a:tbl>
          </a:graphicData>
        </a:graphic>
      </p:graphicFrame>
      <p:sp>
        <p:nvSpPr>
          <p:cNvPr id="11" name="Rectangle 10">
            <a:extLst>
              <a:ext uri="{FF2B5EF4-FFF2-40B4-BE49-F238E27FC236}">
                <a16:creationId xmlns:a16="http://schemas.microsoft.com/office/drawing/2014/main" id="{C52CE54C-9442-4D33-879E-A074B1963CCE}"/>
              </a:ext>
            </a:extLst>
          </p:cNvPr>
          <p:cNvSpPr/>
          <p:nvPr/>
        </p:nvSpPr>
        <p:spPr>
          <a:xfrm>
            <a:off x="968629" y="5016475"/>
            <a:ext cx="10400789" cy="1160050"/>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etaNormal-Roman"/>
                <a:ea typeface="ＭＳ Ｐゴシック"/>
                <a:cs typeface="+mn-cs"/>
              </a:rPr>
              <a:t>Headlines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MetaNormal-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1" dirty="0">
                <a:solidFill>
                  <a:srgbClr val="FFFFFF"/>
                </a:solidFill>
                <a:latin typeface="MetaNormal-Roman"/>
                <a:ea typeface="ＭＳ Ｐゴシック"/>
              </a:rPr>
              <a:t>50%</a:t>
            </a:r>
            <a:r>
              <a:rPr kumimoji="0" lang="en-GB" sz="1600" b="0" i="0" u="none" strike="noStrike" kern="1200" cap="none" spc="0" normalizeH="0" baseline="0" noProof="0" dirty="0">
                <a:ln>
                  <a:noFill/>
                </a:ln>
                <a:solidFill>
                  <a:srgbClr val="FFFFFF"/>
                </a:solidFill>
                <a:effectLst/>
                <a:uLnTx/>
                <a:uFillTx/>
                <a:latin typeface="MetaNormal-Roman"/>
                <a:ea typeface="ＭＳ Ｐゴシック"/>
                <a:cs typeface="+mn-cs"/>
              </a:rPr>
              <a:t> of adults with PSI needs have no option identified at this time, suggesting a lack of suitable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FFFFFF"/>
                </a:solidFill>
                <a:effectLst/>
                <a:uLnTx/>
                <a:uFillTx/>
                <a:latin typeface="MetaNormal-Roman"/>
                <a:ea typeface="ＭＳ Ｐゴシック"/>
                <a:cs typeface="+mn-cs"/>
              </a:rPr>
              <a:t>There is a higher proportion of non-complex adults seeking accommodation.</a:t>
            </a:r>
          </a:p>
        </p:txBody>
      </p:sp>
    </p:spTree>
    <p:extLst>
      <p:ext uri="{BB962C8B-B14F-4D97-AF65-F5344CB8AC3E}">
        <p14:creationId xmlns:p14="http://schemas.microsoft.com/office/powerpoint/2010/main" val="743003594"/>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16C91F-B092-485F-89DA-CDD2EFE13FC0}">
  <ds:schemaRefs>
    <ds:schemaRef ds:uri="http://purl.org/dc/dcmitype/"/>
    <ds:schemaRef ds:uri="1c7f92b6-d343-469b-a597-ad7c16c497bd"/>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TotalTime>96</TotalTime>
  <Words>763</Words>
  <Application>Microsoft Office PowerPoint</Application>
  <PresentationFormat>Widescreen</PresentationFormat>
  <Paragraphs>128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MetaNormal-Roman</vt:lpstr>
      <vt:lpstr>Wingdings</vt:lpstr>
      <vt:lpstr>Office Theme</vt:lpstr>
      <vt:lpstr>Supported Living - Demand Bulletin</vt:lpstr>
      <vt:lpstr>Demand Overview</vt:lpstr>
      <vt:lpstr>Learning Disabilities and/or Autism (LDA) Demand</vt:lpstr>
      <vt:lpstr>Demand by District (LDA)</vt:lpstr>
      <vt:lpstr>Demand by Need (LDA)</vt:lpstr>
      <vt:lpstr>Adults with no option identified (LDA)</vt:lpstr>
      <vt:lpstr>Physical and/or Sensory Impairment (PSI) Demand</vt:lpstr>
      <vt:lpstr>Demand by District (PSI)</vt:lpstr>
      <vt:lpstr>Demand by Need (PSI)</vt:lpstr>
      <vt:lpstr>Adults with no option identified (PSI)</vt:lpstr>
      <vt:lpstr>Development Pipeline</vt:lpstr>
      <vt:lpstr>Developments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with Disabilities Residential Demand Bulletin</dc:title>
  <dc:creator>Nick Green - Procurement Specialist</dc:creator>
  <cp:lastModifiedBy>Michael Rodway - Procurement Assistant Manager</cp:lastModifiedBy>
  <cp:revision>7</cp:revision>
  <dcterms:created xsi:type="dcterms:W3CDTF">2023-05-05T14:10:08Z</dcterms:created>
  <dcterms:modified xsi:type="dcterms:W3CDTF">2023-07-20T12:32:33Z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