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99" r:id="rId2"/>
  </p:sldMasterIdLst>
  <p:notesMasterIdLst>
    <p:notesMasterId r:id="rId16"/>
  </p:notesMasterIdLst>
  <p:handoutMasterIdLst>
    <p:handoutMasterId r:id="rId17"/>
  </p:handoutMasterIdLst>
  <p:sldIdLst>
    <p:sldId id="298" r:id="rId3"/>
    <p:sldId id="2844" r:id="rId4"/>
    <p:sldId id="2955" r:id="rId5"/>
    <p:sldId id="2949" r:id="rId6"/>
    <p:sldId id="2850" r:id="rId7"/>
    <p:sldId id="2956" r:id="rId8"/>
    <p:sldId id="2815" r:id="rId9"/>
    <p:sldId id="2824" r:id="rId10"/>
    <p:sldId id="2960" r:id="rId11"/>
    <p:sldId id="2946" r:id="rId12"/>
    <p:sldId id="2834" r:id="rId13"/>
    <p:sldId id="2831" r:id="rId14"/>
    <p:sldId id="293"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autoAdjust="0"/>
  </p:normalViewPr>
  <p:slideViewPr>
    <p:cSldViewPr>
      <p:cViewPr varScale="1">
        <p:scale>
          <a:sx n="53" d="100"/>
          <a:sy n="53" d="100"/>
        </p:scale>
        <p:origin x="4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C7FAA-164E-4B82-8325-31760884C8B3}" type="doc">
      <dgm:prSet loTypeId="urn:microsoft.com/office/officeart/2005/8/layout/process1" loCatId="process" qsTypeId="urn:microsoft.com/office/officeart/2005/8/quickstyle/simple5" qsCatId="simple" csTypeId="urn:microsoft.com/office/officeart/2005/8/colors/accent1_2" csCatId="accent1" phldr="1"/>
      <dgm:spPr/>
    </dgm:pt>
    <dgm:pt modelId="{C22AEAEC-737A-46CA-A13F-CB0CC6C59064}">
      <dgm:prSet phldrT="[Text]"/>
      <dgm:spPr/>
      <dgm:t>
        <a:bodyPr/>
        <a:lstStyle/>
        <a:p>
          <a:r>
            <a:rPr lang="en-GB"/>
            <a:t>Bidder 1: </a:t>
          </a:r>
        </a:p>
        <a:p>
          <a:r>
            <a:rPr lang="en-GB"/>
            <a:t>Jobs created for people with disabilities</a:t>
          </a:r>
        </a:p>
      </dgm:t>
    </dgm:pt>
    <dgm:pt modelId="{19BA5878-A87D-47AA-8CDE-3A34DC5F8A18}" type="parTrans" cxnId="{89BAA808-A15A-4F11-9C3F-74D57D6B014E}">
      <dgm:prSet/>
      <dgm:spPr/>
      <dgm:t>
        <a:bodyPr/>
        <a:lstStyle/>
        <a:p>
          <a:endParaRPr lang="en-GB"/>
        </a:p>
      </dgm:t>
    </dgm:pt>
    <dgm:pt modelId="{EA7B8C0B-73DC-4ED2-8131-01C555DA96E1}" type="sibTrans" cxnId="{89BAA808-A15A-4F11-9C3F-74D57D6B014E}">
      <dgm:prSet/>
      <dgm:spPr/>
      <dgm:t>
        <a:bodyPr/>
        <a:lstStyle/>
        <a:p>
          <a:endParaRPr lang="en-GB"/>
        </a:p>
      </dgm:t>
    </dgm:pt>
    <dgm:pt modelId="{9951827F-D2B5-48C8-AEDA-0BE718F0A889}">
      <dgm:prSet phldrT="[Text]"/>
      <dgm:spPr/>
      <dgm:t>
        <a:bodyPr/>
        <a:lstStyle/>
        <a:p>
          <a:r>
            <a:rPr lang="en-GB"/>
            <a:t>Proxy Value </a:t>
          </a:r>
        </a:p>
        <a:p>
          <a:r>
            <a:rPr lang="en-GB"/>
            <a:t>£13,234.70  x3</a:t>
          </a:r>
        </a:p>
      </dgm:t>
    </dgm:pt>
    <dgm:pt modelId="{D17C7D51-1C1E-43CE-AE23-0B6B5E4E744F}" type="parTrans" cxnId="{3CA113CC-3B49-47A1-BD76-ADF39709FC7F}">
      <dgm:prSet/>
      <dgm:spPr/>
      <dgm:t>
        <a:bodyPr/>
        <a:lstStyle/>
        <a:p>
          <a:endParaRPr lang="en-GB"/>
        </a:p>
      </dgm:t>
    </dgm:pt>
    <dgm:pt modelId="{DD9D4236-752C-40C9-BAF2-275E8CCBD628}" type="sibTrans" cxnId="{3CA113CC-3B49-47A1-BD76-ADF39709FC7F}">
      <dgm:prSet/>
      <dgm:spPr/>
      <dgm:t>
        <a:bodyPr/>
        <a:lstStyle/>
        <a:p>
          <a:endParaRPr lang="en-GB"/>
        </a:p>
      </dgm:t>
    </dgm:pt>
    <dgm:pt modelId="{C18BF3C5-53BF-4E99-8E14-C4E381566B8E}">
      <dgm:prSet phldrT="[Text]"/>
      <dgm:spPr/>
      <dgm:t>
        <a:bodyPr/>
        <a:lstStyle/>
        <a:p>
          <a:r>
            <a:rPr lang="en-GB"/>
            <a:t>Total Social Value offered by Bidder 1: </a:t>
          </a:r>
        </a:p>
        <a:p>
          <a:r>
            <a:rPr lang="en-GB"/>
            <a:t>£39,704.10</a:t>
          </a:r>
        </a:p>
      </dgm:t>
    </dgm:pt>
    <dgm:pt modelId="{0BF28EBB-6268-4293-835E-A481F59B916F}" type="parTrans" cxnId="{3A97DB37-8E83-459C-94B1-10CA123B1624}">
      <dgm:prSet/>
      <dgm:spPr/>
      <dgm:t>
        <a:bodyPr/>
        <a:lstStyle/>
        <a:p>
          <a:endParaRPr lang="en-GB"/>
        </a:p>
      </dgm:t>
    </dgm:pt>
    <dgm:pt modelId="{C74FCDBF-EA85-4E96-8C35-6708FF63F3F4}" type="sibTrans" cxnId="{3A97DB37-8E83-459C-94B1-10CA123B1624}">
      <dgm:prSet/>
      <dgm:spPr/>
      <dgm:t>
        <a:bodyPr/>
        <a:lstStyle/>
        <a:p>
          <a:endParaRPr lang="en-GB"/>
        </a:p>
      </dgm:t>
    </dgm:pt>
    <dgm:pt modelId="{22F0834A-9D37-4D71-B2DA-D651EA1488CF}" type="pres">
      <dgm:prSet presAssocID="{B65C7FAA-164E-4B82-8325-31760884C8B3}" presName="Name0" presStyleCnt="0">
        <dgm:presLayoutVars>
          <dgm:dir/>
          <dgm:resizeHandles val="exact"/>
        </dgm:presLayoutVars>
      </dgm:prSet>
      <dgm:spPr/>
    </dgm:pt>
    <dgm:pt modelId="{A63B42F4-43D1-4977-BFE6-DC3CEFCD52C1}" type="pres">
      <dgm:prSet presAssocID="{C22AEAEC-737A-46CA-A13F-CB0CC6C59064}" presName="node" presStyleLbl="node1" presStyleIdx="0" presStyleCnt="3">
        <dgm:presLayoutVars>
          <dgm:bulletEnabled val="1"/>
        </dgm:presLayoutVars>
      </dgm:prSet>
      <dgm:spPr/>
    </dgm:pt>
    <dgm:pt modelId="{347361C8-6D24-4FB7-A79D-ADDD89014E33}" type="pres">
      <dgm:prSet presAssocID="{EA7B8C0B-73DC-4ED2-8131-01C555DA96E1}" presName="sibTrans" presStyleLbl="sibTrans2D1" presStyleIdx="0" presStyleCnt="2"/>
      <dgm:spPr/>
    </dgm:pt>
    <dgm:pt modelId="{AE8574EB-6BE6-4C53-813B-5455E05A521F}" type="pres">
      <dgm:prSet presAssocID="{EA7B8C0B-73DC-4ED2-8131-01C555DA96E1}" presName="connectorText" presStyleLbl="sibTrans2D1" presStyleIdx="0" presStyleCnt="2"/>
      <dgm:spPr/>
    </dgm:pt>
    <dgm:pt modelId="{5987BDB0-7321-40D3-A725-91755F0D1E14}" type="pres">
      <dgm:prSet presAssocID="{9951827F-D2B5-48C8-AEDA-0BE718F0A889}" presName="node" presStyleLbl="node1" presStyleIdx="1" presStyleCnt="3">
        <dgm:presLayoutVars>
          <dgm:bulletEnabled val="1"/>
        </dgm:presLayoutVars>
      </dgm:prSet>
      <dgm:spPr/>
    </dgm:pt>
    <dgm:pt modelId="{ED2524C6-8215-4EB5-BA2F-52BEF1C597CC}" type="pres">
      <dgm:prSet presAssocID="{DD9D4236-752C-40C9-BAF2-275E8CCBD628}" presName="sibTrans" presStyleLbl="sibTrans2D1" presStyleIdx="1" presStyleCnt="2"/>
      <dgm:spPr/>
    </dgm:pt>
    <dgm:pt modelId="{A5C1BA7F-119B-4F25-9D5F-6D154E888794}" type="pres">
      <dgm:prSet presAssocID="{DD9D4236-752C-40C9-BAF2-275E8CCBD628}" presName="connectorText" presStyleLbl="sibTrans2D1" presStyleIdx="1" presStyleCnt="2"/>
      <dgm:spPr/>
    </dgm:pt>
    <dgm:pt modelId="{29A4A3FE-C6AB-489D-B8A2-8417AF5D56E7}" type="pres">
      <dgm:prSet presAssocID="{C18BF3C5-53BF-4E99-8E14-C4E381566B8E}" presName="node" presStyleLbl="node1" presStyleIdx="2" presStyleCnt="3">
        <dgm:presLayoutVars>
          <dgm:bulletEnabled val="1"/>
        </dgm:presLayoutVars>
      </dgm:prSet>
      <dgm:spPr/>
    </dgm:pt>
  </dgm:ptLst>
  <dgm:cxnLst>
    <dgm:cxn modelId="{89BAA808-A15A-4F11-9C3F-74D57D6B014E}" srcId="{B65C7FAA-164E-4B82-8325-31760884C8B3}" destId="{C22AEAEC-737A-46CA-A13F-CB0CC6C59064}" srcOrd="0" destOrd="0" parTransId="{19BA5878-A87D-47AA-8CDE-3A34DC5F8A18}" sibTransId="{EA7B8C0B-73DC-4ED2-8131-01C555DA96E1}"/>
    <dgm:cxn modelId="{AAF40D14-DD24-4D92-AF1A-C160AECC9697}" type="presOf" srcId="{EA7B8C0B-73DC-4ED2-8131-01C555DA96E1}" destId="{347361C8-6D24-4FB7-A79D-ADDD89014E33}" srcOrd="0" destOrd="0" presId="urn:microsoft.com/office/officeart/2005/8/layout/process1"/>
    <dgm:cxn modelId="{B488F72A-9046-48FB-BF15-E5634050C1CE}" type="presOf" srcId="{C18BF3C5-53BF-4E99-8E14-C4E381566B8E}" destId="{29A4A3FE-C6AB-489D-B8A2-8417AF5D56E7}" srcOrd="0" destOrd="0" presId="urn:microsoft.com/office/officeart/2005/8/layout/process1"/>
    <dgm:cxn modelId="{3A97DB37-8E83-459C-94B1-10CA123B1624}" srcId="{B65C7FAA-164E-4B82-8325-31760884C8B3}" destId="{C18BF3C5-53BF-4E99-8E14-C4E381566B8E}" srcOrd="2" destOrd="0" parTransId="{0BF28EBB-6268-4293-835E-A481F59B916F}" sibTransId="{C74FCDBF-EA85-4E96-8C35-6708FF63F3F4}"/>
    <dgm:cxn modelId="{6DF7FF5F-9C91-4B49-BC62-7592737BB9E6}" type="presOf" srcId="{9951827F-D2B5-48C8-AEDA-0BE718F0A889}" destId="{5987BDB0-7321-40D3-A725-91755F0D1E14}" srcOrd="0" destOrd="0" presId="urn:microsoft.com/office/officeart/2005/8/layout/process1"/>
    <dgm:cxn modelId="{9F933E6A-F459-4E77-B67D-3015E26600A3}" type="presOf" srcId="{B65C7FAA-164E-4B82-8325-31760884C8B3}" destId="{22F0834A-9D37-4D71-B2DA-D651EA1488CF}" srcOrd="0" destOrd="0" presId="urn:microsoft.com/office/officeart/2005/8/layout/process1"/>
    <dgm:cxn modelId="{9B962855-635A-495F-A3EC-6966DE9EE39B}" type="presOf" srcId="{DD9D4236-752C-40C9-BAF2-275E8CCBD628}" destId="{ED2524C6-8215-4EB5-BA2F-52BEF1C597CC}" srcOrd="0" destOrd="0" presId="urn:microsoft.com/office/officeart/2005/8/layout/process1"/>
    <dgm:cxn modelId="{CC2EF297-4A64-4FA1-B2A0-0725B6CF44C6}" type="presOf" srcId="{C22AEAEC-737A-46CA-A13F-CB0CC6C59064}" destId="{A63B42F4-43D1-4977-BFE6-DC3CEFCD52C1}" srcOrd="0" destOrd="0" presId="urn:microsoft.com/office/officeart/2005/8/layout/process1"/>
    <dgm:cxn modelId="{3CA113CC-3B49-47A1-BD76-ADF39709FC7F}" srcId="{B65C7FAA-164E-4B82-8325-31760884C8B3}" destId="{9951827F-D2B5-48C8-AEDA-0BE718F0A889}" srcOrd="1" destOrd="0" parTransId="{D17C7D51-1C1E-43CE-AE23-0B6B5E4E744F}" sibTransId="{DD9D4236-752C-40C9-BAF2-275E8CCBD628}"/>
    <dgm:cxn modelId="{F1B3B7D0-9ADC-4D70-81A4-8E99618BC706}" type="presOf" srcId="{EA7B8C0B-73DC-4ED2-8131-01C555DA96E1}" destId="{AE8574EB-6BE6-4C53-813B-5455E05A521F}" srcOrd="1" destOrd="0" presId="urn:microsoft.com/office/officeart/2005/8/layout/process1"/>
    <dgm:cxn modelId="{EFFC05EE-CFA6-4C2B-98ED-CBEB079096A5}" type="presOf" srcId="{DD9D4236-752C-40C9-BAF2-275E8CCBD628}" destId="{A5C1BA7F-119B-4F25-9D5F-6D154E888794}" srcOrd="1" destOrd="0" presId="urn:microsoft.com/office/officeart/2005/8/layout/process1"/>
    <dgm:cxn modelId="{4E13EF44-0D1D-48F1-8FDE-D19B13CA2374}" type="presParOf" srcId="{22F0834A-9D37-4D71-B2DA-D651EA1488CF}" destId="{A63B42F4-43D1-4977-BFE6-DC3CEFCD52C1}" srcOrd="0" destOrd="0" presId="urn:microsoft.com/office/officeart/2005/8/layout/process1"/>
    <dgm:cxn modelId="{CBD96BFA-9A77-453C-9B02-FC1B8AB0702B}" type="presParOf" srcId="{22F0834A-9D37-4D71-B2DA-D651EA1488CF}" destId="{347361C8-6D24-4FB7-A79D-ADDD89014E33}" srcOrd="1" destOrd="0" presId="urn:microsoft.com/office/officeart/2005/8/layout/process1"/>
    <dgm:cxn modelId="{9AA8D3AA-969B-4829-B8AD-F0153BC75053}" type="presParOf" srcId="{347361C8-6D24-4FB7-A79D-ADDD89014E33}" destId="{AE8574EB-6BE6-4C53-813B-5455E05A521F}" srcOrd="0" destOrd="0" presId="urn:microsoft.com/office/officeart/2005/8/layout/process1"/>
    <dgm:cxn modelId="{6589277E-13DC-4828-89EF-33FC0E81A2FD}" type="presParOf" srcId="{22F0834A-9D37-4D71-B2DA-D651EA1488CF}" destId="{5987BDB0-7321-40D3-A725-91755F0D1E14}" srcOrd="2" destOrd="0" presId="urn:microsoft.com/office/officeart/2005/8/layout/process1"/>
    <dgm:cxn modelId="{E8BB3D1B-F6ED-4277-A0ED-41ED57B24D83}" type="presParOf" srcId="{22F0834A-9D37-4D71-B2DA-D651EA1488CF}" destId="{ED2524C6-8215-4EB5-BA2F-52BEF1C597CC}" srcOrd="3" destOrd="0" presId="urn:microsoft.com/office/officeart/2005/8/layout/process1"/>
    <dgm:cxn modelId="{17F55668-B3F0-4138-8E0E-DAA872FE7842}" type="presParOf" srcId="{ED2524C6-8215-4EB5-BA2F-52BEF1C597CC}" destId="{A5C1BA7F-119B-4F25-9D5F-6D154E888794}" srcOrd="0" destOrd="0" presId="urn:microsoft.com/office/officeart/2005/8/layout/process1"/>
    <dgm:cxn modelId="{A3EE22E7-3E84-48AC-9C19-3DF0001C927A}" type="presParOf" srcId="{22F0834A-9D37-4D71-B2DA-D651EA1488CF}" destId="{29A4A3FE-C6AB-489D-B8A2-8417AF5D56E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1198F-B9CA-4BA4-A35D-BC2D6EEFA68C}" type="doc">
      <dgm:prSet loTypeId="urn:microsoft.com/office/officeart/2005/8/layout/balance1" loCatId="relationship" qsTypeId="urn:microsoft.com/office/officeart/2005/8/quickstyle/simple5" qsCatId="simple" csTypeId="urn:microsoft.com/office/officeart/2005/8/colors/accent1_5" csCatId="accent1" phldr="1"/>
      <dgm:spPr/>
      <dgm:t>
        <a:bodyPr/>
        <a:lstStyle/>
        <a:p>
          <a:endParaRPr lang="en-GB"/>
        </a:p>
      </dgm:t>
    </dgm:pt>
    <dgm:pt modelId="{848C6908-210A-4687-802B-3673412BC17A}">
      <dgm:prSet phldrT="[Text]"/>
      <dgm:spPr>
        <a:solidFill>
          <a:srgbClr val="00A191">
            <a:alpha val="90000"/>
          </a:srgbClr>
        </a:solidFill>
      </dgm:spPr>
      <dgm:t>
        <a:bodyPr/>
        <a:lstStyle/>
        <a:p>
          <a:r>
            <a:rPr lang="en-GB" b="1">
              <a:solidFill>
                <a:schemeClr val="bg2"/>
              </a:solidFill>
            </a:rPr>
            <a:t>Value Score </a:t>
          </a:r>
        </a:p>
        <a:p>
          <a:r>
            <a:rPr lang="en-GB" b="1">
              <a:solidFill>
                <a:schemeClr val="bg2"/>
              </a:solidFill>
            </a:rPr>
            <a:t>ECC TOMs Calculator</a:t>
          </a:r>
        </a:p>
      </dgm:t>
    </dgm:pt>
    <dgm:pt modelId="{F4F1B210-4B35-46D6-92E5-7CD208997D93}" type="parTrans" cxnId="{31349DB4-AE01-4A28-8900-8CB3A5ED3FD6}">
      <dgm:prSet/>
      <dgm:spPr/>
      <dgm:t>
        <a:bodyPr/>
        <a:lstStyle/>
        <a:p>
          <a:endParaRPr lang="en-GB"/>
        </a:p>
      </dgm:t>
    </dgm:pt>
    <dgm:pt modelId="{8B6A24AD-A43E-4358-A4D0-B57214496147}" type="sibTrans" cxnId="{31349DB4-AE01-4A28-8900-8CB3A5ED3FD6}">
      <dgm:prSet/>
      <dgm:spPr/>
      <dgm:t>
        <a:bodyPr/>
        <a:lstStyle/>
        <a:p>
          <a:endParaRPr lang="en-GB"/>
        </a:p>
      </dgm:t>
    </dgm:pt>
    <dgm:pt modelId="{117ACFD2-4EA2-49B7-8D98-1BF0893EA017}">
      <dgm:prSet phldrT="[Text]" custT="1"/>
      <dgm:spPr/>
      <dgm:t>
        <a:bodyPr/>
        <a:lstStyle/>
        <a:p>
          <a:r>
            <a:rPr lang="en-GB" sz="1800" b="1"/>
            <a:t>Value Score </a:t>
          </a:r>
        </a:p>
        <a:p>
          <a:r>
            <a:rPr lang="en-GB" sz="1800" b="1"/>
            <a:t>(out of 5)</a:t>
          </a:r>
        </a:p>
      </dgm:t>
    </dgm:pt>
    <dgm:pt modelId="{AA2A8A50-5479-41C4-8C0C-770511E0EF71}" type="parTrans" cxnId="{B019E902-6FB5-4CDF-8BC1-426B64020B6C}">
      <dgm:prSet/>
      <dgm:spPr/>
      <dgm:t>
        <a:bodyPr/>
        <a:lstStyle/>
        <a:p>
          <a:endParaRPr lang="en-GB"/>
        </a:p>
      </dgm:t>
    </dgm:pt>
    <dgm:pt modelId="{E337C909-3314-439E-B080-9E6DD32E28DD}" type="sibTrans" cxnId="{B019E902-6FB5-4CDF-8BC1-426B64020B6C}">
      <dgm:prSet/>
      <dgm:spPr/>
      <dgm:t>
        <a:bodyPr/>
        <a:lstStyle/>
        <a:p>
          <a:endParaRPr lang="en-GB"/>
        </a:p>
      </dgm:t>
    </dgm:pt>
    <dgm:pt modelId="{F528FA73-110C-43C6-9EBC-D77BB96906A9}">
      <dgm:prSet phldrT="[Text]" custT="1"/>
      <dgm:spPr/>
      <dgm:t>
        <a:bodyPr/>
        <a:lstStyle/>
        <a:p>
          <a:r>
            <a:rPr lang="en-GB" sz="1800" b="1"/>
            <a:t>SV Units Offered</a:t>
          </a:r>
        </a:p>
      </dgm:t>
    </dgm:pt>
    <dgm:pt modelId="{EDEE088C-43EF-4782-BD2B-C6748C3659D6}" type="parTrans" cxnId="{3FDE1653-6E43-46A7-93EA-4CCF0D4B7D11}">
      <dgm:prSet/>
      <dgm:spPr/>
      <dgm:t>
        <a:bodyPr/>
        <a:lstStyle/>
        <a:p>
          <a:endParaRPr lang="en-GB"/>
        </a:p>
      </dgm:t>
    </dgm:pt>
    <dgm:pt modelId="{00950DB1-73A9-4540-897F-B9968C7E646C}" type="sibTrans" cxnId="{3FDE1653-6E43-46A7-93EA-4CCF0D4B7D11}">
      <dgm:prSet/>
      <dgm:spPr/>
      <dgm:t>
        <a:bodyPr/>
        <a:lstStyle/>
        <a:p>
          <a:endParaRPr lang="en-GB"/>
        </a:p>
      </dgm:t>
    </dgm:pt>
    <dgm:pt modelId="{B6984E8F-7349-4FC0-8D76-FEEAE752CD17}">
      <dgm:prSet phldrT="[Text]"/>
      <dgm:spPr>
        <a:solidFill>
          <a:srgbClr val="00A191">
            <a:alpha val="90000"/>
          </a:srgbClr>
        </a:solidFill>
      </dgm:spPr>
      <dgm:t>
        <a:bodyPr/>
        <a:lstStyle/>
        <a:p>
          <a:r>
            <a:rPr lang="en-GB" b="1">
              <a:solidFill>
                <a:schemeClr val="bg2"/>
              </a:solidFill>
            </a:rPr>
            <a:t>Supporting Statement Score</a:t>
          </a:r>
        </a:p>
      </dgm:t>
    </dgm:pt>
    <dgm:pt modelId="{8FE57C68-AD88-45C0-81DE-FE660ACBBCA1}" type="parTrans" cxnId="{39597DB1-EA5E-4C6B-A180-08530B9AD285}">
      <dgm:prSet/>
      <dgm:spPr/>
      <dgm:t>
        <a:bodyPr/>
        <a:lstStyle/>
        <a:p>
          <a:endParaRPr lang="en-GB"/>
        </a:p>
      </dgm:t>
    </dgm:pt>
    <dgm:pt modelId="{ADF77F74-677E-4EBE-B135-52BF6B7834BF}" type="sibTrans" cxnId="{39597DB1-EA5E-4C6B-A180-08530B9AD285}">
      <dgm:prSet/>
      <dgm:spPr/>
      <dgm:t>
        <a:bodyPr/>
        <a:lstStyle/>
        <a:p>
          <a:endParaRPr lang="en-GB"/>
        </a:p>
      </dgm:t>
    </dgm:pt>
    <dgm:pt modelId="{25883DD6-8905-4021-B352-2E778417A207}">
      <dgm:prSet phldrT="[Text]" custT="1"/>
      <dgm:spPr/>
      <dgm:t>
        <a:bodyPr/>
        <a:lstStyle/>
        <a:p>
          <a:r>
            <a:rPr lang="en-GB" sz="1400" dirty="0"/>
            <a:t>Qualitative evaluation of Supporting Statement</a:t>
          </a:r>
        </a:p>
      </dgm:t>
    </dgm:pt>
    <dgm:pt modelId="{C5B4838C-4907-4A3B-AC09-3FE132D31ABF}" type="parTrans" cxnId="{EF5831CE-E189-4728-9F7E-12F9215FA748}">
      <dgm:prSet/>
      <dgm:spPr/>
      <dgm:t>
        <a:bodyPr/>
        <a:lstStyle/>
        <a:p>
          <a:endParaRPr lang="en-GB"/>
        </a:p>
      </dgm:t>
    </dgm:pt>
    <dgm:pt modelId="{F51986BB-BB41-46E1-925A-A81864269638}" type="sibTrans" cxnId="{EF5831CE-E189-4728-9F7E-12F9215FA748}">
      <dgm:prSet/>
      <dgm:spPr/>
      <dgm:t>
        <a:bodyPr/>
        <a:lstStyle/>
        <a:p>
          <a:endParaRPr lang="en-GB"/>
        </a:p>
      </dgm:t>
    </dgm:pt>
    <dgm:pt modelId="{640691C5-C51F-4B38-BE22-BB1577B2F186}">
      <dgm:prSet custT="1"/>
      <dgm:spPr/>
      <dgm:t>
        <a:bodyPr/>
        <a:lstStyle/>
        <a:p>
          <a:r>
            <a:rPr lang="en-GB" sz="1800" b="1"/>
            <a:t>Proxy Value x Multiplier</a:t>
          </a:r>
        </a:p>
      </dgm:t>
    </dgm:pt>
    <dgm:pt modelId="{B4E04F93-2782-4451-B6A4-51656019CC97}" type="parTrans" cxnId="{0266A005-9E88-4822-A34D-F92AF034AEFA}">
      <dgm:prSet/>
      <dgm:spPr/>
      <dgm:t>
        <a:bodyPr/>
        <a:lstStyle/>
        <a:p>
          <a:endParaRPr lang="en-GB"/>
        </a:p>
      </dgm:t>
    </dgm:pt>
    <dgm:pt modelId="{842179B3-D0A4-47E4-B1AC-ED0D2372B8C3}" type="sibTrans" cxnId="{0266A005-9E88-4822-A34D-F92AF034AEFA}">
      <dgm:prSet/>
      <dgm:spPr/>
      <dgm:t>
        <a:bodyPr/>
        <a:lstStyle/>
        <a:p>
          <a:endParaRPr lang="en-GB"/>
        </a:p>
      </dgm:t>
    </dgm:pt>
    <dgm:pt modelId="{501F30F3-A883-405D-BDA2-EFB093BAC102}">
      <dgm:prSet custT="1"/>
      <dgm:spPr>
        <a:solidFill>
          <a:srgbClr val="E00069"/>
        </a:solidFill>
      </dgm:spPr>
      <dgm:t>
        <a:bodyPr/>
        <a:lstStyle/>
        <a:p>
          <a:r>
            <a:rPr lang="en-GB" sz="2000" b="1" baseline="0"/>
            <a:t>Social Value Ratio</a:t>
          </a:r>
          <a:endParaRPr lang="en-GB" sz="2000" b="1"/>
        </a:p>
      </dgm:t>
    </dgm:pt>
    <dgm:pt modelId="{85D9297D-C2DC-4241-9AA8-CD152A270BAE}" type="parTrans" cxnId="{3C17C7AA-80FF-4B98-82B7-ABCB954BED16}">
      <dgm:prSet/>
      <dgm:spPr/>
      <dgm:t>
        <a:bodyPr/>
        <a:lstStyle/>
        <a:p>
          <a:endParaRPr lang="en-GB"/>
        </a:p>
      </dgm:t>
    </dgm:pt>
    <dgm:pt modelId="{6DA2B443-87F7-4021-97CD-E4D26DF46F9C}" type="sibTrans" cxnId="{3C17C7AA-80FF-4B98-82B7-ABCB954BED16}">
      <dgm:prSet/>
      <dgm:spPr/>
      <dgm:t>
        <a:bodyPr/>
        <a:lstStyle/>
        <a:p>
          <a:endParaRPr lang="en-GB"/>
        </a:p>
      </dgm:t>
    </dgm:pt>
    <dgm:pt modelId="{00C84F15-FF60-4229-AD3D-826ECB8B4C52}">
      <dgm:prSet phldrT="[Text]" custT="1"/>
      <dgm:spPr/>
      <dgm:t>
        <a:bodyPr/>
        <a:lstStyle/>
        <a:p>
          <a:r>
            <a:rPr lang="en-GB" sz="1400"/>
            <a:t>Moderate Supporting Statement Score</a:t>
          </a:r>
        </a:p>
      </dgm:t>
    </dgm:pt>
    <dgm:pt modelId="{551585FD-E6EB-4594-9D25-78C08A48AC01}" type="parTrans" cxnId="{AD2CA46E-9E13-4349-BD2E-BA04E8615A1C}">
      <dgm:prSet/>
      <dgm:spPr/>
      <dgm:t>
        <a:bodyPr/>
        <a:lstStyle/>
        <a:p>
          <a:endParaRPr lang="en-GB"/>
        </a:p>
      </dgm:t>
    </dgm:pt>
    <dgm:pt modelId="{7E799B87-3C68-49D5-A852-955CB1218798}" type="sibTrans" cxnId="{AD2CA46E-9E13-4349-BD2E-BA04E8615A1C}">
      <dgm:prSet/>
      <dgm:spPr/>
      <dgm:t>
        <a:bodyPr/>
        <a:lstStyle/>
        <a:p>
          <a:endParaRPr lang="en-GB"/>
        </a:p>
      </dgm:t>
    </dgm:pt>
    <dgm:pt modelId="{E0CD0AE9-1B7B-4DB0-BABD-73A861AB20E0}">
      <dgm:prSet phldrT="[Text]" custT="1"/>
      <dgm:spPr/>
      <dgm:t>
        <a:bodyPr/>
        <a:lstStyle/>
        <a:p>
          <a:r>
            <a:rPr lang="en-GB" sz="1400"/>
            <a:t>Consider robustness of Implementation Plan</a:t>
          </a:r>
        </a:p>
      </dgm:t>
    </dgm:pt>
    <dgm:pt modelId="{B1F07FA2-E5E9-45AC-A59D-8F1CFAF53F9D}" type="parTrans" cxnId="{391C4D37-93D7-405A-8C91-9F620D9AED29}">
      <dgm:prSet/>
      <dgm:spPr/>
      <dgm:t>
        <a:bodyPr/>
        <a:lstStyle/>
        <a:p>
          <a:endParaRPr lang="en-GB"/>
        </a:p>
      </dgm:t>
    </dgm:pt>
    <dgm:pt modelId="{4BB6135A-F3C9-45A2-BC84-D28B310744CF}" type="sibTrans" cxnId="{391C4D37-93D7-405A-8C91-9F620D9AED29}">
      <dgm:prSet/>
      <dgm:spPr/>
      <dgm:t>
        <a:bodyPr/>
        <a:lstStyle/>
        <a:p>
          <a:endParaRPr lang="en-GB"/>
        </a:p>
      </dgm:t>
    </dgm:pt>
    <dgm:pt modelId="{E4C3D1B9-DE65-4DDF-BA1D-261AE4719B0A}">
      <dgm:prSet phldrT="[Text]" custT="1"/>
      <dgm:spPr/>
      <dgm:t>
        <a:bodyPr/>
        <a:lstStyle/>
        <a:p>
          <a:r>
            <a:rPr lang="en-GB" sz="1400"/>
            <a:t>Consider confidence of delivery</a:t>
          </a:r>
        </a:p>
      </dgm:t>
    </dgm:pt>
    <dgm:pt modelId="{0898A5DB-9AED-48F9-85E3-806F244331DF}" type="parTrans" cxnId="{7324ADC1-5898-4BE2-98BA-F29A02633A68}">
      <dgm:prSet/>
      <dgm:spPr/>
      <dgm:t>
        <a:bodyPr/>
        <a:lstStyle/>
        <a:p>
          <a:endParaRPr lang="en-GB"/>
        </a:p>
      </dgm:t>
    </dgm:pt>
    <dgm:pt modelId="{98A8A7EC-C209-4E83-B209-449728542959}" type="sibTrans" cxnId="{7324ADC1-5898-4BE2-98BA-F29A02633A68}">
      <dgm:prSet/>
      <dgm:spPr/>
      <dgm:t>
        <a:bodyPr/>
        <a:lstStyle/>
        <a:p>
          <a:endParaRPr lang="en-GB"/>
        </a:p>
      </dgm:t>
    </dgm:pt>
    <dgm:pt modelId="{E3BB4317-A0A0-454C-91B8-CC3B0E5F04E7}" type="pres">
      <dgm:prSet presAssocID="{3EE1198F-B9CA-4BA4-A35D-BC2D6EEFA68C}" presName="outerComposite" presStyleCnt="0">
        <dgm:presLayoutVars>
          <dgm:chMax val="2"/>
          <dgm:animLvl val="lvl"/>
          <dgm:resizeHandles val="exact"/>
        </dgm:presLayoutVars>
      </dgm:prSet>
      <dgm:spPr/>
    </dgm:pt>
    <dgm:pt modelId="{52255820-6ABE-4315-8E0F-6963CC023512}" type="pres">
      <dgm:prSet presAssocID="{3EE1198F-B9CA-4BA4-A35D-BC2D6EEFA68C}" presName="dummyMaxCanvas" presStyleCnt="0"/>
      <dgm:spPr/>
    </dgm:pt>
    <dgm:pt modelId="{7710D250-2714-49BD-A096-66DDDE4120A5}" type="pres">
      <dgm:prSet presAssocID="{3EE1198F-B9CA-4BA4-A35D-BC2D6EEFA68C}" presName="parentComposite" presStyleCnt="0"/>
      <dgm:spPr/>
    </dgm:pt>
    <dgm:pt modelId="{42C1A5FE-35FC-4F03-B7B6-5E414BE4028C}" type="pres">
      <dgm:prSet presAssocID="{3EE1198F-B9CA-4BA4-A35D-BC2D6EEFA68C}" presName="parent1" presStyleLbl="alignAccFollowNode1" presStyleIdx="0" presStyleCnt="4" custLinFactNeighborX="-433">
        <dgm:presLayoutVars>
          <dgm:chMax val="4"/>
        </dgm:presLayoutVars>
      </dgm:prSet>
      <dgm:spPr/>
    </dgm:pt>
    <dgm:pt modelId="{3CEC1F20-0EC5-4998-8FA2-CE2100E2D3CB}" type="pres">
      <dgm:prSet presAssocID="{3EE1198F-B9CA-4BA4-A35D-BC2D6EEFA68C}" presName="parent2" presStyleLbl="alignAccFollowNode1" presStyleIdx="1" presStyleCnt="4">
        <dgm:presLayoutVars>
          <dgm:chMax val="4"/>
        </dgm:presLayoutVars>
      </dgm:prSet>
      <dgm:spPr/>
    </dgm:pt>
    <dgm:pt modelId="{061CD6AD-0867-4092-A338-2183F9E47E0A}" type="pres">
      <dgm:prSet presAssocID="{3EE1198F-B9CA-4BA4-A35D-BC2D6EEFA68C}" presName="childrenComposite" presStyleCnt="0"/>
      <dgm:spPr/>
    </dgm:pt>
    <dgm:pt modelId="{99BE5D1B-C2E1-41F3-BE36-DAEE63B42207}" type="pres">
      <dgm:prSet presAssocID="{3EE1198F-B9CA-4BA4-A35D-BC2D6EEFA68C}" presName="dummyMaxCanvas_ChildArea" presStyleCnt="0"/>
      <dgm:spPr/>
    </dgm:pt>
    <dgm:pt modelId="{E10C15CC-32FE-41F8-86F1-A226A9B78EE8}" type="pres">
      <dgm:prSet presAssocID="{3EE1198F-B9CA-4BA4-A35D-BC2D6EEFA68C}" presName="fulcrum" presStyleLbl="alignAccFollowNode1" presStyleIdx="2" presStyleCnt="4"/>
      <dgm:spPr/>
    </dgm:pt>
    <dgm:pt modelId="{1D620FD7-A6E2-46F9-85E1-D757BF665BB5}" type="pres">
      <dgm:prSet presAssocID="{3EE1198F-B9CA-4BA4-A35D-BC2D6EEFA68C}" presName="balance_44" presStyleLbl="alignAccFollowNode1" presStyleIdx="3" presStyleCnt="4">
        <dgm:presLayoutVars>
          <dgm:bulletEnabled val="1"/>
        </dgm:presLayoutVars>
      </dgm:prSet>
      <dgm:spPr/>
    </dgm:pt>
    <dgm:pt modelId="{E92D9740-65FD-48C2-A218-EFDF5DA4AD9C}" type="pres">
      <dgm:prSet presAssocID="{3EE1198F-B9CA-4BA4-A35D-BC2D6EEFA68C}" presName="right_44_1" presStyleLbl="node1" presStyleIdx="0" presStyleCnt="8" custScaleY="153134" custLinFactY="-128041" custLinFactNeighborX="989" custLinFactNeighborY="-200000">
        <dgm:presLayoutVars>
          <dgm:bulletEnabled val="1"/>
        </dgm:presLayoutVars>
      </dgm:prSet>
      <dgm:spPr/>
    </dgm:pt>
    <dgm:pt modelId="{096084A1-2D93-4797-AEF8-461571D98822}" type="pres">
      <dgm:prSet presAssocID="{3EE1198F-B9CA-4BA4-A35D-BC2D6EEFA68C}" presName="right_44_2" presStyleLbl="node1" presStyleIdx="1" presStyleCnt="8" custLinFactY="5221" custLinFactNeighborX="989" custLinFactNeighborY="100000">
        <dgm:presLayoutVars>
          <dgm:bulletEnabled val="1"/>
        </dgm:presLayoutVars>
      </dgm:prSet>
      <dgm:spPr/>
    </dgm:pt>
    <dgm:pt modelId="{25E9BA47-2A82-489A-92D6-59557A7F2A08}" type="pres">
      <dgm:prSet presAssocID="{3EE1198F-B9CA-4BA4-A35D-BC2D6EEFA68C}" presName="right_44_3" presStyleLbl="node1" presStyleIdx="2" presStyleCnt="8" custLinFactY="6768" custLinFactNeighborX="989" custLinFactNeighborY="100000">
        <dgm:presLayoutVars>
          <dgm:bulletEnabled val="1"/>
        </dgm:presLayoutVars>
      </dgm:prSet>
      <dgm:spPr/>
    </dgm:pt>
    <dgm:pt modelId="{21C8B8B0-BBDF-4FEB-9FCA-183A4152B8C0}" type="pres">
      <dgm:prSet presAssocID="{3EE1198F-B9CA-4BA4-A35D-BC2D6EEFA68C}" presName="right_44_4" presStyleLbl="node1" presStyleIdx="3" presStyleCnt="8" custLinFactY="5221" custLinFactNeighborX="989" custLinFactNeighborY="100000">
        <dgm:presLayoutVars>
          <dgm:bulletEnabled val="1"/>
        </dgm:presLayoutVars>
      </dgm:prSet>
      <dgm:spPr/>
    </dgm:pt>
    <dgm:pt modelId="{F044567D-C286-4A1F-915D-434021F700C9}" type="pres">
      <dgm:prSet presAssocID="{3EE1198F-B9CA-4BA4-A35D-BC2D6EEFA68C}" presName="left_44_1" presStyleLbl="node1" presStyleIdx="4" presStyleCnt="8">
        <dgm:presLayoutVars>
          <dgm:bulletEnabled val="1"/>
        </dgm:presLayoutVars>
      </dgm:prSet>
      <dgm:spPr/>
    </dgm:pt>
    <dgm:pt modelId="{CD7122A3-F3C7-4C65-BC6A-7E0827C79343}" type="pres">
      <dgm:prSet presAssocID="{3EE1198F-B9CA-4BA4-A35D-BC2D6EEFA68C}" presName="left_44_2" presStyleLbl="node1" presStyleIdx="5" presStyleCnt="8">
        <dgm:presLayoutVars>
          <dgm:bulletEnabled val="1"/>
        </dgm:presLayoutVars>
      </dgm:prSet>
      <dgm:spPr/>
    </dgm:pt>
    <dgm:pt modelId="{2AC748D8-05B1-465B-9CBB-AD8BDCE5A6A4}" type="pres">
      <dgm:prSet presAssocID="{3EE1198F-B9CA-4BA4-A35D-BC2D6EEFA68C}" presName="left_44_3" presStyleLbl="node1" presStyleIdx="6" presStyleCnt="8">
        <dgm:presLayoutVars>
          <dgm:bulletEnabled val="1"/>
        </dgm:presLayoutVars>
      </dgm:prSet>
      <dgm:spPr/>
    </dgm:pt>
    <dgm:pt modelId="{52FD2422-DF76-4EF8-991A-221631CE7F06}" type="pres">
      <dgm:prSet presAssocID="{3EE1198F-B9CA-4BA4-A35D-BC2D6EEFA68C}" presName="left_44_4" presStyleLbl="node1" presStyleIdx="7" presStyleCnt="8">
        <dgm:presLayoutVars>
          <dgm:bulletEnabled val="1"/>
        </dgm:presLayoutVars>
      </dgm:prSet>
      <dgm:spPr/>
    </dgm:pt>
  </dgm:ptLst>
  <dgm:cxnLst>
    <dgm:cxn modelId="{B019E902-6FB5-4CDF-8BC1-426B64020B6C}" srcId="{848C6908-210A-4687-802B-3673412BC17A}" destId="{117ACFD2-4EA2-49B7-8D98-1BF0893EA017}" srcOrd="0" destOrd="0" parTransId="{AA2A8A50-5479-41C4-8C0C-770511E0EF71}" sibTransId="{E337C909-3314-439E-B080-9E6DD32E28DD}"/>
    <dgm:cxn modelId="{3D2FCF04-473F-4878-BF64-E6F0F47BA737}" type="presOf" srcId="{640691C5-C51F-4B38-BE22-BB1577B2F186}" destId="{2AC748D8-05B1-465B-9CBB-AD8BDCE5A6A4}" srcOrd="0" destOrd="0" presId="urn:microsoft.com/office/officeart/2005/8/layout/balance1"/>
    <dgm:cxn modelId="{0266A005-9E88-4822-A34D-F92AF034AEFA}" srcId="{848C6908-210A-4687-802B-3673412BC17A}" destId="{640691C5-C51F-4B38-BE22-BB1577B2F186}" srcOrd="2" destOrd="0" parTransId="{B4E04F93-2782-4451-B6A4-51656019CC97}" sibTransId="{842179B3-D0A4-47E4-B1AC-ED0D2372B8C3}"/>
    <dgm:cxn modelId="{DEC4BC1C-2A0F-4149-A1CE-98C10D759E44}" type="presOf" srcId="{501F30F3-A883-405D-BDA2-EFB093BAC102}" destId="{CD7122A3-F3C7-4C65-BC6A-7E0827C79343}" srcOrd="0" destOrd="0" presId="urn:microsoft.com/office/officeart/2005/8/layout/balance1"/>
    <dgm:cxn modelId="{7886F92F-8F63-4775-B114-384FD4530CE5}" type="presOf" srcId="{E0CD0AE9-1B7B-4DB0-BABD-73A861AB20E0}" destId="{25E9BA47-2A82-489A-92D6-59557A7F2A08}" srcOrd="0" destOrd="0" presId="urn:microsoft.com/office/officeart/2005/8/layout/balance1"/>
    <dgm:cxn modelId="{D8C78435-EB30-49A3-84BC-CA10CDFA3568}" type="presOf" srcId="{25883DD6-8905-4021-B352-2E778417A207}" destId="{E92D9740-65FD-48C2-A218-EFDF5DA4AD9C}" srcOrd="0" destOrd="0" presId="urn:microsoft.com/office/officeart/2005/8/layout/balance1"/>
    <dgm:cxn modelId="{22B96336-E7F8-4E8E-983B-0C160954D999}" type="presOf" srcId="{848C6908-210A-4687-802B-3673412BC17A}" destId="{42C1A5FE-35FC-4F03-B7B6-5E414BE4028C}" srcOrd="0" destOrd="0" presId="urn:microsoft.com/office/officeart/2005/8/layout/balance1"/>
    <dgm:cxn modelId="{391C4D37-93D7-405A-8C91-9F620D9AED29}" srcId="{B6984E8F-7349-4FC0-8D76-FEEAE752CD17}" destId="{E0CD0AE9-1B7B-4DB0-BABD-73A861AB20E0}" srcOrd="2" destOrd="0" parTransId="{B1F07FA2-E5E9-45AC-A59D-8F1CFAF53F9D}" sibTransId="{4BB6135A-F3C9-45A2-BC84-D28B310744CF}"/>
    <dgm:cxn modelId="{C35F2B3B-9A74-4406-945F-4A9A65711F7E}" type="presOf" srcId="{F528FA73-110C-43C6-9EBC-D77BB96906A9}" destId="{52FD2422-DF76-4EF8-991A-221631CE7F06}" srcOrd="0" destOrd="0" presId="urn:microsoft.com/office/officeart/2005/8/layout/balance1"/>
    <dgm:cxn modelId="{790E993B-7E4A-4564-B825-BEF6D7CCD486}" type="presOf" srcId="{3EE1198F-B9CA-4BA4-A35D-BC2D6EEFA68C}" destId="{E3BB4317-A0A0-454C-91B8-CC3B0E5F04E7}" srcOrd="0" destOrd="0" presId="urn:microsoft.com/office/officeart/2005/8/layout/balance1"/>
    <dgm:cxn modelId="{E6866E44-D9D8-424B-A7B7-0FC2BCDF5C62}" type="presOf" srcId="{00C84F15-FF60-4229-AD3D-826ECB8B4C52}" destId="{096084A1-2D93-4797-AEF8-461571D98822}" srcOrd="0" destOrd="0" presId="urn:microsoft.com/office/officeart/2005/8/layout/balance1"/>
    <dgm:cxn modelId="{AD2CA46E-9E13-4349-BD2E-BA04E8615A1C}" srcId="{B6984E8F-7349-4FC0-8D76-FEEAE752CD17}" destId="{00C84F15-FF60-4229-AD3D-826ECB8B4C52}" srcOrd="1" destOrd="0" parTransId="{551585FD-E6EB-4594-9D25-78C08A48AC01}" sibTransId="{7E799B87-3C68-49D5-A852-955CB1218798}"/>
    <dgm:cxn modelId="{3FDE1653-6E43-46A7-93EA-4CCF0D4B7D11}" srcId="{848C6908-210A-4687-802B-3673412BC17A}" destId="{F528FA73-110C-43C6-9EBC-D77BB96906A9}" srcOrd="3" destOrd="0" parTransId="{EDEE088C-43EF-4782-BD2B-C6748C3659D6}" sibTransId="{00950DB1-73A9-4540-897F-B9968C7E646C}"/>
    <dgm:cxn modelId="{874D1F7A-B41B-47F7-84E4-2E0C67FA4DEE}" type="presOf" srcId="{B6984E8F-7349-4FC0-8D76-FEEAE752CD17}" destId="{3CEC1F20-0EC5-4998-8FA2-CE2100E2D3CB}" srcOrd="0" destOrd="0" presId="urn:microsoft.com/office/officeart/2005/8/layout/balance1"/>
    <dgm:cxn modelId="{307A957F-A764-4673-BD36-3A61C14C0734}" type="presOf" srcId="{117ACFD2-4EA2-49B7-8D98-1BF0893EA017}" destId="{F044567D-C286-4A1F-915D-434021F700C9}" srcOrd="0" destOrd="0" presId="urn:microsoft.com/office/officeart/2005/8/layout/balance1"/>
    <dgm:cxn modelId="{3C17C7AA-80FF-4B98-82B7-ABCB954BED16}" srcId="{848C6908-210A-4687-802B-3673412BC17A}" destId="{501F30F3-A883-405D-BDA2-EFB093BAC102}" srcOrd="1" destOrd="0" parTransId="{85D9297D-C2DC-4241-9AA8-CD152A270BAE}" sibTransId="{6DA2B443-87F7-4021-97CD-E4D26DF46F9C}"/>
    <dgm:cxn modelId="{39597DB1-EA5E-4C6B-A180-08530B9AD285}" srcId="{3EE1198F-B9CA-4BA4-A35D-BC2D6EEFA68C}" destId="{B6984E8F-7349-4FC0-8D76-FEEAE752CD17}" srcOrd="1" destOrd="0" parTransId="{8FE57C68-AD88-45C0-81DE-FE660ACBBCA1}" sibTransId="{ADF77F74-677E-4EBE-B135-52BF6B7834BF}"/>
    <dgm:cxn modelId="{31349DB4-AE01-4A28-8900-8CB3A5ED3FD6}" srcId="{3EE1198F-B9CA-4BA4-A35D-BC2D6EEFA68C}" destId="{848C6908-210A-4687-802B-3673412BC17A}" srcOrd="0" destOrd="0" parTransId="{F4F1B210-4B35-46D6-92E5-7CD208997D93}" sibTransId="{8B6A24AD-A43E-4358-A4D0-B57214496147}"/>
    <dgm:cxn modelId="{7324ADC1-5898-4BE2-98BA-F29A02633A68}" srcId="{B6984E8F-7349-4FC0-8D76-FEEAE752CD17}" destId="{E4C3D1B9-DE65-4DDF-BA1D-261AE4719B0A}" srcOrd="3" destOrd="0" parTransId="{0898A5DB-9AED-48F9-85E3-806F244331DF}" sibTransId="{98A8A7EC-C209-4E83-B209-449728542959}"/>
    <dgm:cxn modelId="{EF5831CE-E189-4728-9F7E-12F9215FA748}" srcId="{B6984E8F-7349-4FC0-8D76-FEEAE752CD17}" destId="{25883DD6-8905-4021-B352-2E778417A207}" srcOrd="0" destOrd="0" parTransId="{C5B4838C-4907-4A3B-AC09-3FE132D31ABF}" sibTransId="{F51986BB-BB41-46E1-925A-A81864269638}"/>
    <dgm:cxn modelId="{042F27E8-614B-44AE-BB3E-ACC73517001F}" type="presOf" srcId="{E4C3D1B9-DE65-4DDF-BA1D-261AE4719B0A}" destId="{21C8B8B0-BBDF-4FEB-9FCA-183A4152B8C0}" srcOrd="0" destOrd="0" presId="urn:microsoft.com/office/officeart/2005/8/layout/balance1"/>
    <dgm:cxn modelId="{F54BB2E2-8440-4452-A12C-4B9145D7B72D}" type="presParOf" srcId="{E3BB4317-A0A0-454C-91B8-CC3B0E5F04E7}" destId="{52255820-6ABE-4315-8E0F-6963CC023512}" srcOrd="0" destOrd="0" presId="urn:microsoft.com/office/officeart/2005/8/layout/balance1"/>
    <dgm:cxn modelId="{3B0D57B0-1BE3-4BB0-9D71-CD87AAE298BC}" type="presParOf" srcId="{E3BB4317-A0A0-454C-91B8-CC3B0E5F04E7}" destId="{7710D250-2714-49BD-A096-66DDDE4120A5}" srcOrd="1" destOrd="0" presId="urn:microsoft.com/office/officeart/2005/8/layout/balance1"/>
    <dgm:cxn modelId="{8BC3F548-FAA5-49B2-8440-29BF899E4FD3}" type="presParOf" srcId="{7710D250-2714-49BD-A096-66DDDE4120A5}" destId="{42C1A5FE-35FC-4F03-B7B6-5E414BE4028C}" srcOrd="0" destOrd="0" presId="urn:microsoft.com/office/officeart/2005/8/layout/balance1"/>
    <dgm:cxn modelId="{B0F7D27D-E2FD-4E01-824D-E530ECA2701A}" type="presParOf" srcId="{7710D250-2714-49BD-A096-66DDDE4120A5}" destId="{3CEC1F20-0EC5-4998-8FA2-CE2100E2D3CB}" srcOrd="1" destOrd="0" presId="urn:microsoft.com/office/officeart/2005/8/layout/balance1"/>
    <dgm:cxn modelId="{FF0B3974-302A-4ACE-9389-01B7CE629B97}" type="presParOf" srcId="{E3BB4317-A0A0-454C-91B8-CC3B0E5F04E7}" destId="{061CD6AD-0867-4092-A338-2183F9E47E0A}" srcOrd="2" destOrd="0" presId="urn:microsoft.com/office/officeart/2005/8/layout/balance1"/>
    <dgm:cxn modelId="{B9648922-DB43-4FBA-8FD5-46085871B64E}" type="presParOf" srcId="{061CD6AD-0867-4092-A338-2183F9E47E0A}" destId="{99BE5D1B-C2E1-41F3-BE36-DAEE63B42207}" srcOrd="0" destOrd="0" presId="urn:microsoft.com/office/officeart/2005/8/layout/balance1"/>
    <dgm:cxn modelId="{DA135870-0487-410F-A533-00FDA7F9C925}" type="presParOf" srcId="{061CD6AD-0867-4092-A338-2183F9E47E0A}" destId="{E10C15CC-32FE-41F8-86F1-A226A9B78EE8}" srcOrd="1" destOrd="0" presId="urn:microsoft.com/office/officeart/2005/8/layout/balance1"/>
    <dgm:cxn modelId="{D131DB04-DED5-4D3C-8AEE-C7A273CD34BF}" type="presParOf" srcId="{061CD6AD-0867-4092-A338-2183F9E47E0A}" destId="{1D620FD7-A6E2-46F9-85E1-D757BF665BB5}" srcOrd="2" destOrd="0" presId="urn:microsoft.com/office/officeart/2005/8/layout/balance1"/>
    <dgm:cxn modelId="{83EF246B-81AA-4DF6-BEBA-436FE6532EED}" type="presParOf" srcId="{061CD6AD-0867-4092-A338-2183F9E47E0A}" destId="{E92D9740-65FD-48C2-A218-EFDF5DA4AD9C}" srcOrd="3" destOrd="0" presId="urn:microsoft.com/office/officeart/2005/8/layout/balance1"/>
    <dgm:cxn modelId="{81042396-F4D7-4744-AAA4-3C9EDE974559}" type="presParOf" srcId="{061CD6AD-0867-4092-A338-2183F9E47E0A}" destId="{096084A1-2D93-4797-AEF8-461571D98822}" srcOrd="4" destOrd="0" presId="urn:microsoft.com/office/officeart/2005/8/layout/balance1"/>
    <dgm:cxn modelId="{CD1F2FCF-64B3-4181-935F-A5D48473E1BE}" type="presParOf" srcId="{061CD6AD-0867-4092-A338-2183F9E47E0A}" destId="{25E9BA47-2A82-489A-92D6-59557A7F2A08}" srcOrd="5" destOrd="0" presId="urn:microsoft.com/office/officeart/2005/8/layout/balance1"/>
    <dgm:cxn modelId="{C7906B41-16E2-4294-803D-EFDBC25DDC5E}" type="presParOf" srcId="{061CD6AD-0867-4092-A338-2183F9E47E0A}" destId="{21C8B8B0-BBDF-4FEB-9FCA-183A4152B8C0}" srcOrd="6" destOrd="0" presId="urn:microsoft.com/office/officeart/2005/8/layout/balance1"/>
    <dgm:cxn modelId="{20BAA0DA-DFE9-4757-A1C2-7782CD474818}" type="presParOf" srcId="{061CD6AD-0867-4092-A338-2183F9E47E0A}" destId="{F044567D-C286-4A1F-915D-434021F700C9}" srcOrd="7" destOrd="0" presId="urn:microsoft.com/office/officeart/2005/8/layout/balance1"/>
    <dgm:cxn modelId="{3AF29416-2F54-4534-A851-0C8409D6A115}" type="presParOf" srcId="{061CD6AD-0867-4092-A338-2183F9E47E0A}" destId="{CD7122A3-F3C7-4C65-BC6A-7E0827C79343}" srcOrd="8" destOrd="0" presId="urn:microsoft.com/office/officeart/2005/8/layout/balance1"/>
    <dgm:cxn modelId="{515B4FF3-4B23-44E4-B38F-F88FF6275EFB}" type="presParOf" srcId="{061CD6AD-0867-4092-A338-2183F9E47E0A}" destId="{2AC748D8-05B1-465B-9CBB-AD8BDCE5A6A4}" srcOrd="9" destOrd="0" presId="urn:microsoft.com/office/officeart/2005/8/layout/balance1"/>
    <dgm:cxn modelId="{4FFDE5BF-653F-4631-8B48-5C88203E2AC8}" type="presParOf" srcId="{061CD6AD-0867-4092-A338-2183F9E47E0A}" destId="{52FD2422-DF76-4EF8-991A-221631CE7F06}"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42F4-43D1-4977-BFE6-DC3CEFCD52C1}">
      <dsp:nvSpPr>
        <dsp:cNvPr id="0" name=""/>
        <dsp:cNvSpPr/>
      </dsp:nvSpPr>
      <dsp:spPr>
        <a:xfrm>
          <a:off x="6633" y="284113"/>
          <a:ext cx="1982575" cy="13568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Bidder 1: </a:t>
          </a:r>
        </a:p>
        <a:p>
          <a:pPr marL="0" lvl="0" indent="0" algn="ctr" defTabSz="800100">
            <a:lnSpc>
              <a:spcPct val="90000"/>
            </a:lnSpc>
            <a:spcBef>
              <a:spcPct val="0"/>
            </a:spcBef>
            <a:spcAft>
              <a:spcPct val="35000"/>
            </a:spcAft>
            <a:buNone/>
          </a:pPr>
          <a:r>
            <a:rPr lang="en-GB" sz="1800" kern="1200"/>
            <a:t>Jobs created for people with disabilities</a:t>
          </a:r>
        </a:p>
      </dsp:txBody>
      <dsp:txXfrm>
        <a:off x="46373" y="323853"/>
        <a:ext cx="1903095" cy="1277345"/>
      </dsp:txXfrm>
    </dsp:sp>
    <dsp:sp modelId="{347361C8-6D24-4FB7-A79D-ADDD89014E33}">
      <dsp:nvSpPr>
        <dsp:cNvPr id="0" name=""/>
        <dsp:cNvSpPr/>
      </dsp:nvSpPr>
      <dsp:spPr>
        <a:xfrm>
          <a:off x="2187466" y="716687"/>
          <a:ext cx="420306" cy="49167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187466" y="815023"/>
        <a:ext cx="294214" cy="295006"/>
      </dsp:txXfrm>
    </dsp:sp>
    <dsp:sp modelId="{5987BDB0-7321-40D3-A725-91755F0D1E14}">
      <dsp:nvSpPr>
        <dsp:cNvPr id="0" name=""/>
        <dsp:cNvSpPr/>
      </dsp:nvSpPr>
      <dsp:spPr>
        <a:xfrm>
          <a:off x="2782239" y="284113"/>
          <a:ext cx="1982575" cy="13568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Proxy Value </a:t>
          </a:r>
        </a:p>
        <a:p>
          <a:pPr marL="0" lvl="0" indent="0" algn="ctr" defTabSz="800100">
            <a:lnSpc>
              <a:spcPct val="90000"/>
            </a:lnSpc>
            <a:spcBef>
              <a:spcPct val="0"/>
            </a:spcBef>
            <a:spcAft>
              <a:spcPct val="35000"/>
            </a:spcAft>
            <a:buNone/>
          </a:pPr>
          <a:r>
            <a:rPr lang="en-GB" sz="1800" kern="1200"/>
            <a:t>£13,234.70  x3</a:t>
          </a:r>
        </a:p>
      </dsp:txBody>
      <dsp:txXfrm>
        <a:off x="2821979" y="323853"/>
        <a:ext cx="1903095" cy="1277345"/>
      </dsp:txXfrm>
    </dsp:sp>
    <dsp:sp modelId="{ED2524C6-8215-4EB5-BA2F-52BEF1C597CC}">
      <dsp:nvSpPr>
        <dsp:cNvPr id="0" name=""/>
        <dsp:cNvSpPr/>
      </dsp:nvSpPr>
      <dsp:spPr>
        <a:xfrm>
          <a:off x="4963073" y="716687"/>
          <a:ext cx="420306" cy="49167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963073" y="815023"/>
        <a:ext cx="294214" cy="295006"/>
      </dsp:txXfrm>
    </dsp:sp>
    <dsp:sp modelId="{29A4A3FE-C6AB-489D-B8A2-8417AF5D56E7}">
      <dsp:nvSpPr>
        <dsp:cNvPr id="0" name=""/>
        <dsp:cNvSpPr/>
      </dsp:nvSpPr>
      <dsp:spPr>
        <a:xfrm>
          <a:off x="5557845" y="284113"/>
          <a:ext cx="1982575" cy="13568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Total Social Value offered by Bidder 1: </a:t>
          </a:r>
        </a:p>
        <a:p>
          <a:pPr marL="0" lvl="0" indent="0" algn="ctr" defTabSz="800100">
            <a:lnSpc>
              <a:spcPct val="90000"/>
            </a:lnSpc>
            <a:spcBef>
              <a:spcPct val="0"/>
            </a:spcBef>
            <a:spcAft>
              <a:spcPct val="35000"/>
            </a:spcAft>
            <a:buNone/>
          </a:pPr>
          <a:r>
            <a:rPr lang="en-GB" sz="1800" kern="1200"/>
            <a:t>£39,704.10</a:t>
          </a:r>
        </a:p>
      </dsp:txBody>
      <dsp:txXfrm>
        <a:off x="5597585" y="323853"/>
        <a:ext cx="1903095" cy="1277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1A5FE-35FC-4F03-B7B6-5E414BE4028C}">
      <dsp:nvSpPr>
        <dsp:cNvPr id="0" name=""/>
        <dsp:cNvSpPr/>
      </dsp:nvSpPr>
      <dsp:spPr>
        <a:xfrm>
          <a:off x="1237358" y="0"/>
          <a:ext cx="1349041" cy="749467"/>
        </a:xfrm>
        <a:prstGeom prst="roundRect">
          <a:avLst>
            <a:gd name="adj" fmla="val 10000"/>
          </a:avLst>
        </a:prstGeom>
        <a:solidFill>
          <a:srgbClr val="00A191">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2"/>
              </a:solidFill>
            </a:rPr>
            <a:t>Value Score </a:t>
          </a:r>
        </a:p>
        <a:p>
          <a:pPr marL="0" lvl="0" indent="0" algn="ctr" defTabSz="533400">
            <a:lnSpc>
              <a:spcPct val="90000"/>
            </a:lnSpc>
            <a:spcBef>
              <a:spcPct val="0"/>
            </a:spcBef>
            <a:spcAft>
              <a:spcPct val="35000"/>
            </a:spcAft>
            <a:buNone/>
          </a:pPr>
          <a:r>
            <a:rPr lang="en-GB" sz="1200" b="1" kern="1200">
              <a:solidFill>
                <a:schemeClr val="bg2"/>
              </a:solidFill>
            </a:rPr>
            <a:t>ECC TOMs Calculator</a:t>
          </a:r>
        </a:p>
      </dsp:txBody>
      <dsp:txXfrm>
        <a:off x="1259309" y="21951"/>
        <a:ext cx="1305139" cy="705565"/>
      </dsp:txXfrm>
    </dsp:sp>
    <dsp:sp modelId="{3CEC1F20-0EC5-4998-8FA2-CE2100E2D3CB}">
      <dsp:nvSpPr>
        <dsp:cNvPr id="0" name=""/>
        <dsp:cNvSpPr/>
      </dsp:nvSpPr>
      <dsp:spPr>
        <a:xfrm>
          <a:off x="3191814" y="0"/>
          <a:ext cx="1349041" cy="749467"/>
        </a:xfrm>
        <a:prstGeom prst="roundRect">
          <a:avLst>
            <a:gd name="adj" fmla="val 10000"/>
          </a:avLst>
        </a:prstGeom>
        <a:solidFill>
          <a:srgbClr val="00A191">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2"/>
              </a:solidFill>
            </a:rPr>
            <a:t>Supporting Statement Score</a:t>
          </a:r>
        </a:p>
      </dsp:txBody>
      <dsp:txXfrm>
        <a:off x="3213765" y="21951"/>
        <a:ext cx="1305139" cy="705565"/>
      </dsp:txXfrm>
    </dsp:sp>
    <dsp:sp modelId="{E10C15CC-32FE-41F8-86F1-A226A9B78EE8}">
      <dsp:nvSpPr>
        <dsp:cNvPr id="0" name=""/>
        <dsp:cNvSpPr/>
      </dsp:nvSpPr>
      <dsp:spPr>
        <a:xfrm>
          <a:off x="2610977" y="3185236"/>
          <a:ext cx="562100" cy="562100"/>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D620FD7-A6E2-46F9-85E1-D757BF665BB5}">
      <dsp:nvSpPr>
        <dsp:cNvPr id="0" name=""/>
        <dsp:cNvSpPr/>
      </dsp:nvSpPr>
      <dsp:spPr>
        <a:xfrm>
          <a:off x="1205726" y="2949903"/>
          <a:ext cx="3372603" cy="2278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2D9740-65FD-48C2-A218-EFDF5DA4AD9C}">
      <dsp:nvSpPr>
        <dsp:cNvPr id="0" name=""/>
        <dsp:cNvSpPr/>
      </dsp:nvSpPr>
      <dsp:spPr>
        <a:xfrm>
          <a:off x="3205156" y="824125"/>
          <a:ext cx="1349041" cy="706976"/>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Qualitative evaluation of Supporting Statement</a:t>
          </a:r>
        </a:p>
      </dsp:txBody>
      <dsp:txXfrm>
        <a:off x="3239668" y="858637"/>
        <a:ext cx="1280017" cy="637952"/>
      </dsp:txXfrm>
    </dsp:sp>
    <dsp:sp modelId="{096084A1-2D93-4797-AEF8-461571D98822}">
      <dsp:nvSpPr>
        <dsp:cNvPr id="0" name=""/>
        <dsp:cNvSpPr/>
      </dsp:nvSpPr>
      <dsp:spPr>
        <a:xfrm>
          <a:off x="3205156" y="2449380"/>
          <a:ext cx="1349041" cy="461671"/>
        </a:xfrm>
        <a:prstGeom prst="roundRect">
          <a:avLst/>
        </a:prstGeom>
        <a:gradFill rotWithShape="0">
          <a:gsLst>
            <a:gs pos="0">
              <a:schemeClr val="accent1">
                <a:alpha val="90000"/>
                <a:hueOff val="0"/>
                <a:satOff val="0"/>
                <a:lumOff val="0"/>
                <a:alphaOff val="-5714"/>
                <a:satMod val="103000"/>
                <a:lumMod val="102000"/>
                <a:tint val="94000"/>
              </a:schemeClr>
            </a:gs>
            <a:gs pos="50000">
              <a:schemeClr val="accent1">
                <a:alpha val="90000"/>
                <a:hueOff val="0"/>
                <a:satOff val="0"/>
                <a:lumOff val="0"/>
                <a:alphaOff val="-5714"/>
                <a:satMod val="110000"/>
                <a:lumMod val="100000"/>
                <a:shade val="100000"/>
              </a:schemeClr>
            </a:gs>
            <a:gs pos="100000">
              <a:schemeClr val="accent1">
                <a:alpha val="90000"/>
                <a:hueOff val="0"/>
                <a:satOff val="0"/>
                <a:lumOff val="0"/>
                <a:alphaOff val="-571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Moderate Supporting Statement Score</a:t>
          </a:r>
        </a:p>
      </dsp:txBody>
      <dsp:txXfrm>
        <a:off x="3227693" y="2471917"/>
        <a:ext cx="1303967" cy="416597"/>
      </dsp:txXfrm>
    </dsp:sp>
    <dsp:sp modelId="{25E9BA47-2A82-489A-92D6-59557A7F2A08}">
      <dsp:nvSpPr>
        <dsp:cNvPr id="0" name=""/>
        <dsp:cNvSpPr/>
      </dsp:nvSpPr>
      <dsp:spPr>
        <a:xfrm>
          <a:off x="3205156" y="1958876"/>
          <a:ext cx="1349041" cy="461671"/>
        </a:xfrm>
        <a:prstGeom prst="roundRect">
          <a:avLst/>
        </a:prstGeom>
        <a:gradFill rotWithShape="0">
          <a:gsLst>
            <a:gs pos="0">
              <a:schemeClr val="accent1">
                <a:alpha val="90000"/>
                <a:hueOff val="0"/>
                <a:satOff val="0"/>
                <a:lumOff val="0"/>
                <a:alphaOff val="-11429"/>
                <a:satMod val="103000"/>
                <a:lumMod val="102000"/>
                <a:tint val="94000"/>
              </a:schemeClr>
            </a:gs>
            <a:gs pos="50000">
              <a:schemeClr val="accent1">
                <a:alpha val="90000"/>
                <a:hueOff val="0"/>
                <a:satOff val="0"/>
                <a:lumOff val="0"/>
                <a:alphaOff val="-11429"/>
                <a:satMod val="110000"/>
                <a:lumMod val="100000"/>
                <a:shade val="100000"/>
              </a:schemeClr>
            </a:gs>
            <a:gs pos="100000">
              <a:schemeClr val="accent1">
                <a:alpha val="90000"/>
                <a:hueOff val="0"/>
                <a:satOff val="0"/>
                <a:lumOff val="0"/>
                <a:alphaOff val="-11429"/>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Consider robustness of Implementation Plan</a:t>
          </a:r>
        </a:p>
      </dsp:txBody>
      <dsp:txXfrm>
        <a:off x="3227693" y="1981413"/>
        <a:ext cx="1303967" cy="416597"/>
      </dsp:txXfrm>
    </dsp:sp>
    <dsp:sp modelId="{21C8B8B0-BBDF-4FEB-9FCA-183A4152B8C0}">
      <dsp:nvSpPr>
        <dsp:cNvPr id="0" name=""/>
        <dsp:cNvSpPr/>
      </dsp:nvSpPr>
      <dsp:spPr>
        <a:xfrm>
          <a:off x="3205156" y="1445094"/>
          <a:ext cx="1349041" cy="461671"/>
        </a:xfrm>
        <a:prstGeom prst="roundRect">
          <a:avLst/>
        </a:prstGeom>
        <a:gradFill rotWithShape="0">
          <a:gsLst>
            <a:gs pos="0">
              <a:schemeClr val="accent1">
                <a:alpha val="90000"/>
                <a:hueOff val="0"/>
                <a:satOff val="0"/>
                <a:lumOff val="0"/>
                <a:alphaOff val="-17143"/>
                <a:satMod val="103000"/>
                <a:lumMod val="102000"/>
                <a:tint val="94000"/>
              </a:schemeClr>
            </a:gs>
            <a:gs pos="50000">
              <a:schemeClr val="accent1">
                <a:alpha val="90000"/>
                <a:hueOff val="0"/>
                <a:satOff val="0"/>
                <a:lumOff val="0"/>
                <a:alphaOff val="-17143"/>
                <a:satMod val="110000"/>
                <a:lumMod val="100000"/>
                <a:shade val="100000"/>
              </a:schemeClr>
            </a:gs>
            <a:gs pos="100000">
              <a:schemeClr val="accent1">
                <a:alpha val="90000"/>
                <a:hueOff val="0"/>
                <a:satOff val="0"/>
                <a:lumOff val="0"/>
                <a:alphaOff val="-1714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Consider confidence of delivery</a:t>
          </a:r>
        </a:p>
      </dsp:txBody>
      <dsp:txXfrm>
        <a:off x="3227693" y="1467631"/>
        <a:ext cx="1303967" cy="416597"/>
      </dsp:txXfrm>
    </dsp:sp>
    <dsp:sp modelId="{F044567D-C286-4A1F-915D-434021F700C9}">
      <dsp:nvSpPr>
        <dsp:cNvPr id="0" name=""/>
        <dsp:cNvSpPr/>
      </dsp:nvSpPr>
      <dsp:spPr>
        <a:xfrm>
          <a:off x="1243199" y="2461250"/>
          <a:ext cx="1349041" cy="461671"/>
        </a:xfrm>
        <a:prstGeom prst="roundRect">
          <a:avLst/>
        </a:prstGeom>
        <a:gradFill rotWithShape="0">
          <a:gsLst>
            <a:gs pos="0">
              <a:schemeClr val="accent1">
                <a:alpha val="90000"/>
                <a:hueOff val="0"/>
                <a:satOff val="0"/>
                <a:lumOff val="0"/>
                <a:alphaOff val="-22857"/>
                <a:satMod val="103000"/>
                <a:lumMod val="102000"/>
                <a:tint val="94000"/>
              </a:schemeClr>
            </a:gs>
            <a:gs pos="50000">
              <a:schemeClr val="accent1">
                <a:alpha val="90000"/>
                <a:hueOff val="0"/>
                <a:satOff val="0"/>
                <a:lumOff val="0"/>
                <a:alphaOff val="-22857"/>
                <a:satMod val="110000"/>
                <a:lumMod val="100000"/>
                <a:shade val="100000"/>
              </a:schemeClr>
            </a:gs>
            <a:gs pos="100000">
              <a:schemeClr val="accent1">
                <a:alpha val="90000"/>
                <a:hueOff val="0"/>
                <a:satOff val="0"/>
                <a:lumOff val="0"/>
                <a:alphaOff val="-2285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Value Score </a:t>
          </a:r>
        </a:p>
        <a:p>
          <a:pPr marL="0" lvl="0" indent="0" algn="ctr" defTabSz="800100">
            <a:lnSpc>
              <a:spcPct val="90000"/>
            </a:lnSpc>
            <a:spcBef>
              <a:spcPct val="0"/>
            </a:spcBef>
            <a:spcAft>
              <a:spcPct val="35000"/>
            </a:spcAft>
            <a:buNone/>
          </a:pPr>
          <a:r>
            <a:rPr lang="en-GB" sz="1800" b="1" kern="1200"/>
            <a:t>(out of 5)</a:t>
          </a:r>
        </a:p>
      </dsp:txBody>
      <dsp:txXfrm>
        <a:off x="1265736" y="2483787"/>
        <a:ext cx="1303967" cy="416597"/>
      </dsp:txXfrm>
    </dsp:sp>
    <dsp:sp modelId="{CD7122A3-F3C7-4C65-BC6A-7E0827C79343}">
      <dsp:nvSpPr>
        <dsp:cNvPr id="0" name=""/>
        <dsp:cNvSpPr/>
      </dsp:nvSpPr>
      <dsp:spPr>
        <a:xfrm>
          <a:off x="1243199" y="1963604"/>
          <a:ext cx="1349041" cy="461671"/>
        </a:xfrm>
        <a:prstGeom prst="roundRect">
          <a:avLst/>
        </a:prstGeom>
        <a:solidFill>
          <a:srgbClr val="E0006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baseline="0"/>
            <a:t>Social Value Ratio</a:t>
          </a:r>
          <a:endParaRPr lang="en-GB" sz="2000" b="1" kern="1200"/>
        </a:p>
      </dsp:txBody>
      <dsp:txXfrm>
        <a:off x="1265736" y="1986141"/>
        <a:ext cx="1303967" cy="416597"/>
      </dsp:txXfrm>
    </dsp:sp>
    <dsp:sp modelId="{2AC748D8-05B1-465B-9CBB-AD8BDCE5A6A4}">
      <dsp:nvSpPr>
        <dsp:cNvPr id="0" name=""/>
        <dsp:cNvSpPr/>
      </dsp:nvSpPr>
      <dsp:spPr>
        <a:xfrm>
          <a:off x="1243199" y="1465958"/>
          <a:ext cx="1349041" cy="461671"/>
        </a:xfrm>
        <a:prstGeom prst="roundRect">
          <a:avLst/>
        </a:prstGeom>
        <a:gradFill rotWithShape="0">
          <a:gsLst>
            <a:gs pos="0">
              <a:schemeClr val="accent1">
                <a:alpha val="90000"/>
                <a:hueOff val="0"/>
                <a:satOff val="0"/>
                <a:lumOff val="0"/>
                <a:alphaOff val="-34286"/>
                <a:satMod val="103000"/>
                <a:lumMod val="102000"/>
                <a:tint val="94000"/>
              </a:schemeClr>
            </a:gs>
            <a:gs pos="50000">
              <a:schemeClr val="accent1">
                <a:alpha val="90000"/>
                <a:hueOff val="0"/>
                <a:satOff val="0"/>
                <a:lumOff val="0"/>
                <a:alphaOff val="-34286"/>
                <a:satMod val="110000"/>
                <a:lumMod val="100000"/>
                <a:shade val="100000"/>
              </a:schemeClr>
            </a:gs>
            <a:gs pos="100000">
              <a:schemeClr val="accent1">
                <a:alpha val="90000"/>
                <a:hueOff val="0"/>
                <a:satOff val="0"/>
                <a:lumOff val="0"/>
                <a:alphaOff val="-3428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Proxy Value x Multiplier</a:t>
          </a:r>
        </a:p>
      </dsp:txBody>
      <dsp:txXfrm>
        <a:off x="1265736" y="1488495"/>
        <a:ext cx="1303967" cy="416597"/>
      </dsp:txXfrm>
    </dsp:sp>
    <dsp:sp modelId="{52FD2422-DF76-4EF8-991A-221631CE7F06}">
      <dsp:nvSpPr>
        <dsp:cNvPr id="0" name=""/>
        <dsp:cNvSpPr/>
      </dsp:nvSpPr>
      <dsp:spPr>
        <a:xfrm>
          <a:off x="1243199" y="959318"/>
          <a:ext cx="1349041" cy="461671"/>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SV Units Offered</a:t>
          </a:r>
        </a:p>
      </dsp:txBody>
      <dsp:txXfrm>
        <a:off x="1265736" y="981855"/>
        <a:ext cx="1303967" cy="4165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r>
              <a:rPr lang="en-GB" sz="1200" b="0" i="0">
                <a:solidFill>
                  <a:srgbClr val="00205B"/>
                </a:solidFill>
                <a:effectLst/>
                <a:latin typeface="Arial" panose="020B0604020202020204" pitchFamily="34" charset="0"/>
                <a:cs typeface="Arial" panose="020B0604020202020204" pitchFamily="34" charset="0"/>
              </a:rPr>
              <a:t>Essex County Council has adopted the Local Government Association’s National Social Value Taskforce National </a:t>
            </a:r>
            <a:r>
              <a:rPr lang="en-GB" sz="1200" b="1" i="0">
                <a:solidFill>
                  <a:srgbClr val="00205B"/>
                </a:solidFill>
                <a:effectLst/>
                <a:latin typeface="Arial" panose="020B0604020202020204" pitchFamily="34" charset="0"/>
                <a:cs typeface="Arial" panose="020B0604020202020204" pitchFamily="34" charset="0"/>
              </a:rPr>
              <a:t>Themes, Outcomes and Measures’ </a:t>
            </a:r>
            <a:r>
              <a:rPr lang="en-GB" sz="1200" b="0" i="0">
                <a:solidFill>
                  <a:srgbClr val="00205B"/>
                </a:solidFill>
                <a:effectLst/>
                <a:latin typeface="Arial" panose="020B0604020202020204" pitchFamily="34" charset="0"/>
                <a:cs typeface="Arial" panose="020B0604020202020204" pitchFamily="34" charset="0"/>
              </a:rPr>
              <a:t>(‘National </a:t>
            </a:r>
            <a:r>
              <a:rPr lang="en-GB" sz="1200" b="1" i="0" err="1">
                <a:solidFill>
                  <a:srgbClr val="00205B"/>
                </a:solidFill>
                <a:effectLst/>
                <a:latin typeface="Arial" panose="020B0604020202020204" pitchFamily="34" charset="0"/>
                <a:cs typeface="Arial" panose="020B0604020202020204" pitchFamily="34" charset="0"/>
              </a:rPr>
              <a:t>TOM</a:t>
            </a:r>
            <a:r>
              <a:rPr lang="en-GB" sz="1200" b="0" i="0" err="1">
                <a:solidFill>
                  <a:srgbClr val="00205B"/>
                </a:solidFill>
                <a:effectLst/>
                <a:latin typeface="Arial" panose="020B0604020202020204" pitchFamily="34" charset="0"/>
                <a:cs typeface="Arial" panose="020B0604020202020204" pitchFamily="34" charset="0"/>
              </a:rPr>
              <a:t>s’</a:t>
            </a:r>
            <a:r>
              <a:rPr lang="en-GB" sz="1200" b="0" i="0">
                <a:solidFill>
                  <a:srgbClr val="00205B"/>
                </a:solidFill>
                <a:effectLst/>
                <a:latin typeface="Arial" panose="020B0604020202020204" pitchFamily="34" charset="0"/>
                <a:cs typeface="Arial" panose="020B0604020202020204" pitchFamily="34" charset="0"/>
              </a:rPr>
              <a:t>) method of classifying and evaluating Social Value, adapted to the County’s context and priorities, based on the ECC Corporate Strategy </a:t>
            </a:r>
            <a:r>
              <a:rPr lang="en-GB" sz="1200" b="1" i="0">
                <a:solidFill>
                  <a:srgbClr val="00205B"/>
                </a:solidFill>
                <a:effectLst/>
                <a:latin typeface="Arial" panose="020B0604020202020204" pitchFamily="34" charset="0"/>
                <a:cs typeface="Arial" panose="020B0604020202020204" pitchFamily="34" charset="0"/>
              </a:rPr>
              <a:t>'Everyone's Essex</a:t>
            </a:r>
            <a:r>
              <a:rPr lang="en-GB" sz="1200" b="0" i="0">
                <a:solidFill>
                  <a:srgbClr val="00205B"/>
                </a:solidFill>
                <a:effectLst/>
                <a:latin typeface="Arial" panose="020B0604020202020204" pitchFamily="34" charset="0"/>
                <a:cs typeface="Arial" panose="020B0604020202020204" pitchFamily="34" charset="0"/>
              </a:rPr>
              <a:t>’</a:t>
            </a:r>
          </a:p>
          <a:p>
            <a:endParaRPr lang="en-GB" sz="1200" b="0" i="0">
              <a:solidFill>
                <a:srgbClr val="00205B"/>
              </a:solidFill>
              <a:effectLst/>
              <a:latin typeface="Arial" panose="020B0604020202020204" pitchFamily="34" charset="0"/>
              <a:cs typeface="Arial" panose="020B0604020202020204" pitchFamily="34" charset="0"/>
            </a:endParaRPr>
          </a:p>
          <a:p>
            <a:r>
              <a:rPr lang="en-GB" sz="1200" b="0" i="0">
                <a:solidFill>
                  <a:srgbClr val="00205B"/>
                </a:solidFill>
                <a:effectLst/>
                <a:latin typeface="Arial" panose="020B0604020202020204" pitchFamily="34" charset="0"/>
                <a:cs typeface="Arial" panose="020B0604020202020204" pitchFamily="34" charset="0"/>
              </a:rPr>
              <a:t>Social Value is given a weighting and evaluated in two parts, which, when combined result in one overall Social Value score:</a:t>
            </a:r>
          </a:p>
          <a:p>
            <a:endParaRPr lang="en-GB" sz="1200" b="0" i="0">
              <a:solidFill>
                <a:srgbClr val="00205B"/>
              </a:solidFill>
              <a:effectLst/>
              <a:latin typeface="Arial" panose="020B0604020202020204" pitchFamily="34" charset="0"/>
              <a:cs typeface="Arial" panose="020B0604020202020204" pitchFamily="34" charset="0"/>
            </a:endParaRPr>
          </a:p>
          <a:p>
            <a:pPr marL="1158875" indent="-717550" algn="l">
              <a:buNone/>
            </a:pPr>
            <a:r>
              <a:rPr lang="en-GB" sz="1200" b="0" i="0">
                <a:solidFill>
                  <a:srgbClr val="00205B"/>
                </a:solidFill>
                <a:effectLst/>
                <a:latin typeface="Arial" panose="020B0604020202020204" pitchFamily="34" charset="0"/>
                <a:cs typeface="Arial" panose="020B0604020202020204" pitchFamily="34" charset="0"/>
              </a:rPr>
              <a:t>1. </a:t>
            </a:r>
            <a:r>
              <a:rPr lang="en-GB" sz="1200" b="1" i="0">
                <a:solidFill>
                  <a:srgbClr val="00205B"/>
                </a:solidFill>
                <a:effectLst/>
                <a:latin typeface="Arial" panose="020B0604020202020204" pitchFamily="34" charset="0"/>
                <a:cs typeface="Arial" panose="020B0604020202020204" pitchFamily="34" charset="0"/>
              </a:rPr>
              <a:t>Value Score </a:t>
            </a:r>
            <a:r>
              <a:rPr lang="en-GB" sz="1200" b="0" i="0">
                <a:solidFill>
                  <a:srgbClr val="00205B"/>
                </a:solidFill>
                <a:effectLst/>
                <a:latin typeface="Arial" panose="020B0604020202020204" pitchFamily="34" charset="0"/>
                <a:cs typeface="Arial" panose="020B0604020202020204" pitchFamily="34" charset="0"/>
              </a:rPr>
              <a:t>(calculated using the ECC TOMs Calculator)</a:t>
            </a:r>
          </a:p>
          <a:p>
            <a:pPr marL="1158875" indent="-717550" algn="l">
              <a:buNone/>
            </a:pPr>
            <a:r>
              <a:rPr lang="en-GB" sz="1200" b="0" i="0">
                <a:solidFill>
                  <a:srgbClr val="00205B"/>
                </a:solidFill>
                <a:effectLst/>
                <a:latin typeface="Arial" panose="020B0604020202020204" pitchFamily="34" charset="0"/>
                <a:cs typeface="Arial" panose="020B0604020202020204" pitchFamily="34" charset="0"/>
              </a:rPr>
              <a:t>2. </a:t>
            </a:r>
            <a:r>
              <a:rPr lang="en-GB" sz="1200" b="1" i="0">
                <a:solidFill>
                  <a:srgbClr val="00205B"/>
                </a:solidFill>
                <a:effectLst/>
                <a:latin typeface="Arial" panose="020B0604020202020204" pitchFamily="34" charset="0"/>
                <a:cs typeface="Arial" panose="020B0604020202020204" pitchFamily="34" charset="0"/>
              </a:rPr>
              <a:t>Supporting Statement Score</a:t>
            </a:r>
          </a:p>
          <a:p>
            <a:endParaRPr lang="en-GB"/>
          </a:p>
        </p:txBody>
      </p:sp>
      <p:sp>
        <p:nvSpPr>
          <p:cNvPr id="4" name="Slide Number Placeholder 3"/>
          <p:cNvSpPr>
            <a:spLocks noGrp="1"/>
          </p:cNvSpPr>
          <p:nvPr>
            <p:ph type="sldNum" sz="quarter" idx="5"/>
          </p:nvPr>
        </p:nvSpPr>
        <p:spPr/>
        <p:txBody>
          <a:bodyPr/>
          <a:lstStyle/>
          <a:p>
            <a:fld id="{1C4BC889-CD16-4930-BED7-8A3232C9F9F2}" type="slidenum">
              <a:rPr lang="en-GB" smtClean="0"/>
              <a:t>2</a:t>
            </a:fld>
            <a:endParaRPr lang="en-GB"/>
          </a:p>
        </p:txBody>
      </p:sp>
    </p:spTree>
    <p:extLst>
      <p:ext uri="{BB962C8B-B14F-4D97-AF65-F5344CB8AC3E}">
        <p14:creationId xmlns:p14="http://schemas.microsoft.com/office/powerpoint/2010/main" val="166555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57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A set of Social Value 'Themes and Outcomes'</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A set of Units of Measure for each of the Outcomes: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These Units of Measure are used to compare bids on a like for like basis. They are set out as a description (the Measure) and a metric (the Unit).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They also enable us to collate the total benefits delivered by vendors to Essex communities and provide a consistent method of performance management reporting.</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A set of Financial Proxies: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Each Unit of Measure is assigned a financial value. This enables us to calculate the total economic value of contributions that organisations offer.</a:t>
            </a:r>
          </a:p>
          <a:p>
            <a:pPr marL="342900" marR="0" lvl="0" indent="-342900" algn="l" defTabSz="914400" rtl="0" eaLnBrk="1" fontAlgn="auto" latinLnBrk="0" hangingPunct="1">
              <a:lnSpc>
                <a:spcPct val="90000"/>
              </a:lnSpc>
              <a:spcBef>
                <a:spcPts val="1000"/>
              </a:spcBef>
              <a:spcAft>
                <a:spcPts val="0"/>
              </a:spcAft>
              <a:buClrTx/>
              <a:buSzTx/>
              <a:buFont typeface="+mj-lt"/>
              <a:buAutoNum type="alphaLcParenR"/>
              <a:tabLst/>
              <a:defRPr/>
            </a:pPr>
            <a:r>
              <a:rPr kumimoji="0" lang="en-GB" b="1" i="0" u="none" strike="noStrike" kern="1200" cap="none" spc="0" normalizeH="0" baseline="0" noProof="0">
                <a:ln>
                  <a:noFill/>
                </a:ln>
                <a:solidFill>
                  <a:srgbClr val="00205B"/>
                </a:solidFill>
                <a:effectLst/>
                <a:uLnTx/>
                <a:uFillTx/>
                <a:latin typeface="Calibri" panose="020F0502020204030204"/>
                <a:ea typeface="+mn-ea"/>
                <a:cs typeface="+mn-cs"/>
              </a:rPr>
              <a:t>Priority Weightings: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This is a weighting system that enables ECC to ensure its scoring system aligns to the agreed ECC Social Value Priority Measures.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A factor of 1 to 3 is applied to the Units of Measure that are listed as an ECC Social Value Priority.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When Total Social Value bid is calculated, the corresponding Financial Proxy is multiplied by the weighting before the total 'Value' score is calculated.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00205B"/>
                </a:solidFill>
                <a:effectLst/>
                <a:uLnTx/>
                <a:uFillTx/>
                <a:latin typeface="Calibri" panose="020F0502020204030204"/>
                <a:ea typeface="+mn-ea"/>
                <a:cs typeface="+mn-cs"/>
              </a:rPr>
              <a:t>When ECC staff measure and report the social value delivered, they will not use the multiplier.</a:t>
            </a:r>
          </a:p>
          <a:p>
            <a:endParaRPr lang="en-GB"/>
          </a:p>
        </p:txBody>
      </p:sp>
      <p:sp>
        <p:nvSpPr>
          <p:cNvPr id="4" name="Slide Number Placeholder 3"/>
          <p:cNvSpPr>
            <a:spLocks noGrp="1"/>
          </p:cNvSpPr>
          <p:nvPr>
            <p:ph type="sldNum" sz="quarter" idx="5"/>
          </p:nvPr>
        </p:nvSpPr>
        <p:spPr/>
        <p:txBody>
          <a:bodyPr/>
          <a:lstStyle/>
          <a:p>
            <a:fld id="{1C4BC889-CD16-4930-BED7-8A3232C9F9F2}" type="slidenum">
              <a:rPr lang="en-GB" smtClean="0"/>
              <a:t>3</a:t>
            </a:fld>
            <a:endParaRPr lang="en-GB"/>
          </a:p>
        </p:txBody>
      </p:sp>
    </p:spTree>
    <p:extLst>
      <p:ext uri="{BB962C8B-B14F-4D97-AF65-F5344CB8AC3E}">
        <p14:creationId xmlns:p14="http://schemas.microsoft.com/office/powerpoint/2010/main" val="411267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86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r>
              <a:rPr lang="en-GB" sz="1200" b="0" i="0">
                <a:solidFill>
                  <a:srgbClr val="00205B"/>
                </a:solidFill>
                <a:effectLst/>
                <a:latin typeface="Arial" panose="020B0604020202020204" pitchFamily="34" charset="0"/>
                <a:cs typeface="Arial" panose="020B0604020202020204" pitchFamily="34" charset="0"/>
              </a:rPr>
              <a:t>ECC has identified a number of priority areas, which are given a priority score of 3 within the “ECC TOMs Calculator”.</a:t>
            </a:r>
          </a:p>
          <a:p>
            <a:endParaRPr lang="en-GB" sz="1200" b="0" i="0">
              <a:solidFill>
                <a:srgbClr val="00205B"/>
              </a:solidFill>
              <a:effectLst/>
              <a:latin typeface="Arial" panose="020B0604020202020204" pitchFamily="34" charset="0"/>
              <a:cs typeface="Arial" panose="020B0604020202020204" pitchFamily="34" charset="0"/>
            </a:endParaRPr>
          </a:p>
          <a:p>
            <a:r>
              <a:rPr lang="en-GB" sz="1200" b="0" i="0">
                <a:solidFill>
                  <a:srgbClr val="00205B"/>
                </a:solidFill>
                <a:effectLst/>
                <a:latin typeface="Arial" panose="020B0604020202020204" pitchFamily="34" charset="0"/>
                <a:cs typeface="Arial" panose="020B0604020202020204" pitchFamily="34" charset="0"/>
              </a:rPr>
              <a:t>Where suppliers commit to deliver any of these ‘priority measures’ the proxy value of those measures is multiplied by 3. </a:t>
            </a:r>
          </a:p>
          <a:p>
            <a:endParaRPr lang="en-GB"/>
          </a:p>
          <a:p>
            <a:endParaRPr lang="en-GB"/>
          </a:p>
          <a:p>
            <a:r>
              <a:rPr lang="en-GB"/>
              <a:t>All of this information, and a lot of additional resources can be found on our Social Value Catalogue… next slide</a:t>
            </a:r>
          </a:p>
        </p:txBody>
      </p:sp>
      <p:sp>
        <p:nvSpPr>
          <p:cNvPr id="4" name="Slide Number Placeholder 3"/>
          <p:cNvSpPr>
            <a:spLocks noGrp="1"/>
          </p:cNvSpPr>
          <p:nvPr>
            <p:ph type="sldNum" sz="quarter" idx="5"/>
          </p:nvPr>
        </p:nvSpPr>
        <p:spPr/>
        <p:txBody>
          <a:bodyPr/>
          <a:lstStyle/>
          <a:p>
            <a:fld id="{1C4BC889-CD16-4930-BED7-8A3232C9F9F2}" type="slidenum">
              <a:rPr lang="en-GB" smtClean="0"/>
              <a:t>5</a:t>
            </a:fld>
            <a:endParaRPr lang="en-GB"/>
          </a:p>
        </p:txBody>
      </p:sp>
    </p:spTree>
    <p:extLst>
      <p:ext uri="{BB962C8B-B14F-4D97-AF65-F5344CB8AC3E}">
        <p14:creationId xmlns:p14="http://schemas.microsoft.com/office/powerpoint/2010/main" val="330777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i="0"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The Bidder’s Guidance gives bidders all of the information they will need to understand the ECC approach to Social Value, and provides transparency on our evaluation process</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b="1"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1. Value Question</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How to complete the ECC TOMs Calculator</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Important requirements to consider when making your offer</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Evaluation Criteria</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How the Score is calculated</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b="1"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2. Supporting Statement</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Supporting Statement Question</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What is required</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Standard Evaluation Criteria</a:t>
            </a:r>
          </a:p>
          <a:p>
            <a:pPr marL="914400" marR="0" lvl="1" indent="-457200" algn="l" defTabSz="914400" rtl="0" eaLnBrk="1" fontAlgn="auto" latinLnBrk="0" hangingPunct="1">
              <a:lnSpc>
                <a:spcPct val="90000"/>
              </a:lnSpc>
              <a:spcBef>
                <a:spcPts val="500"/>
              </a:spcBef>
              <a:spcAft>
                <a:spcPts val="600"/>
              </a:spcAft>
              <a:buClrTx/>
              <a:buSzTx/>
              <a:buFont typeface="+mj-lt"/>
              <a:buAutoNum type="alphaLcParenR"/>
              <a:tabLst/>
              <a:defRPr/>
            </a:pPr>
            <a:r>
              <a:rPr kumimoji="0" lang="en-GB" b="0" i="0" u="none"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How the Supporting Statement Score is calculated</a:t>
            </a:r>
            <a:endParaRPr kumimoji="0" lang="en-GB" b="0"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b="1" i="0" u="sng" strike="noStrike" kern="1200" cap="none" spc="0" normalizeH="0" baseline="0" noProof="0">
                <a:ln>
                  <a:noFill/>
                </a:ln>
                <a:solidFill>
                  <a:srgbClr val="00205B"/>
                </a:solidFill>
                <a:effectLst/>
                <a:uLnTx/>
                <a:uFillTx/>
                <a:latin typeface="Arial" panose="020B0604020202020204" pitchFamily="34" charset="0"/>
                <a:ea typeface="+mn-ea"/>
                <a:cs typeface="Arial" panose="020B0604020202020204" pitchFamily="34" charset="0"/>
              </a:rPr>
              <a:t>3. Overall Social Value Score</a:t>
            </a:r>
          </a:p>
          <a:p>
            <a:endParaRPr lang="en-GB"/>
          </a:p>
        </p:txBody>
      </p:sp>
      <p:sp>
        <p:nvSpPr>
          <p:cNvPr id="4" name="Slide Number Placeholder 3"/>
          <p:cNvSpPr>
            <a:spLocks noGrp="1"/>
          </p:cNvSpPr>
          <p:nvPr>
            <p:ph type="sldNum" sz="quarter" idx="5"/>
          </p:nvPr>
        </p:nvSpPr>
        <p:spPr/>
        <p:txBody>
          <a:bodyPr/>
          <a:lstStyle/>
          <a:p>
            <a:fld id="{1C4BC889-CD16-4930-BED7-8A3232C9F9F2}" type="slidenum">
              <a:rPr lang="en-GB" smtClean="0"/>
              <a:t>7</a:t>
            </a:fld>
            <a:endParaRPr lang="en-GB"/>
          </a:p>
        </p:txBody>
      </p:sp>
    </p:spTree>
    <p:extLst>
      <p:ext uri="{BB962C8B-B14F-4D97-AF65-F5344CB8AC3E}">
        <p14:creationId xmlns:p14="http://schemas.microsoft.com/office/powerpoint/2010/main" val="32581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r>
              <a:rPr lang="en-GB"/>
              <a:t>With the new Methodology we can assess the Value of Social Value in relation to the overall contract price, and based on our target to achieve SV worth XX pence in every £1 spent.</a:t>
            </a:r>
          </a:p>
          <a:p>
            <a:endParaRPr lang="en-GB"/>
          </a:p>
          <a:p>
            <a:r>
              <a:rPr lang="en-GB"/>
              <a:t>And we have a closer connection between the Supporting Statement, and the confidence it provides us with in terms of the delivery of Social Value.  </a:t>
            </a:r>
          </a:p>
          <a:p>
            <a:r>
              <a:rPr lang="en-GB"/>
              <a:t>Thereby, encouraging bidders to offer a decent amount of Social Value plus a solid Implementation Plan to give adequate assurances that the commitments can be delivered.</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71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r>
              <a:rPr lang="en-GB"/>
              <a:t>Using the ECC TOMs Calculator</a:t>
            </a:r>
          </a:p>
          <a:p>
            <a:r>
              <a:rPr lang="en-GB"/>
              <a:t>We’ve verified the submission, considered all of the units offered in terms of relevance and proportionality to the contract.</a:t>
            </a:r>
          </a:p>
          <a:p>
            <a:r>
              <a:rPr lang="en-GB"/>
              <a:t>We take the total ‘proxy’ value of Social Value offered</a:t>
            </a:r>
          </a:p>
          <a:p>
            <a:r>
              <a:rPr lang="en-GB"/>
              <a:t>And we take the tendered price to calculate the Social Value Ratio</a:t>
            </a:r>
          </a:p>
          <a:p>
            <a:r>
              <a:rPr lang="en-GB"/>
              <a:t>Then we consider the target that we are trying to achieve.</a:t>
            </a:r>
          </a:p>
          <a:p>
            <a:r>
              <a:rPr lang="en-GB"/>
              <a:t>The default target is that we want to achieve 50p Social Value in every £1 spend</a:t>
            </a:r>
          </a:p>
          <a:p>
            <a:r>
              <a:rPr lang="en-GB"/>
              <a:t>We’ve created a scoring methodology based on this target….</a:t>
            </a:r>
          </a:p>
          <a:p>
            <a:r>
              <a:rPr lang="en-GB"/>
              <a:t>When the Social Value Ratio shows that 50p or more for every £1 of the contract value will be additional Social Value bidders score 5/5 on their Value score.</a:t>
            </a:r>
          </a:p>
          <a:p>
            <a:r>
              <a:rPr lang="en-GB"/>
              <a:t>This reduces proportionately as the Social Value offered moves further below our target.</a:t>
            </a:r>
          </a:p>
          <a:p>
            <a:endParaRPr lang="en-GB"/>
          </a:p>
          <a:p>
            <a:r>
              <a:rPr lang="en-GB"/>
              <a:t>Without wanting to confuse things …. Just a point to note – if you are reducing the measures that you are including n the ECC TOMs or if you are including all of the measures and there is an opportunity in a particular market to achieve more than 50p in every £1 spent, then the target may changed – evidenced through the SVAF and with input from colleagues to develop the rationale.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80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BC889-CD16-4930-BED7-8A3232C9F9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89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4BC889-CD16-4930-BED7-8A3232C9F9F2}" type="slidenum">
              <a:rPr lang="en-GB" smtClean="0"/>
              <a:t>11</a:t>
            </a:fld>
            <a:endParaRPr lang="en-GB"/>
          </a:p>
        </p:txBody>
      </p:sp>
    </p:spTree>
    <p:extLst>
      <p:ext uri="{BB962C8B-B14F-4D97-AF65-F5344CB8AC3E}">
        <p14:creationId xmlns:p14="http://schemas.microsoft.com/office/powerpoint/2010/main" val="625612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229500" y="1011646"/>
            <a:ext cx="8664300" cy="714903"/>
          </a:xfrm>
        </p:spPr>
        <p:txBody>
          <a:bodyPr/>
          <a:lstStyle/>
          <a:p>
            <a:r>
              <a:rPr lang="en-US"/>
              <a:t>Click to edit Master title style</a:t>
            </a:r>
            <a:endParaRPr lang="en-GB"/>
          </a:p>
        </p:txBody>
      </p:sp>
      <p:pic>
        <p:nvPicPr>
          <p:cNvPr id="11" name="Picture 10">
            <a:extLst>
              <a:ext uri="{FF2B5EF4-FFF2-40B4-BE49-F238E27FC236}">
                <a16:creationId xmlns:a16="http://schemas.microsoft.com/office/drawing/2014/main" id="{493828B0-1FB2-48E5-96C7-5EDCE7C71199}"/>
              </a:ext>
            </a:extLst>
          </p:cNvPr>
          <p:cNvPicPr>
            <a:picLocks noChangeAspect="1"/>
          </p:cNvPicPr>
          <p:nvPr userDrawn="1"/>
        </p:nvPicPr>
        <p:blipFill>
          <a:blip r:embed="rId2"/>
          <a:stretch>
            <a:fillRect/>
          </a:stretch>
        </p:blipFill>
        <p:spPr>
          <a:xfrm>
            <a:off x="101514" y="138729"/>
            <a:ext cx="1750463" cy="30484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B94C9F7-A503-4D3C-8F5E-E8D7A3BE7E03}"/>
              </a:ext>
            </a:extLst>
          </p:cNvPr>
          <p:cNvPicPr>
            <a:picLocks noChangeAspect="1"/>
          </p:cNvPicPr>
          <p:nvPr userDrawn="1"/>
        </p:nvPicPr>
        <p:blipFill>
          <a:blip r:embed="rId3"/>
          <a:stretch>
            <a:fillRect/>
          </a:stretch>
        </p:blipFill>
        <p:spPr>
          <a:xfrm>
            <a:off x="8112367" y="55009"/>
            <a:ext cx="1031633" cy="714903"/>
          </a:xfrm>
          <a:prstGeom prst="rect">
            <a:avLst/>
          </a:prstGeom>
        </p:spPr>
      </p:pic>
      <p:sp>
        <p:nvSpPr>
          <p:cNvPr id="10" name="Text Placeholder 2">
            <a:extLst>
              <a:ext uri="{FF2B5EF4-FFF2-40B4-BE49-F238E27FC236}">
                <a16:creationId xmlns:a16="http://schemas.microsoft.com/office/drawing/2014/main" id="{E88ACBAA-4EF6-476D-9E10-225558DA643F}"/>
              </a:ext>
            </a:extLst>
          </p:cNvPr>
          <p:cNvSpPr>
            <a:spLocks noGrp="1"/>
          </p:cNvSpPr>
          <p:nvPr>
            <p:ph idx="1"/>
          </p:nvPr>
        </p:nvSpPr>
        <p:spPr>
          <a:xfrm>
            <a:off x="223399" y="2088865"/>
            <a:ext cx="7886700" cy="4351338"/>
          </a:xfrm>
          <a:prstGeom prst="rect">
            <a:avLst/>
          </a:prstGeom>
        </p:spPr>
        <p:txBody>
          <a:bodyPr vert="horz" lIns="91440" tIns="45720" rIns="91440" bIns="45720" rtlCol="0">
            <a:normAutofit/>
          </a:bodyPr>
          <a:lstStyle>
            <a:lvl1pPr marL="214313" indent="-214313">
              <a:buFont typeface="Arial" panose="020B0604020202020204" pitchFamily="34" charset="0"/>
              <a:buChar char="•"/>
              <a:defRPr sz="2100">
                <a:solidFill>
                  <a:srgbClr val="002060"/>
                </a:solidFill>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1500">
                <a:solidFill>
                  <a:srgbClr val="002060"/>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4pPr>
            <a:lvl5pPr marL="15859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603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BE3428-18FB-4586-89CB-E2AFABC56EF2}"/>
              </a:ext>
            </a:extLst>
          </p:cNvPr>
          <p:cNvSpPr>
            <a:spLocks noGrp="1"/>
          </p:cNvSpPr>
          <p:nvPr>
            <p:ph type="ctrTitle"/>
          </p:nvPr>
        </p:nvSpPr>
        <p:spPr>
          <a:xfrm>
            <a:off x="414997" y="1699139"/>
            <a:ext cx="6858000"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8B5DED53-502F-4FA6-8513-D14D05C9C10D}"/>
              </a:ext>
            </a:extLst>
          </p:cNvPr>
          <p:cNvSpPr>
            <a:spLocks noGrp="1"/>
          </p:cNvSpPr>
          <p:nvPr>
            <p:ph type="subTitle" idx="1"/>
          </p:nvPr>
        </p:nvSpPr>
        <p:spPr>
          <a:xfrm>
            <a:off x="414997" y="4086739"/>
            <a:ext cx="6858000"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12957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BE6D3-E267-4C54-91D4-0AF8D64D2AB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104148"/>
            <a:ext cx="3342829" cy="3753853"/>
          </a:xfrm>
          <a:prstGeom prst="rect">
            <a:avLst/>
          </a:prstGeom>
        </p:spPr>
      </p:pic>
      <p:sp>
        <p:nvSpPr>
          <p:cNvPr id="4" name="Title 1">
            <a:extLst>
              <a:ext uri="{FF2B5EF4-FFF2-40B4-BE49-F238E27FC236}">
                <a16:creationId xmlns:a16="http://schemas.microsoft.com/office/drawing/2014/main" id="{D77D28FA-DE0D-4AF1-9F0C-CECC2DA9B9F6}"/>
              </a:ext>
            </a:extLst>
          </p:cNvPr>
          <p:cNvSpPr>
            <a:spLocks noGrp="1"/>
          </p:cNvSpPr>
          <p:nvPr>
            <p:ph type="ctrTitle"/>
          </p:nvPr>
        </p:nvSpPr>
        <p:spPr>
          <a:xfrm>
            <a:off x="3800454" y="2235200"/>
            <a:ext cx="5093174"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76F6682E-40E9-4DBB-B034-D0B7399C11B9}"/>
              </a:ext>
            </a:extLst>
          </p:cNvPr>
          <p:cNvSpPr>
            <a:spLocks noGrp="1"/>
          </p:cNvSpPr>
          <p:nvPr>
            <p:ph type="subTitle" idx="1"/>
          </p:nvPr>
        </p:nvSpPr>
        <p:spPr>
          <a:xfrm>
            <a:off x="3800454" y="4622800"/>
            <a:ext cx="5093174"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99051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71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564E0D-2E8C-4B4F-AEA5-4F959A0A7171}"/>
              </a:ext>
            </a:extLst>
          </p:cNvPr>
          <p:cNvSpPr>
            <a:spLocks noGrp="1"/>
          </p:cNvSpPr>
          <p:nvPr>
            <p:ph type="ctrTitle"/>
          </p:nvPr>
        </p:nvSpPr>
        <p:spPr>
          <a:xfrm>
            <a:off x="3800454" y="2235200"/>
            <a:ext cx="5093174"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ubtitle 2">
            <a:extLst>
              <a:ext uri="{FF2B5EF4-FFF2-40B4-BE49-F238E27FC236}">
                <a16:creationId xmlns:a16="http://schemas.microsoft.com/office/drawing/2014/main" id="{5C1C284C-7BE3-4B62-8F78-B780B003FAB0}"/>
              </a:ext>
            </a:extLst>
          </p:cNvPr>
          <p:cNvSpPr>
            <a:spLocks noGrp="1"/>
          </p:cNvSpPr>
          <p:nvPr>
            <p:ph type="subTitle" idx="1"/>
          </p:nvPr>
        </p:nvSpPr>
        <p:spPr>
          <a:xfrm>
            <a:off x="3800454" y="4622800"/>
            <a:ext cx="5093174"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15190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531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229500" y="1011646"/>
            <a:ext cx="8664300" cy="714903"/>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229500" y="2016045"/>
            <a:ext cx="4071600" cy="4286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4822200" y="2016045"/>
            <a:ext cx="4071600" cy="4286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93828B0-1FB2-48E5-96C7-5EDCE7C71199}"/>
              </a:ext>
            </a:extLst>
          </p:cNvPr>
          <p:cNvPicPr>
            <a:picLocks noChangeAspect="1"/>
          </p:cNvPicPr>
          <p:nvPr userDrawn="1"/>
        </p:nvPicPr>
        <p:blipFill>
          <a:blip r:embed="rId2"/>
          <a:stretch>
            <a:fillRect/>
          </a:stretch>
        </p:blipFill>
        <p:spPr>
          <a:xfrm>
            <a:off x="101514" y="138729"/>
            <a:ext cx="1750463" cy="30484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B94C9F7-A503-4D3C-8F5E-E8D7A3BE7E03}"/>
              </a:ext>
            </a:extLst>
          </p:cNvPr>
          <p:cNvPicPr>
            <a:picLocks noChangeAspect="1"/>
          </p:cNvPicPr>
          <p:nvPr userDrawn="1"/>
        </p:nvPicPr>
        <p:blipFill>
          <a:blip r:embed="rId3"/>
          <a:stretch>
            <a:fillRect/>
          </a:stretch>
        </p:blipFill>
        <p:spPr>
          <a:xfrm>
            <a:off x="8112367" y="55009"/>
            <a:ext cx="1031633" cy="714903"/>
          </a:xfrm>
          <a:prstGeom prst="rect">
            <a:avLst/>
          </a:prstGeom>
        </p:spPr>
      </p:pic>
    </p:spTree>
    <p:extLst>
      <p:ext uri="{BB962C8B-B14F-4D97-AF65-F5344CB8AC3E}">
        <p14:creationId xmlns:p14="http://schemas.microsoft.com/office/powerpoint/2010/main" val="288964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229500" y="1011646"/>
            <a:ext cx="8664300" cy="714903"/>
          </a:xfrm>
        </p:spPr>
        <p:txBody>
          <a:bodyPr/>
          <a:lstStyle/>
          <a:p>
            <a:r>
              <a:rPr lang="en-US"/>
              <a:t>Click to edit Master title style</a:t>
            </a:r>
            <a:endParaRPr lang="en-GB"/>
          </a:p>
        </p:txBody>
      </p:sp>
      <p:pic>
        <p:nvPicPr>
          <p:cNvPr id="11" name="Picture 10">
            <a:extLst>
              <a:ext uri="{FF2B5EF4-FFF2-40B4-BE49-F238E27FC236}">
                <a16:creationId xmlns:a16="http://schemas.microsoft.com/office/drawing/2014/main" id="{493828B0-1FB2-48E5-96C7-5EDCE7C71199}"/>
              </a:ext>
            </a:extLst>
          </p:cNvPr>
          <p:cNvPicPr>
            <a:picLocks noChangeAspect="1"/>
          </p:cNvPicPr>
          <p:nvPr userDrawn="1"/>
        </p:nvPicPr>
        <p:blipFill>
          <a:blip r:embed="rId2"/>
          <a:stretch>
            <a:fillRect/>
          </a:stretch>
        </p:blipFill>
        <p:spPr>
          <a:xfrm>
            <a:off x="101514" y="138729"/>
            <a:ext cx="1750463" cy="304843"/>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B94C9F7-A503-4D3C-8F5E-E8D7A3BE7E03}"/>
              </a:ext>
            </a:extLst>
          </p:cNvPr>
          <p:cNvPicPr>
            <a:picLocks noChangeAspect="1"/>
          </p:cNvPicPr>
          <p:nvPr userDrawn="1"/>
        </p:nvPicPr>
        <p:blipFill>
          <a:blip r:embed="rId3"/>
          <a:stretch>
            <a:fillRect/>
          </a:stretch>
        </p:blipFill>
        <p:spPr>
          <a:xfrm>
            <a:off x="8112367" y="55009"/>
            <a:ext cx="1031633" cy="714903"/>
          </a:xfrm>
          <a:prstGeom prst="rect">
            <a:avLst/>
          </a:prstGeom>
        </p:spPr>
      </p:pic>
      <p:sp>
        <p:nvSpPr>
          <p:cNvPr id="10" name="Text Placeholder 2">
            <a:extLst>
              <a:ext uri="{FF2B5EF4-FFF2-40B4-BE49-F238E27FC236}">
                <a16:creationId xmlns:a16="http://schemas.microsoft.com/office/drawing/2014/main" id="{E88ACBAA-4EF6-476D-9E10-225558DA643F}"/>
              </a:ext>
            </a:extLst>
          </p:cNvPr>
          <p:cNvSpPr>
            <a:spLocks noGrp="1"/>
          </p:cNvSpPr>
          <p:nvPr>
            <p:ph idx="1"/>
          </p:nvPr>
        </p:nvSpPr>
        <p:spPr>
          <a:xfrm>
            <a:off x="223399" y="2088865"/>
            <a:ext cx="7886700" cy="4351338"/>
          </a:xfrm>
          <a:prstGeom prst="rect">
            <a:avLst/>
          </a:prstGeom>
        </p:spPr>
        <p:txBody>
          <a:bodyPr vert="horz" lIns="91440" tIns="45720" rIns="91440" bIns="45720" rtlCol="0">
            <a:normAutofit/>
          </a:bodyPr>
          <a:lstStyle>
            <a:lvl1pPr marL="214313" indent="-214313">
              <a:buFont typeface="Arial" panose="020B0604020202020204" pitchFamily="34" charset="0"/>
              <a:buChar char="•"/>
              <a:defRPr sz="2100">
                <a:solidFill>
                  <a:srgbClr val="002060"/>
                </a:solidFill>
                <a:latin typeface="Arial" panose="020B0604020202020204" pitchFamily="34" charset="0"/>
                <a:cs typeface="Arial" panose="020B0604020202020204" pitchFamily="34" charset="0"/>
              </a:defRPr>
            </a:lvl1pPr>
            <a:lvl2pPr marL="557213" indent="-214313">
              <a:buFont typeface="Arial" panose="020B0604020202020204" pitchFamily="34" charset="0"/>
              <a:buChar char="•"/>
              <a:defRPr sz="1800">
                <a:solidFill>
                  <a:srgbClr val="002060"/>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1500">
                <a:solidFill>
                  <a:srgbClr val="002060"/>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4pPr>
            <a:lvl5pPr marL="1585913" indent="-214313">
              <a:buFont typeface="Arial" panose="020B0604020202020204" pitchFamily="34" charset="0"/>
              <a:buChar char="•"/>
              <a:defRPr>
                <a:solidFill>
                  <a:srgbClr val="0020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4178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8855B-DD27-409E-9005-093FB3B6B267}" type="datetimeFigureOut">
              <a:rPr lang="en-GB" smtClean="0"/>
              <a:t>03/08/2023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594737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54E8855B-DD27-409E-9005-093FB3B6B267}"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42227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855B-DD27-409E-9005-093FB3B6B267}"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418543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BE6D3-E267-4C54-91D4-0AF8D64D2AB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104148"/>
            <a:ext cx="3342829" cy="3753853"/>
          </a:xfrm>
          <a:prstGeom prst="rect">
            <a:avLst/>
          </a:prstGeom>
        </p:spPr>
      </p:pic>
      <p:sp>
        <p:nvSpPr>
          <p:cNvPr id="4" name="Title 1">
            <a:extLst>
              <a:ext uri="{FF2B5EF4-FFF2-40B4-BE49-F238E27FC236}">
                <a16:creationId xmlns:a16="http://schemas.microsoft.com/office/drawing/2014/main" id="{D77D28FA-DE0D-4AF1-9F0C-CECC2DA9B9F6}"/>
              </a:ext>
            </a:extLst>
          </p:cNvPr>
          <p:cNvSpPr>
            <a:spLocks noGrp="1"/>
          </p:cNvSpPr>
          <p:nvPr>
            <p:ph type="ctrTitle"/>
          </p:nvPr>
        </p:nvSpPr>
        <p:spPr>
          <a:xfrm>
            <a:off x="3800454" y="2235200"/>
            <a:ext cx="5093174" cy="2387600"/>
          </a:xfrm>
          <a:prstGeom prst="rect">
            <a:avLst/>
          </a:prstGeom>
        </p:spPr>
        <p:txBody>
          <a:bodyPr anchor="b"/>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76F6682E-40E9-4DBB-B034-D0B7399C11B9}"/>
              </a:ext>
            </a:extLst>
          </p:cNvPr>
          <p:cNvSpPr>
            <a:spLocks noGrp="1"/>
          </p:cNvSpPr>
          <p:nvPr>
            <p:ph type="subTitle" idx="1"/>
          </p:nvPr>
        </p:nvSpPr>
        <p:spPr>
          <a:xfrm>
            <a:off x="3800454" y="4622800"/>
            <a:ext cx="5093174" cy="1026000"/>
          </a:xfrm>
          <a:prstGeom prst="rect">
            <a:avLst/>
          </a:prstGeom>
        </p:spPr>
        <p:txBody>
          <a:bodyPr rIns="90000"/>
          <a:lstStyle>
            <a:lvl1pPr marL="0" indent="0" algn="l">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10510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 id="2147483698" r:id="rId10"/>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3979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xStyles>
    <p:titleStyle>
      <a:lvl1pPr algn="l" defTabSz="685800" rtl="0" eaLnBrk="1" latinLnBrk="0" hangingPunct="1">
        <a:lnSpc>
          <a:spcPct val="90000"/>
        </a:lnSpc>
        <a:spcBef>
          <a:spcPct val="0"/>
        </a:spcBef>
        <a:buNone/>
        <a:defRPr sz="2700" b="1" kern="1200">
          <a:solidFill>
            <a:srgbClr val="00206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https://www.livingwellessex.org/social-value"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essexproviderhub.org/social-value-catalogue/" TargetMode="External"/><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28E4-6BF4-A7DC-64D8-4312613D0794}"/>
              </a:ext>
            </a:extLst>
          </p:cNvPr>
          <p:cNvSpPr>
            <a:spLocks noGrp="1"/>
          </p:cNvSpPr>
          <p:nvPr>
            <p:ph type="title" idx="4294967295"/>
          </p:nvPr>
        </p:nvSpPr>
        <p:spPr>
          <a:xfrm>
            <a:off x="339689" y="1490690"/>
            <a:ext cx="7886700" cy="994172"/>
          </a:xfrm>
          <a:prstGeom prst="rect">
            <a:avLst/>
          </a:prstGeom>
        </p:spPr>
        <p:txBody>
          <a:bodyPr lIns="68580" tIns="34290" rIns="68580" bIns="34290" anchor="b"/>
          <a:lstStyle/>
          <a:p>
            <a:r>
              <a:rPr lang="en-US">
                <a:latin typeface="Arial"/>
                <a:cs typeface="Arial"/>
              </a:rPr>
              <a:t>Breakout 3:</a:t>
            </a:r>
            <a:br>
              <a:rPr lang="en-US">
                <a:latin typeface="Arial"/>
                <a:cs typeface="Arial"/>
              </a:rPr>
            </a:br>
            <a:r>
              <a:rPr lang="en-US">
                <a:latin typeface="Arial"/>
                <a:cs typeface="Arial"/>
              </a:rPr>
              <a:t>ECC TOMs Basics</a:t>
            </a:r>
            <a:endParaRPr lang="en-US"/>
          </a:p>
        </p:txBody>
      </p:sp>
      <p:sp>
        <p:nvSpPr>
          <p:cNvPr id="4" name="Content Placeholder 3">
            <a:extLst>
              <a:ext uri="{FF2B5EF4-FFF2-40B4-BE49-F238E27FC236}">
                <a16:creationId xmlns:a16="http://schemas.microsoft.com/office/drawing/2014/main" id="{921FB61D-1EFB-D9F7-C87C-322EB4B61079}"/>
              </a:ext>
            </a:extLst>
          </p:cNvPr>
          <p:cNvSpPr>
            <a:spLocks noGrp="1"/>
          </p:cNvSpPr>
          <p:nvPr>
            <p:ph idx="4294967295"/>
          </p:nvPr>
        </p:nvSpPr>
        <p:spPr>
          <a:xfrm>
            <a:off x="4359453" y="3246862"/>
            <a:ext cx="4155897" cy="2467257"/>
          </a:xfrm>
          <a:prstGeom prst="rect">
            <a:avLst/>
          </a:prstGeom>
        </p:spPr>
        <p:txBody>
          <a:bodyPr lIns="68580" tIns="34290" rIns="68580" bIns="34290" anchor="t"/>
          <a:lstStyle/>
          <a:p>
            <a:endParaRPr lang="en-US">
              <a:latin typeface="Arial"/>
              <a:cs typeface="Arial"/>
            </a:endParaRPr>
          </a:p>
          <a:p>
            <a:r>
              <a:rPr lang="en-US">
                <a:solidFill>
                  <a:schemeClr val="bg1"/>
                </a:solidFill>
                <a:latin typeface="Arial"/>
                <a:cs typeface="Arial"/>
              </a:rPr>
              <a:t>Emma Woof – Procurement Manager Social Value</a:t>
            </a:r>
            <a:endParaRPr lang="en-US">
              <a:solidFill>
                <a:schemeClr val="bg1"/>
              </a:solidFill>
            </a:endParaRPr>
          </a:p>
          <a:p>
            <a:pPr marL="0" indent="0">
              <a:buNone/>
            </a:pPr>
            <a:endParaRPr lang="en-US"/>
          </a:p>
        </p:txBody>
      </p:sp>
    </p:spTree>
    <p:extLst>
      <p:ext uri="{BB962C8B-B14F-4D97-AF65-F5344CB8AC3E}">
        <p14:creationId xmlns:p14="http://schemas.microsoft.com/office/powerpoint/2010/main" val="240905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6C83A-C692-4577-BB88-F0D807CD8E29}"/>
              </a:ext>
            </a:extLst>
          </p:cNvPr>
          <p:cNvSpPr>
            <a:spLocks noGrp="1"/>
          </p:cNvSpPr>
          <p:nvPr>
            <p:ph type="title"/>
          </p:nvPr>
        </p:nvSpPr>
        <p:spPr>
          <a:xfrm>
            <a:off x="1" y="1299073"/>
            <a:ext cx="4563689" cy="536177"/>
          </a:xfrm>
        </p:spPr>
        <p:txBody>
          <a:bodyPr/>
          <a:lstStyle/>
          <a:p>
            <a:r>
              <a:rPr lang="en-GB" sz="2100"/>
              <a:t>The Supporting Statement Score</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p:txBody>
          <a:bodyPr/>
          <a:lstStyle/>
          <a:p>
            <a:pPr marL="0" indent="0">
              <a:buNone/>
            </a:pPr>
            <a:endParaRPr lang="en-GB" sz="1800">
              <a:solidFill>
                <a:schemeClr val="bg1"/>
              </a:solidFill>
            </a:endParaRPr>
          </a:p>
          <a:p>
            <a:pPr marL="0" indent="0">
              <a:buNone/>
            </a:pPr>
            <a:endParaRPr lang="en-GB">
              <a:solidFill>
                <a:schemeClr val="bg1"/>
              </a:solidFill>
            </a:endParaRPr>
          </a:p>
          <a:p>
            <a:pPr marL="0" indent="0">
              <a:buNone/>
            </a:pPr>
            <a:r>
              <a:rPr lang="en-GB">
                <a:solidFill>
                  <a:schemeClr val="bg1"/>
                </a:solidFill>
              </a:rPr>
              <a:t>	</a:t>
            </a:r>
          </a:p>
        </p:txBody>
      </p:sp>
      <p:sp>
        <p:nvSpPr>
          <p:cNvPr id="18" name="TextBox 17">
            <a:extLst>
              <a:ext uri="{FF2B5EF4-FFF2-40B4-BE49-F238E27FC236}">
                <a16:creationId xmlns:a16="http://schemas.microsoft.com/office/drawing/2014/main" id="{154F8936-8ACB-4D0D-A649-82391D91DF4B}"/>
              </a:ext>
            </a:extLst>
          </p:cNvPr>
          <p:cNvSpPr txBox="1"/>
          <p:nvPr/>
        </p:nvSpPr>
        <p:spPr>
          <a:xfrm>
            <a:off x="384357" y="2148111"/>
            <a:ext cx="4187644" cy="1200329"/>
          </a:xfrm>
          <a:prstGeom prst="rect">
            <a:avLst/>
          </a:prstGeom>
        </p:spPr>
        <p:txBody>
          <a:bodyPr wrap="square">
            <a:spAutoFit/>
          </a:bodyPr>
          <a:lstStyle/>
          <a:p>
            <a:pPr defTabSz="685800" eaLnBrk="1" fontAlgn="auto" hangingPunct="1">
              <a:spcBef>
                <a:spcPts val="0"/>
              </a:spcBef>
              <a:spcAft>
                <a:spcPts val="0"/>
              </a:spcAft>
            </a:pPr>
            <a:endParaRPr lang="en-GB" sz="1200" b="1">
              <a:solidFill>
                <a:prstClr val="white"/>
              </a:solidFill>
              <a:latin typeface="Arial" panose="020B0604020202020204" pitchFamily="34" charset="0"/>
              <a:ea typeface="Times New Roman" panose="02020603050405020304" pitchFamily="18" charset="0"/>
            </a:endParaRPr>
          </a:p>
          <a:p>
            <a:pPr defTabSz="685800" eaLnBrk="1" fontAlgn="auto" hangingPunct="1">
              <a:spcBef>
                <a:spcPts val="0"/>
              </a:spcBef>
              <a:spcAft>
                <a:spcPts val="0"/>
              </a:spcAft>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srgbClr val="000000"/>
              </a:solidFill>
              <a:latin typeface="Arial" panose="020B0604020202020204" pitchFamily="34"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C04D93C0-C0A4-4976-A194-18D924655AAD}"/>
              </a:ext>
            </a:extLst>
          </p:cNvPr>
          <p:cNvSpPr/>
          <p:nvPr/>
        </p:nvSpPr>
        <p:spPr>
          <a:xfrm>
            <a:off x="190841" y="1910696"/>
            <a:ext cx="1688397" cy="112285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800" b="1">
                <a:solidFill>
                  <a:srgbClr val="00205B"/>
                </a:solidFill>
                <a:latin typeface="Calibri" panose="020F0502020204030204"/>
              </a:rPr>
              <a:t>Supporting Statement</a:t>
            </a:r>
          </a:p>
          <a:p>
            <a:pPr algn="ctr" defTabSz="685800" eaLnBrk="1" fontAlgn="auto" hangingPunct="1">
              <a:spcBef>
                <a:spcPts val="0"/>
              </a:spcBef>
              <a:spcAft>
                <a:spcPts val="0"/>
              </a:spcAft>
            </a:pPr>
            <a:r>
              <a:rPr lang="en-GB" sz="1200">
                <a:solidFill>
                  <a:srgbClr val="00205B"/>
                </a:solidFill>
                <a:latin typeface="Calibri" panose="020F0502020204030204"/>
              </a:rPr>
              <a:t>assessed</a:t>
            </a:r>
          </a:p>
        </p:txBody>
      </p:sp>
      <p:sp>
        <p:nvSpPr>
          <p:cNvPr id="11" name="Rectangle: Rounded Corners 10">
            <a:extLst>
              <a:ext uri="{FF2B5EF4-FFF2-40B4-BE49-F238E27FC236}">
                <a16:creationId xmlns:a16="http://schemas.microsoft.com/office/drawing/2014/main" id="{D96D3DDA-7190-4277-9A7E-FD9A9AC39638}"/>
              </a:ext>
            </a:extLst>
          </p:cNvPr>
          <p:cNvSpPr/>
          <p:nvPr/>
        </p:nvSpPr>
        <p:spPr>
          <a:xfrm>
            <a:off x="1531807" y="3157925"/>
            <a:ext cx="1548671" cy="1177245"/>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800" b="1">
                <a:solidFill>
                  <a:srgbClr val="00205B"/>
                </a:solidFill>
                <a:latin typeface="Calibri" panose="020F0502020204030204"/>
              </a:rPr>
              <a:t>Supporting Statement </a:t>
            </a:r>
            <a:r>
              <a:rPr lang="en-GB" sz="1500">
                <a:solidFill>
                  <a:srgbClr val="00205B"/>
                </a:solidFill>
                <a:latin typeface="Calibri" panose="020F0502020204030204"/>
              </a:rPr>
              <a:t>specified criteria</a:t>
            </a:r>
            <a:endParaRPr lang="en-GB" sz="1500" u="sng">
              <a:solidFill>
                <a:srgbClr val="00205B"/>
              </a:solidFill>
              <a:latin typeface="Calibri" panose="020F0502020204030204"/>
            </a:endParaRPr>
          </a:p>
        </p:txBody>
      </p:sp>
      <p:sp>
        <p:nvSpPr>
          <p:cNvPr id="6" name="Arrow: Bent-Up 5">
            <a:extLst>
              <a:ext uri="{FF2B5EF4-FFF2-40B4-BE49-F238E27FC236}">
                <a16:creationId xmlns:a16="http://schemas.microsoft.com/office/drawing/2014/main" id="{4608B9A6-4E88-4B6E-8C28-421128DF5006}"/>
              </a:ext>
            </a:extLst>
          </p:cNvPr>
          <p:cNvSpPr/>
          <p:nvPr/>
        </p:nvSpPr>
        <p:spPr>
          <a:xfrm rot="5400000">
            <a:off x="833020" y="323760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4" name="Arrow: Bent-Up 13">
            <a:extLst>
              <a:ext uri="{FF2B5EF4-FFF2-40B4-BE49-F238E27FC236}">
                <a16:creationId xmlns:a16="http://schemas.microsoft.com/office/drawing/2014/main" id="{9E1ABD62-D46A-4E79-BD18-2E1E75B3BC66}"/>
              </a:ext>
            </a:extLst>
          </p:cNvPr>
          <p:cNvSpPr/>
          <p:nvPr/>
        </p:nvSpPr>
        <p:spPr>
          <a:xfrm rot="5400000">
            <a:off x="2064754" y="450989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2" name="Rectangle: Rounded Corners 11">
            <a:extLst>
              <a:ext uri="{FF2B5EF4-FFF2-40B4-BE49-F238E27FC236}">
                <a16:creationId xmlns:a16="http://schemas.microsoft.com/office/drawing/2014/main" id="{F5472DB5-9C5F-459A-BA84-40838B4B5FEF}"/>
              </a:ext>
            </a:extLst>
          </p:cNvPr>
          <p:cNvSpPr/>
          <p:nvPr/>
        </p:nvSpPr>
        <p:spPr>
          <a:xfrm>
            <a:off x="2721660" y="4445032"/>
            <a:ext cx="1548671" cy="1177245"/>
          </a:xfrm>
          <a:prstGeom prst="roundRect">
            <a:avLst/>
          </a:prstGeom>
          <a:solidFill>
            <a:schemeClr val="accent2">
              <a:lumMod val="60000"/>
              <a:lumOff val="40000"/>
            </a:schemeClr>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r>
              <a:rPr lang="en-GB" sz="1800" b="1">
                <a:solidFill>
                  <a:srgbClr val="00205B"/>
                </a:solidFill>
                <a:latin typeface="Calibri" panose="020F0502020204030204"/>
              </a:rPr>
              <a:t>Supporting Statement Score </a:t>
            </a:r>
          </a:p>
          <a:p>
            <a:pPr algn="ctr" defTabSz="685800" eaLnBrk="1" fontAlgn="auto" hangingPunct="1">
              <a:spcBef>
                <a:spcPts val="0"/>
              </a:spcBef>
              <a:spcAft>
                <a:spcPts val="0"/>
              </a:spcAft>
            </a:pPr>
            <a:r>
              <a:rPr lang="en-GB" sz="1500" b="1">
                <a:solidFill>
                  <a:srgbClr val="00205B"/>
                </a:solidFill>
                <a:latin typeface="Calibri" panose="020F0502020204030204"/>
              </a:rPr>
              <a:t>(0-1)</a:t>
            </a:r>
            <a:endParaRPr lang="en-GB" sz="1500" b="1" u="sng">
              <a:solidFill>
                <a:srgbClr val="00205B"/>
              </a:solidFill>
              <a:latin typeface="Calibri" panose="020F0502020204030204"/>
            </a:endParaRPr>
          </a:p>
        </p:txBody>
      </p:sp>
      <p:graphicFrame>
        <p:nvGraphicFramePr>
          <p:cNvPr id="3" name="Table 2">
            <a:extLst>
              <a:ext uri="{FF2B5EF4-FFF2-40B4-BE49-F238E27FC236}">
                <a16:creationId xmlns:a16="http://schemas.microsoft.com/office/drawing/2014/main" id="{4741670B-B5F8-4582-A458-B8D0F324FAC6}"/>
              </a:ext>
            </a:extLst>
          </p:cNvPr>
          <p:cNvGraphicFramePr>
            <a:graphicFrameLocks noGrp="1"/>
          </p:cNvGraphicFramePr>
          <p:nvPr/>
        </p:nvGraphicFramePr>
        <p:xfrm>
          <a:off x="4422411" y="943858"/>
          <a:ext cx="4657123" cy="5847020"/>
        </p:xfrm>
        <a:graphic>
          <a:graphicData uri="http://schemas.openxmlformats.org/drawingml/2006/table">
            <a:tbl>
              <a:tblPr firstRow="1" firstCol="1" bandRow="1"/>
              <a:tblGrid>
                <a:gridCol w="592028">
                  <a:extLst>
                    <a:ext uri="{9D8B030D-6E8A-4147-A177-3AD203B41FA5}">
                      <a16:colId xmlns:a16="http://schemas.microsoft.com/office/drawing/2014/main" val="2580627815"/>
                    </a:ext>
                  </a:extLst>
                </a:gridCol>
                <a:gridCol w="4065095">
                  <a:extLst>
                    <a:ext uri="{9D8B030D-6E8A-4147-A177-3AD203B41FA5}">
                      <a16:colId xmlns:a16="http://schemas.microsoft.com/office/drawing/2014/main" val="3221925530"/>
                    </a:ext>
                  </a:extLst>
                </a:gridCol>
              </a:tblGrid>
              <a:tr h="425196">
                <a:tc>
                  <a:txBody>
                    <a:bodyPr/>
                    <a:lstStyle/>
                    <a:p>
                      <a:pP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Score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indent="34290">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Rationale</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90">
                        <a:lnSpc>
                          <a:spcPct val="107000"/>
                        </a:lnSpc>
                      </a:pPr>
                      <a:r>
                        <a:rPr lang="en-GB" sz="14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extLst>
                  <a:ext uri="{0D108BD9-81ED-4DB2-BD59-A6C34878D82A}">
                    <a16:rowId xmlns:a16="http://schemas.microsoft.com/office/drawing/2014/main" val="2930691093"/>
                  </a:ext>
                </a:extLst>
              </a:tr>
              <a:tr h="1040083">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Outstanding</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 The Supporting Statement fully addresses the Social Value commitments and specified criteria and provides relevant evidence regarding competence, capacity, and ability to successfully fulfil the delivery of the Social Value Bid and goes beyond expectations to offer an outstanding level of performance or an additional benefit which exceeds specified measures.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835792500"/>
                  </a:ext>
                </a:extLst>
              </a:tr>
              <a:tr h="697659">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Highly Acceptable</a:t>
                      </a:r>
                      <a:r>
                        <a:rPr lang="en-GB"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The Supporting Statement fully addresses the Social Value commitments and specified criteria and provides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755054183"/>
                  </a:ext>
                </a:extLst>
              </a:tr>
              <a:tr h="714370">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0.6</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Acceptable</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 The Supporting Statement addresses most of the Social Value commitments and specified criteria, but some areas contain limited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676935908"/>
                  </a:ext>
                </a:extLst>
              </a:tr>
              <a:tr h="868871">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0.4</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Partially Acceptable</a:t>
                      </a:r>
                      <a:r>
                        <a:rPr lang="en-GB"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The Supporting Statement covers more than one element of the Social Value commitments and specified criteria but lacks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76030330"/>
                  </a:ext>
                </a:extLst>
              </a:tr>
              <a:tr h="697659">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0.2</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Unsatisfactory</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 The Supporting Statement only covers a minor element of the Social Value commitments and specified criteria and lacks relevant evidence regarding competence, capacity, and ability to successfully fulfil the delivery of the Social Value Bid.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443919446"/>
                  </a:ext>
                </a:extLst>
              </a:tr>
              <a:tr h="526447">
                <a:tc>
                  <a:txBody>
                    <a:bodyPr/>
                    <a:lstStyle/>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en-GB" sz="14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marL="34290" algn="just">
                        <a:lnSpc>
                          <a:spcPct val="107000"/>
                        </a:lnSpc>
                      </a:pPr>
                      <a:r>
                        <a:rPr lang="en-GB" sz="12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Wholly Unsatisfactory</a:t>
                      </a:r>
                      <a:r>
                        <a:rPr lang="en-GB"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No Supporting Statement or the whole response is irrelevant to all the Social Value commitments and specified criteria.</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44" marR="437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443309105"/>
                  </a:ext>
                </a:extLst>
              </a:tr>
            </a:tbl>
          </a:graphicData>
        </a:graphic>
      </p:graphicFrame>
    </p:spTree>
    <p:extLst>
      <p:ext uri="{BB962C8B-B14F-4D97-AF65-F5344CB8AC3E}">
        <p14:creationId xmlns:p14="http://schemas.microsoft.com/office/powerpoint/2010/main" val="124286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6" grpId="0" animBg="1"/>
      <p:bldP spid="1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0BD6-F9EF-4862-BEDB-4A66D7263E10}"/>
              </a:ext>
            </a:extLst>
          </p:cNvPr>
          <p:cNvSpPr>
            <a:spLocks noGrp="1"/>
          </p:cNvSpPr>
          <p:nvPr>
            <p:ph type="title"/>
          </p:nvPr>
        </p:nvSpPr>
        <p:spPr>
          <a:xfrm>
            <a:off x="2065004" y="984455"/>
            <a:ext cx="6200691" cy="536177"/>
          </a:xfrm>
        </p:spPr>
        <p:txBody>
          <a:bodyPr/>
          <a:lstStyle/>
          <a:p>
            <a:r>
              <a:rPr lang="en-GB" sz="2100">
                <a:solidFill>
                  <a:schemeClr val="accent1"/>
                </a:solidFill>
              </a:rPr>
              <a:t>Social Value Methodology - Flow chart</a:t>
            </a:r>
            <a:br>
              <a:rPr lang="en-GB">
                <a:solidFill>
                  <a:schemeClr val="accent1"/>
                </a:solidFill>
                <a:latin typeface="Arial" panose="020B0604020202020204" pitchFamily="34" charset="0"/>
                <a:cs typeface="Arial" panose="020B0604020202020204" pitchFamily="34" charset="0"/>
              </a:rPr>
            </a:br>
            <a:endParaRPr lang="en-GB"/>
          </a:p>
        </p:txBody>
      </p:sp>
      <p:sp>
        <p:nvSpPr>
          <p:cNvPr id="17" name="Rectangle: Rounded Corners 16">
            <a:extLst>
              <a:ext uri="{FF2B5EF4-FFF2-40B4-BE49-F238E27FC236}">
                <a16:creationId xmlns:a16="http://schemas.microsoft.com/office/drawing/2014/main" id="{3A45B068-AD79-42E9-92DD-EDA675AC79BA}"/>
              </a:ext>
            </a:extLst>
          </p:cNvPr>
          <p:cNvSpPr/>
          <p:nvPr/>
        </p:nvSpPr>
        <p:spPr>
          <a:xfrm>
            <a:off x="7691644" y="1567682"/>
            <a:ext cx="1342798" cy="1084418"/>
          </a:xfrm>
          <a:prstGeom prst="roundRect">
            <a:avLst/>
          </a:prstGeom>
          <a:solidFill>
            <a:srgbClr val="00A1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bg1"/>
                </a:solidFill>
              </a:rPr>
              <a:t>Total Social Value Score (out of 5)</a:t>
            </a:r>
          </a:p>
        </p:txBody>
      </p:sp>
      <p:pic>
        <p:nvPicPr>
          <p:cNvPr id="30" name="Picture 29">
            <a:extLst>
              <a:ext uri="{FF2B5EF4-FFF2-40B4-BE49-F238E27FC236}">
                <a16:creationId xmlns:a16="http://schemas.microsoft.com/office/drawing/2014/main" id="{CF127BCB-1253-4D9E-B746-D9925A41C784}"/>
              </a:ext>
            </a:extLst>
          </p:cNvPr>
          <p:cNvPicPr>
            <a:picLocks noChangeAspect="1"/>
          </p:cNvPicPr>
          <p:nvPr/>
        </p:nvPicPr>
        <p:blipFill>
          <a:blip r:embed="rId3"/>
          <a:stretch>
            <a:fillRect/>
          </a:stretch>
        </p:blipFill>
        <p:spPr>
          <a:xfrm>
            <a:off x="2105257" y="2042705"/>
            <a:ext cx="3604838" cy="3424596"/>
          </a:xfrm>
          <a:prstGeom prst="rect">
            <a:avLst/>
          </a:prstGeom>
        </p:spPr>
      </p:pic>
      <p:pic>
        <p:nvPicPr>
          <p:cNvPr id="34" name="Picture 33">
            <a:extLst>
              <a:ext uri="{FF2B5EF4-FFF2-40B4-BE49-F238E27FC236}">
                <a16:creationId xmlns:a16="http://schemas.microsoft.com/office/drawing/2014/main" id="{A46BD76B-72D4-4EDF-84DC-BCB1D0171AB4}"/>
              </a:ext>
            </a:extLst>
          </p:cNvPr>
          <p:cNvPicPr>
            <a:picLocks noChangeAspect="1"/>
          </p:cNvPicPr>
          <p:nvPr/>
        </p:nvPicPr>
        <p:blipFill>
          <a:blip r:embed="rId4"/>
          <a:stretch>
            <a:fillRect/>
          </a:stretch>
        </p:blipFill>
        <p:spPr>
          <a:xfrm>
            <a:off x="20793" y="2230210"/>
            <a:ext cx="3713970" cy="3340289"/>
          </a:xfrm>
          <a:prstGeom prst="rect">
            <a:avLst/>
          </a:prstGeom>
        </p:spPr>
      </p:pic>
      <p:pic>
        <p:nvPicPr>
          <p:cNvPr id="37" name="Picture 36">
            <a:extLst>
              <a:ext uri="{FF2B5EF4-FFF2-40B4-BE49-F238E27FC236}">
                <a16:creationId xmlns:a16="http://schemas.microsoft.com/office/drawing/2014/main" id="{A8010B0B-4A58-4A44-B642-D7DA260E40F7}"/>
              </a:ext>
            </a:extLst>
          </p:cNvPr>
          <p:cNvPicPr>
            <a:picLocks noChangeAspect="1"/>
          </p:cNvPicPr>
          <p:nvPr/>
        </p:nvPicPr>
        <p:blipFill>
          <a:blip r:embed="rId5"/>
          <a:stretch>
            <a:fillRect/>
          </a:stretch>
        </p:blipFill>
        <p:spPr>
          <a:xfrm>
            <a:off x="3865102" y="1481985"/>
            <a:ext cx="1548671" cy="1269911"/>
          </a:xfrm>
          <a:prstGeom prst="rect">
            <a:avLst/>
          </a:prstGeom>
        </p:spPr>
      </p:pic>
      <p:sp>
        <p:nvSpPr>
          <p:cNvPr id="12" name="Rectangle: Rounded Corners 11">
            <a:extLst>
              <a:ext uri="{FF2B5EF4-FFF2-40B4-BE49-F238E27FC236}">
                <a16:creationId xmlns:a16="http://schemas.microsoft.com/office/drawing/2014/main" id="{D02928F7-83E8-49A8-ACD7-1A0810CF6833}"/>
              </a:ext>
            </a:extLst>
          </p:cNvPr>
          <p:cNvSpPr/>
          <p:nvPr/>
        </p:nvSpPr>
        <p:spPr>
          <a:xfrm>
            <a:off x="5807464" y="1518080"/>
            <a:ext cx="1462295" cy="1134020"/>
          </a:xfrm>
          <a:prstGeom prst="roundRect">
            <a:avLst/>
          </a:prstGeom>
          <a:solidFill>
            <a:schemeClr val="accent2">
              <a:lumMod val="60000"/>
              <a:lumOff val="40000"/>
            </a:schemeClr>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rgbClr val="00205B"/>
                </a:solidFill>
              </a:rPr>
              <a:t>Supporting Statement Score </a:t>
            </a:r>
          </a:p>
          <a:p>
            <a:pPr algn="ctr"/>
            <a:r>
              <a:rPr lang="en-GB" sz="1500" b="1">
                <a:solidFill>
                  <a:srgbClr val="00205B"/>
                </a:solidFill>
              </a:rPr>
              <a:t>(0-1)</a:t>
            </a:r>
            <a:r>
              <a:rPr lang="en-GB" sz="1500" b="1" u="sng">
                <a:solidFill>
                  <a:srgbClr val="00205B"/>
                </a:solidFill>
              </a:rPr>
              <a:t> </a:t>
            </a:r>
          </a:p>
        </p:txBody>
      </p:sp>
      <p:sp>
        <p:nvSpPr>
          <p:cNvPr id="6" name="Multiplication Sign 5">
            <a:extLst>
              <a:ext uri="{FF2B5EF4-FFF2-40B4-BE49-F238E27FC236}">
                <a16:creationId xmlns:a16="http://schemas.microsoft.com/office/drawing/2014/main" id="{6C3C3C8A-4FF7-448C-9DC3-E083C69607E8}"/>
              </a:ext>
            </a:extLst>
          </p:cNvPr>
          <p:cNvSpPr/>
          <p:nvPr/>
        </p:nvSpPr>
        <p:spPr>
          <a:xfrm>
            <a:off x="5304675" y="1791670"/>
            <a:ext cx="494603" cy="50207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Equals 27">
            <a:extLst>
              <a:ext uri="{FF2B5EF4-FFF2-40B4-BE49-F238E27FC236}">
                <a16:creationId xmlns:a16="http://schemas.microsoft.com/office/drawing/2014/main" id="{644DFC82-61CC-4395-A08F-FB6060233DAC}"/>
              </a:ext>
            </a:extLst>
          </p:cNvPr>
          <p:cNvSpPr/>
          <p:nvPr/>
        </p:nvSpPr>
        <p:spPr>
          <a:xfrm>
            <a:off x="7265156" y="1889590"/>
            <a:ext cx="426488" cy="306229"/>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8844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5937-3980-49D9-8FFD-E7BC06861E76}"/>
              </a:ext>
            </a:extLst>
          </p:cNvPr>
          <p:cNvSpPr>
            <a:spLocks noGrp="1"/>
          </p:cNvSpPr>
          <p:nvPr>
            <p:ph type="title"/>
          </p:nvPr>
        </p:nvSpPr>
        <p:spPr>
          <a:xfrm>
            <a:off x="1504847" y="1337975"/>
            <a:ext cx="8664300" cy="536177"/>
          </a:xfrm>
        </p:spPr>
        <p:txBody>
          <a:bodyPr/>
          <a:lstStyle/>
          <a:p>
            <a:r>
              <a:rPr lang="en-GB"/>
              <a:t>Overall Social Value Scoring Matrix</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p:txBody>
          <a:bodyPr/>
          <a:lstStyle/>
          <a:p>
            <a:pPr marL="270272" indent="-270272">
              <a:buNone/>
            </a:pPr>
            <a:endParaRPr lang="en-GB" sz="1500">
              <a:solidFill>
                <a:schemeClr val="bg1"/>
              </a:solidFill>
            </a:endParaRPr>
          </a:p>
          <a:p>
            <a:pPr marL="0" indent="0">
              <a:buNone/>
            </a:pPr>
            <a:br>
              <a:rPr lang="en-GB" b="1"/>
            </a:br>
            <a:endParaRPr lang="en-GB" sz="1350">
              <a:solidFill>
                <a:schemeClr val="bg1"/>
              </a:solidFill>
            </a:endParaRPr>
          </a:p>
          <a:p>
            <a:pPr marL="342900" indent="-342900">
              <a:buFont typeface="+mj-lt"/>
              <a:buAutoNum type="arabicPeriod" startAt="6"/>
            </a:pPr>
            <a:endParaRPr lang="en-GB" sz="1350">
              <a:solidFill>
                <a:schemeClr val="bg1"/>
              </a:solidFill>
            </a:endParaRPr>
          </a:p>
          <a:p>
            <a:pPr marL="0" indent="0">
              <a:buNone/>
            </a:pPr>
            <a:endParaRPr lang="en-GB" sz="1800">
              <a:solidFill>
                <a:schemeClr val="bg1"/>
              </a:solidFill>
            </a:endParaRPr>
          </a:p>
          <a:p>
            <a:pPr marL="0" indent="0">
              <a:buNone/>
            </a:pPr>
            <a:endParaRPr lang="en-GB">
              <a:solidFill>
                <a:schemeClr val="bg1"/>
              </a:solidFill>
            </a:endParaRPr>
          </a:p>
          <a:p>
            <a:pPr marL="0" indent="0">
              <a:buNone/>
            </a:pPr>
            <a:r>
              <a:rPr lang="en-GB">
                <a:solidFill>
                  <a:schemeClr val="bg1"/>
                </a:solidFill>
              </a:rPr>
              <a:t>	</a:t>
            </a:r>
          </a:p>
        </p:txBody>
      </p:sp>
      <p:graphicFrame>
        <p:nvGraphicFramePr>
          <p:cNvPr id="3" name="Table 4">
            <a:extLst>
              <a:ext uri="{FF2B5EF4-FFF2-40B4-BE49-F238E27FC236}">
                <a16:creationId xmlns:a16="http://schemas.microsoft.com/office/drawing/2014/main" id="{951F33A7-8D89-44D1-B847-9E4AD81A957C}"/>
              </a:ext>
            </a:extLst>
          </p:cNvPr>
          <p:cNvGraphicFramePr>
            <a:graphicFrameLocks noGrp="1"/>
          </p:cNvGraphicFramePr>
          <p:nvPr/>
        </p:nvGraphicFramePr>
        <p:xfrm>
          <a:off x="986589" y="2361878"/>
          <a:ext cx="6845969" cy="2621969"/>
        </p:xfrm>
        <a:graphic>
          <a:graphicData uri="http://schemas.openxmlformats.org/drawingml/2006/table">
            <a:tbl>
              <a:tblPr firstRow="1" bandRow="1">
                <a:tableStyleId>{5C22544A-7EE6-4342-B048-85BDC9FD1C3A}</a:tableStyleId>
              </a:tblPr>
              <a:tblGrid>
                <a:gridCol w="968041">
                  <a:extLst>
                    <a:ext uri="{9D8B030D-6E8A-4147-A177-3AD203B41FA5}">
                      <a16:colId xmlns:a16="http://schemas.microsoft.com/office/drawing/2014/main" val="3486312566"/>
                    </a:ext>
                  </a:extLst>
                </a:gridCol>
                <a:gridCol w="839704">
                  <a:extLst>
                    <a:ext uri="{9D8B030D-6E8A-4147-A177-3AD203B41FA5}">
                      <a16:colId xmlns:a16="http://schemas.microsoft.com/office/drawing/2014/main" val="3259519354"/>
                    </a:ext>
                  </a:extLst>
                </a:gridCol>
                <a:gridCol w="839704">
                  <a:extLst>
                    <a:ext uri="{9D8B030D-6E8A-4147-A177-3AD203B41FA5}">
                      <a16:colId xmlns:a16="http://schemas.microsoft.com/office/drawing/2014/main" val="1040230560"/>
                    </a:ext>
                  </a:extLst>
                </a:gridCol>
                <a:gridCol w="839704">
                  <a:extLst>
                    <a:ext uri="{9D8B030D-6E8A-4147-A177-3AD203B41FA5}">
                      <a16:colId xmlns:a16="http://schemas.microsoft.com/office/drawing/2014/main" val="1811249781"/>
                    </a:ext>
                  </a:extLst>
                </a:gridCol>
                <a:gridCol w="839704">
                  <a:extLst>
                    <a:ext uri="{9D8B030D-6E8A-4147-A177-3AD203B41FA5}">
                      <a16:colId xmlns:a16="http://schemas.microsoft.com/office/drawing/2014/main" val="1842966769"/>
                    </a:ext>
                  </a:extLst>
                </a:gridCol>
                <a:gridCol w="839704">
                  <a:extLst>
                    <a:ext uri="{9D8B030D-6E8A-4147-A177-3AD203B41FA5}">
                      <a16:colId xmlns:a16="http://schemas.microsoft.com/office/drawing/2014/main" val="3877287578"/>
                    </a:ext>
                  </a:extLst>
                </a:gridCol>
                <a:gridCol w="839704">
                  <a:extLst>
                    <a:ext uri="{9D8B030D-6E8A-4147-A177-3AD203B41FA5}">
                      <a16:colId xmlns:a16="http://schemas.microsoft.com/office/drawing/2014/main" val="4292434103"/>
                    </a:ext>
                  </a:extLst>
                </a:gridCol>
                <a:gridCol w="839704">
                  <a:extLst>
                    <a:ext uri="{9D8B030D-6E8A-4147-A177-3AD203B41FA5}">
                      <a16:colId xmlns:a16="http://schemas.microsoft.com/office/drawing/2014/main" val="1253487346"/>
                    </a:ext>
                  </a:extLst>
                </a:gridCol>
              </a:tblGrid>
              <a:tr h="374567">
                <a:tc gridSpan="2">
                  <a:txBody>
                    <a:bodyPr/>
                    <a:lstStyle/>
                    <a:p>
                      <a:endParaRPr lang="en-GB" sz="1800">
                        <a:solidFill>
                          <a:srgbClr val="00205B"/>
                        </a:solidFill>
                      </a:endParaRPr>
                    </a:p>
                  </a:txBody>
                  <a:tcPr marL="68580" marR="68580" marT="34290" marB="34290"/>
                </a:tc>
                <a:tc hMerge="1">
                  <a:txBody>
                    <a:bodyPr/>
                    <a:lstStyle/>
                    <a:p>
                      <a:endParaRPr lang="en-GB" sz="2400">
                        <a:solidFill>
                          <a:srgbClr val="00205B"/>
                        </a:solidFill>
                      </a:endParaRPr>
                    </a:p>
                  </a:txBody>
                  <a:tcPr/>
                </a:tc>
                <a:tc gridSpan="6">
                  <a:txBody>
                    <a:bodyPr/>
                    <a:lstStyle/>
                    <a:p>
                      <a:r>
                        <a:rPr lang="en-GB" sz="1800">
                          <a:solidFill>
                            <a:schemeClr val="bg1"/>
                          </a:solidFill>
                        </a:rPr>
                        <a:t>Supporting Statement Score</a:t>
                      </a:r>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2725748"/>
                  </a:ext>
                </a:extLst>
              </a:tr>
              <a:tr h="374567">
                <a:tc rowSpan="6">
                  <a:txBody>
                    <a:bodyPr/>
                    <a:lstStyle/>
                    <a:p>
                      <a:r>
                        <a:rPr lang="en-GB" sz="1800" b="1">
                          <a:solidFill>
                            <a:schemeClr val="bg1"/>
                          </a:solidFill>
                        </a:rPr>
                        <a:t>Value Score</a:t>
                      </a:r>
                    </a:p>
                  </a:txBody>
                  <a:tcPr marL="68580" marR="68580" marT="34290" marB="34290">
                    <a:solidFill>
                      <a:srgbClr val="00205B"/>
                    </a:solidFill>
                  </a:tcPr>
                </a:tc>
                <a:tc>
                  <a:txBody>
                    <a:bodyPr/>
                    <a:lstStyle/>
                    <a:p>
                      <a:pPr algn="ctr"/>
                      <a:endParaRPr lang="en-GB" sz="1800">
                        <a:solidFill>
                          <a:schemeClr val="bg1"/>
                        </a:solidFill>
                      </a:endParaRPr>
                    </a:p>
                  </a:txBody>
                  <a:tcPr marL="68580" marR="68580" marT="34290" marB="34290">
                    <a:solidFill>
                      <a:srgbClr val="00205B"/>
                    </a:solidFill>
                  </a:tcPr>
                </a:tc>
                <a:tc>
                  <a:txBody>
                    <a:bodyPr/>
                    <a:lstStyle/>
                    <a:p>
                      <a:pPr algn="ctr"/>
                      <a:r>
                        <a:rPr lang="en-GB" sz="1800">
                          <a:solidFill>
                            <a:schemeClr val="bg1"/>
                          </a:solidFill>
                        </a:rPr>
                        <a:t>0</a:t>
                      </a:r>
                    </a:p>
                  </a:txBody>
                  <a:tcPr marL="68580" marR="68580" marT="34290" marB="34290">
                    <a:solidFill>
                      <a:srgbClr val="00205B"/>
                    </a:solidFill>
                  </a:tcPr>
                </a:tc>
                <a:tc>
                  <a:txBody>
                    <a:bodyPr/>
                    <a:lstStyle/>
                    <a:p>
                      <a:pPr algn="ctr"/>
                      <a:r>
                        <a:rPr lang="en-GB" sz="1800">
                          <a:solidFill>
                            <a:schemeClr val="bg1"/>
                          </a:solidFill>
                        </a:rPr>
                        <a:t>0.2</a:t>
                      </a:r>
                    </a:p>
                  </a:txBody>
                  <a:tcPr marL="68580" marR="68580" marT="34290" marB="34290">
                    <a:solidFill>
                      <a:srgbClr val="00205B"/>
                    </a:solidFill>
                  </a:tcPr>
                </a:tc>
                <a:tc>
                  <a:txBody>
                    <a:bodyPr/>
                    <a:lstStyle/>
                    <a:p>
                      <a:pPr algn="ctr"/>
                      <a:r>
                        <a:rPr lang="en-GB" sz="1800">
                          <a:solidFill>
                            <a:schemeClr val="bg1"/>
                          </a:solidFill>
                        </a:rPr>
                        <a:t>0.4</a:t>
                      </a:r>
                    </a:p>
                  </a:txBody>
                  <a:tcPr marL="68580" marR="68580" marT="34290" marB="34290">
                    <a:solidFill>
                      <a:srgbClr val="00205B"/>
                    </a:solidFill>
                  </a:tcPr>
                </a:tc>
                <a:tc>
                  <a:txBody>
                    <a:bodyPr/>
                    <a:lstStyle/>
                    <a:p>
                      <a:pPr algn="ctr"/>
                      <a:r>
                        <a:rPr lang="en-GB" sz="1800">
                          <a:solidFill>
                            <a:schemeClr val="bg1"/>
                          </a:solidFill>
                        </a:rPr>
                        <a:t>0.6</a:t>
                      </a:r>
                    </a:p>
                  </a:txBody>
                  <a:tcPr marL="68580" marR="68580" marT="34290" marB="34290">
                    <a:solidFill>
                      <a:srgbClr val="00205B"/>
                    </a:solidFill>
                  </a:tcPr>
                </a:tc>
                <a:tc>
                  <a:txBody>
                    <a:bodyPr/>
                    <a:lstStyle/>
                    <a:p>
                      <a:pPr algn="ctr"/>
                      <a:r>
                        <a:rPr lang="en-GB" sz="1800">
                          <a:solidFill>
                            <a:schemeClr val="bg1"/>
                          </a:solidFill>
                        </a:rPr>
                        <a:t>0.8</a:t>
                      </a:r>
                    </a:p>
                  </a:txBody>
                  <a:tcPr marL="68580" marR="68580" marT="34290" marB="34290">
                    <a:solidFill>
                      <a:srgbClr val="00205B"/>
                    </a:solidFill>
                  </a:tcPr>
                </a:tc>
                <a:tc>
                  <a:txBody>
                    <a:bodyPr/>
                    <a:lstStyle/>
                    <a:p>
                      <a:pPr algn="ctr"/>
                      <a:r>
                        <a:rPr lang="en-GB" sz="1800">
                          <a:solidFill>
                            <a:schemeClr val="bg1"/>
                          </a:solidFill>
                        </a:rPr>
                        <a:t>1</a:t>
                      </a:r>
                    </a:p>
                  </a:txBody>
                  <a:tcPr marL="68580" marR="68580" marT="34290" marB="34290">
                    <a:solidFill>
                      <a:srgbClr val="00205B"/>
                    </a:solidFill>
                  </a:tcPr>
                </a:tc>
                <a:extLst>
                  <a:ext uri="{0D108BD9-81ED-4DB2-BD59-A6C34878D82A}">
                    <a16:rowId xmlns:a16="http://schemas.microsoft.com/office/drawing/2014/main" val="970218474"/>
                  </a:ext>
                </a:extLst>
              </a:tr>
              <a:tr h="374567">
                <a:tc vMerge="1">
                  <a:txBody>
                    <a:bodyPr/>
                    <a:lstStyle/>
                    <a:p>
                      <a:endParaRPr lang="en-GB"/>
                    </a:p>
                  </a:txBody>
                  <a:tcPr/>
                </a:tc>
                <a:tc>
                  <a:txBody>
                    <a:bodyPr/>
                    <a:lstStyle/>
                    <a:p>
                      <a:pPr algn="ctr"/>
                      <a:r>
                        <a:rPr lang="en-GB" sz="1800">
                          <a:solidFill>
                            <a:schemeClr val="bg1"/>
                          </a:solidFill>
                        </a:rPr>
                        <a:t>1</a:t>
                      </a:r>
                    </a:p>
                  </a:txBody>
                  <a:tcPr marL="68580" marR="68580" marT="34290" marB="34290">
                    <a:solidFill>
                      <a:srgbClr val="00205B"/>
                    </a:solidFill>
                  </a:tcPr>
                </a:tc>
                <a:tc>
                  <a:txBody>
                    <a:bodyPr/>
                    <a:lstStyle/>
                    <a:p>
                      <a:pPr algn="ctr"/>
                      <a:r>
                        <a:rPr lang="en-GB" sz="1800">
                          <a:solidFill>
                            <a:srgbClr val="00205B"/>
                          </a:solidFill>
                        </a:rPr>
                        <a:t>0</a:t>
                      </a:r>
                    </a:p>
                  </a:txBody>
                  <a:tcPr marL="68580" marR="68580" marT="34290" marB="34290"/>
                </a:tc>
                <a:tc>
                  <a:txBody>
                    <a:bodyPr/>
                    <a:lstStyle/>
                    <a:p>
                      <a:pPr algn="ctr"/>
                      <a:r>
                        <a:rPr lang="en-GB" sz="1800">
                          <a:solidFill>
                            <a:srgbClr val="00205B"/>
                          </a:solidFill>
                        </a:rPr>
                        <a:t>0.2</a:t>
                      </a:r>
                    </a:p>
                  </a:txBody>
                  <a:tcPr marL="68580" marR="68580" marT="34290" marB="34290"/>
                </a:tc>
                <a:tc>
                  <a:txBody>
                    <a:bodyPr/>
                    <a:lstStyle/>
                    <a:p>
                      <a:pPr algn="ctr"/>
                      <a:r>
                        <a:rPr lang="en-GB" sz="1800">
                          <a:solidFill>
                            <a:srgbClr val="00205B"/>
                          </a:solidFill>
                        </a:rPr>
                        <a:t>0.4</a:t>
                      </a:r>
                    </a:p>
                  </a:txBody>
                  <a:tcPr marL="68580" marR="68580" marT="34290" marB="34290"/>
                </a:tc>
                <a:tc>
                  <a:txBody>
                    <a:bodyPr/>
                    <a:lstStyle/>
                    <a:p>
                      <a:pPr algn="ctr"/>
                      <a:r>
                        <a:rPr lang="en-GB" sz="1800">
                          <a:solidFill>
                            <a:srgbClr val="00205B"/>
                          </a:solidFill>
                        </a:rPr>
                        <a:t>0.6</a:t>
                      </a:r>
                    </a:p>
                  </a:txBody>
                  <a:tcPr marL="68580" marR="68580" marT="34290" marB="34290"/>
                </a:tc>
                <a:tc>
                  <a:txBody>
                    <a:bodyPr/>
                    <a:lstStyle/>
                    <a:p>
                      <a:pPr algn="ctr"/>
                      <a:r>
                        <a:rPr lang="en-GB" sz="1800">
                          <a:solidFill>
                            <a:srgbClr val="00205B"/>
                          </a:solidFill>
                        </a:rPr>
                        <a:t>0.8</a:t>
                      </a:r>
                    </a:p>
                  </a:txBody>
                  <a:tcPr marL="68580" marR="68580" marT="34290" marB="34290"/>
                </a:tc>
                <a:tc>
                  <a:txBody>
                    <a:bodyPr/>
                    <a:lstStyle/>
                    <a:p>
                      <a:pPr algn="ctr"/>
                      <a:r>
                        <a:rPr lang="en-GB" sz="1800">
                          <a:solidFill>
                            <a:srgbClr val="00205B"/>
                          </a:solidFill>
                        </a:rPr>
                        <a:t>1.0</a:t>
                      </a:r>
                    </a:p>
                  </a:txBody>
                  <a:tcPr marL="68580" marR="68580" marT="34290" marB="34290"/>
                </a:tc>
                <a:extLst>
                  <a:ext uri="{0D108BD9-81ED-4DB2-BD59-A6C34878D82A}">
                    <a16:rowId xmlns:a16="http://schemas.microsoft.com/office/drawing/2014/main" val="217774659"/>
                  </a:ext>
                </a:extLst>
              </a:tr>
              <a:tr h="374567">
                <a:tc vMerge="1">
                  <a:txBody>
                    <a:bodyPr/>
                    <a:lstStyle/>
                    <a:p>
                      <a:endParaRPr lang="en-GB"/>
                    </a:p>
                  </a:txBody>
                  <a:tcPr/>
                </a:tc>
                <a:tc>
                  <a:txBody>
                    <a:bodyPr/>
                    <a:lstStyle/>
                    <a:p>
                      <a:pPr algn="ctr"/>
                      <a:r>
                        <a:rPr lang="en-GB" sz="1800">
                          <a:solidFill>
                            <a:schemeClr val="bg1"/>
                          </a:solidFill>
                        </a:rPr>
                        <a:t>2</a:t>
                      </a:r>
                    </a:p>
                  </a:txBody>
                  <a:tcPr marL="68580" marR="68580" marT="34290" marB="34290">
                    <a:solidFill>
                      <a:srgbClr val="00205B"/>
                    </a:solidFill>
                  </a:tcPr>
                </a:tc>
                <a:tc>
                  <a:txBody>
                    <a:bodyPr/>
                    <a:lstStyle/>
                    <a:p>
                      <a:pPr algn="ctr"/>
                      <a:r>
                        <a:rPr lang="en-GB" sz="1800">
                          <a:solidFill>
                            <a:srgbClr val="00205B"/>
                          </a:solidFill>
                        </a:rPr>
                        <a:t>0</a:t>
                      </a:r>
                    </a:p>
                  </a:txBody>
                  <a:tcPr marL="68580" marR="68580" marT="34290" marB="34290"/>
                </a:tc>
                <a:tc>
                  <a:txBody>
                    <a:bodyPr/>
                    <a:lstStyle/>
                    <a:p>
                      <a:pPr algn="ctr"/>
                      <a:r>
                        <a:rPr lang="en-GB" sz="1800">
                          <a:solidFill>
                            <a:srgbClr val="00205B"/>
                          </a:solidFill>
                        </a:rPr>
                        <a:t>0.4</a:t>
                      </a:r>
                    </a:p>
                  </a:txBody>
                  <a:tcPr marL="68580" marR="68580" marT="34290" marB="34290"/>
                </a:tc>
                <a:tc>
                  <a:txBody>
                    <a:bodyPr/>
                    <a:lstStyle/>
                    <a:p>
                      <a:pPr algn="ctr"/>
                      <a:r>
                        <a:rPr lang="en-GB" sz="1800">
                          <a:solidFill>
                            <a:srgbClr val="00205B"/>
                          </a:solidFill>
                        </a:rPr>
                        <a:t>0.8</a:t>
                      </a:r>
                    </a:p>
                  </a:txBody>
                  <a:tcPr marL="68580" marR="68580" marT="34290" marB="34290"/>
                </a:tc>
                <a:tc>
                  <a:txBody>
                    <a:bodyPr/>
                    <a:lstStyle/>
                    <a:p>
                      <a:pPr algn="ctr"/>
                      <a:r>
                        <a:rPr lang="en-GB" sz="1800">
                          <a:solidFill>
                            <a:srgbClr val="00205B"/>
                          </a:solidFill>
                        </a:rPr>
                        <a:t>1.2</a:t>
                      </a:r>
                    </a:p>
                  </a:txBody>
                  <a:tcPr marL="68580" marR="68580" marT="34290" marB="34290"/>
                </a:tc>
                <a:tc>
                  <a:txBody>
                    <a:bodyPr/>
                    <a:lstStyle/>
                    <a:p>
                      <a:pPr algn="ctr"/>
                      <a:r>
                        <a:rPr lang="en-GB" sz="1800">
                          <a:solidFill>
                            <a:srgbClr val="00205B"/>
                          </a:solidFill>
                        </a:rPr>
                        <a:t>1.6</a:t>
                      </a:r>
                    </a:p>
                  </a:txBody>
                  <a:tcPr marL="68580" marR="68580" marT="34290" marB="34290"/>
                </a:tc>
                <a:tc>
                  <a:txBody>
                    <a:bodyPr/>
                    <a:lstStyle/>
                    <a:p>
                      <a:pPr algn="ctr"/>
                      <a:r>
                        <a:rPr lang="en-GB" sz="1800">
                          <a:solidFill>
                            <a:srgbClr val="00205B"/>
                          </a:solidFill>
                        </a:rPr>
                        <a:t>2.0</a:t>
                      </a:r>
                    </a:p>
                  </a:txBody>
                  <a:tcPr marL="68580" marR="68580" marT="34290" marB="34290"/>
                </a:tc>
                <a:extLst>
                  <a:ext uri="{0D108BD9-81ED-4DB2-BD59-A6C34878D82A}">
                    <a16:rowId xmlns:a16="http://schemas.microsoft.com/office/drawing/2014/main" val="2899339757"/>
                  </a:ext>
                </a:extLst>
              </a:tr>
              <a:tr h="374567">
                <a:tc vMerge="1">
                  <a:txBody>
                    <a:bodyPr/>
                    <a:lstStyle/>
                    <a:p>
                      <a:endParaRPr lang="en-GB"/>
                    </a:p>
                  </a:txBody>
                  <a:tcPr/>
                </a:tc>
                <a:tc>
                  <a:txBody>
                    <a:bodyPr/>
                    <a:lstStyle/>
                    <a:p>
                      <a:pPr algn="ctr"/>
                      <a:r>
                        <a:rPr lang="en-GB" sz="1800">
                          <a:solidFill>
                            <a:schemeClr val="bg1"/>
                          </a:solidFill>
                        </a:rPr>
                        <a:t>3</a:t>
                      </a:r>
                    </a:p>
                  </a:txBody>
                  <a:tcPr marL="68580" marR="68580" marT="34290" marB="34290">
                    <a:solidFill>
                      <a:srgbClr val="00205B"/>
                    </a:solidFill>
                  </a:tcPr>
                </a:tc>
                <a:tc>
                  <a:txBody>
                    <a:bodyPr/>
                    <a:lstStyle/>
                    <a:p>
                      <a:pPr algn="ctr"/>
                      <a:r>
                        <a:rPr lang="en-GB" sz="1800">
                          <a:solidFill>
                            <a:srgbClr val="00205B"/>
                          </a:solidFill>
                        </a:rPr>
                        <a:t>0</a:t>
                      </a:r>
                    </a:p>
                  </a:txBody>
                  <a:tcPr marL="68580" marR="68580" marT="34290" marB="34290"/>
                </a:tc>
                <a:tc>
                  <a:txBody>
                    <a:bodyPr/>
                    <a:lstStyle/>
                    <a:p>
                      <a:pPr algn="ctr"/>
                      <a:r>
                        <a:rPr lang="en-GB" sz="1800">
                          <a:solidFill>
                            <a:srgbClr val="00205B"/>
                          </a:solidFill>
                        </a:rPr>
                        <a:t>0.6</a:t>
                      </a:r>
                    </a:p>
                  </a:txBody>
                  <a:tcPr marL="68580" marR="68580" marT="34290" marB="34290"/>
                </a:tc>
                <a:tc>
                  <a:txBody>
                    <a:bodyPr/>
                    <a:lstStyle/>
                    <a:p>
                      <a:pPr algn="ctr"/>
                      <a:r>
                        <a:rPr lang="en-GB" sz="1800">
                          <a:solidFill>
                            <a:srgbClr val="00205B"/>
                          </a:solidFill>
                        </a:rPr>
                        <a:t>1.2</a:t>
                      </a:r>
                    </a:p>
                  </a:txBody>
                  <a:tcPr marL="68580" marR="68580" marT="34290" marB="34290"/>
                </a:tc>
                <a:tc>
                  <a:txBody>
                    <a:bodyPr/>
                    <a:lstStyle/>
                    <a:p>
                      <a:pPr algn="ctr"/>
                      <a:r>
                        <a:rPr lang="en-GB" sz="1800">
                          <a:solidFill>
                            <a:srgbClr val="00205B"/>
                          </a:solidFill>
                        </a:rPr>
                        <a:t>1.8</a:t>
                      </a:r>
                    </a:p>
                  </a:txBody>
                  <a:tcPr marL="68580" marR="68580" marT="34290" marB="34290"/>
                </a:tc>
                <a:tc>
                  <a:txBody>
                    <a:bodyPr/>
                    <a:lstStyle/>
                    <a:p>
                      <a:pPr algn="ctr"/>
                      <a:r>
                        <a:rPr lang="en-GB" sz="1800">
                          <a:solidFill>
                            <a:srgbClr val="00205B"/>
                          </a:solidFill>
                        </a:rPr>
                        <a:t>2.4</a:t>
                      </a:r>
                    </a:p>
                  </a:txBody>
                  <a:tcPr marL="68580" marR="68580" marT="34290" marB="34290"/>
                </a:tc>
                <a:tc>
                  <a:txBody>
                    <a:bodyPr/>
                    <a:lstStyle/>
                    <a:p>
                      <a:pPr algn="ctr"/>
                      <a:r>
                        <a:rPr lang="en-GB" sz="1800">
                          <a:solidFill>
                            <a:srgbClr val="00205B"/>
                          </a:solidFill>
                        </a:rPr>
                        <a:t>3.0</a:t>
                      </a:r>
                    </a:p>
                  </a:txBody>
                  <a:tcPr marL="68580" marR="68580" marT="34290" marB="34290"/>
                </a:tc>
                <a:extLst>
                  <a:ext uri="{0D108BD9-81ED-4DB2-BD59-A6C34878D82A}">
                    <a16:rowId xmlns:a16="http://schemas.microsoft.com/office/drawing/2014/main" val="848961709"/>
                  </a:ext>
                </a:extLst>
              </a:tr>
              <a:tr h="374567">
                <a:tc vMerge="1">
                  <a:txBody>
                    <a:bodyPr/>
                    <a:lstStyle/>
                    <a:p>
                      <a:endParaRPr lang="en-GB"/>
                    </a:p>
                  </a:txBody>
                  <a:tcPr/>
                </a:tc>
                <a:tc>
                  <a:txBody>
                    <a:bodyPr/>
                    <a:lstStyle/>
                    <a:p>
                      <a:pPr algn="ctr"/>
                      <a:r>
                        <a:rPr lang="en-GB" sz="1800">
                          <a:solidFill>
                            <a:schemeClr val="bg1"/>
                          </a:solidFill>
                        </a:rPr>
                        <a:t>4</a:t>
                      </a:r>
                    </a:p>
                  </a:txBody>
                  <a:tcPr marL="68580" marR="68580" marT="34290" marB="34290">
                    <a:solidFill>
                      <a:srgbClr val="00205B"/>
                    </a:solidFill>
                  </a:tcPr>
                </a:tc>
                <a:tc>
                  <a:txBody>
                    <a:bodyPr/>
                    <a:lstStyle/>
                    <a:p>
                      <a:pPr algn="ctr"/>
                      <a:r>
                        <a:rPr lang="en-GB" sz="1800">
                          <a:solidFill>
                            <a:srgbClr val="00205B"/>
                          </a:solidFill>
                        </a:rPr>
                        <a:t>0</a:t>
                      </a:r>
                    </a:p>
                  </a:txBody>
                  <a:tcPr marL="68580" marR="68580" marT="34290" marB="34290"/>
                </a:tc>
                <a:tc>
                  <a:txBody>
                    <a:bodyPr/>
                    <a:lstStyle/>
                    <a:p>
                      <a:pPr algn="ctr"/>
                      <a:r>
                        <a:rPr lang="en-GB" sz="1800">
                          <a:solidFill>
                            <a:srgbClr val="00205B"/>
                          </a:solidFill>
                        </a:rPr>
                        <a:t>0.8</a:t>
                      </a:r>
                    </a:p>
                  </a:txBody>
                  <a:tcPr marL="68580" marR="68580" marT="34290" marB="34290"/>
                </a:tc>
                <a:tc>
                  <a:txBody>
                    <a:bodyPr/>
                    <a:lstStyle/>
                    <a:p>
                      <a:pPr algn="ctr"/>
                      <a:r>
                        <a:rPr lang="en-GB" sz="1800">
                          <a:solidFill>
                            <a:srgbClr val="00205B"/>
                          </a:solidFill>
                        </a:rPr>
                        <a:t>1.6</a:t>
                      </a:r>
                    </a:p>
                  </a:txBody>
                  <a:tcPr marL="68580" marR="68580" marT="34290" marB="34290"/>
                </a:tc>
                <a:tc>
                  <a:txBody>
                    <a:bodyPr/>
                    <a:lstStyle/>
                    <a:p>
                      <a:pPr algn="ctr"/>
                      <a:r>
                        <a:rPr lang="en-GB" sz="1800">
                          <a:solidFill>
                            <a:srgbClr val="00205B"/>
                          </a:solidFill>
                        </a:rPr>
                        <a:t>2.4</a:t>
                      </a:r>
                    </a:p>
                  </a:txBody>
                  <a:tcPr marL="68580" marR="68580" marT="34290" marB="34290"/>
                </a:tc>
                <a:tc>
                  <a:txBody>
                    <a:bodyPr/>
                    <a:lstStyle/>
                    <a:p>
                      <a:pPr algn="ctr"/>
                      <a:r>
                        <a:rPr lang="en-GB" sz="1800">
                          <a:solidFill>
                            <a:srgbClr val="00205B"/>
                          </a:solidFill>
                        </a:rPr>
                        <a:t>3.2</a:t>
                      </a:r>
                    </a:p>
                  </a:txBody>
                  <a:tcPr marL="68580" marR="68580" marT="34290" marB="34290"/>
                </a:tc>
                <a:tc>
                  <a:txBody>
                    <a:bodyPr/>
                    <a:lstStyle/>
                    <a:p>
                      <a:pPr algn="ctr"/>
                      <a:r>
                        <a:rPr lang="en-GB" sz="1800">
                          <a:solidFill>
                            <a:srgbClr val="00205B"/>
                          </a:solidFill>
                        </a:rPr>
                        <a:t>4.0</a:t>
                      </a:r>
                    </a:p>
                  </a:txBody>
                  <a:tcPr marL="68580" marR="68580" marT="34290" marB="34290"/>
                </a:tc>
                <a:extLst>
                  <a:ext uri="{0D108BD9-81ED-4DB2-BD59-A6C34878D82A}">
                    <a16:rowId xmlns:a16="http://schemas.microsoft.com/office/drawing/2014/main" val="948799743"/>
                  </a:ext>
                </a:extLst>
              </a:tr>
              <a:tr h="374567">
                <a:tc vMerge="1">
                  <a:txBody>
                    <a:bodyPr/>
                    <a:lstStyle/>
                    <a:p>
                      <a:endParaRPr lang="en-GB"/>
                    </a:p>
                  </a:txBody>
                  <a:tcPr/>
                </a:tc>
                <a:tc>
                  <a:txBody>
                    <a:bodyPr/>
                    <a:lstStyle/>
                    <a:p>
                      <a:pPr algn="ctr"/>
                      <a:r>
                        <a:rPr lang="en-GB" sz="1800">
                          <a:solidFill>
                            <a:schemeClr val="bg1"/>
                          </a:solidFill>
                        </a:rPr>
                        <a:t>5</a:t>
                      </a:r>
                    </a:p>
                  </a:txBody>
                  <a:tcPr marL="68580" marR="68580" marT="34290" marB="34290">
                    <a:solidFill>
                      <a:srgbClr val="00205B"/>
                    </a:solidFill>
                  </a:tcPr>
                </a:tc>
                <a:tc>
                  <a:txBody>
                    <a:bodyPr/>
                    <a:lstStyle/>
                    <a:p>
                      <a:pPr algn="ctr"/>
                      <a:r>
                        <a:rPr lang="en-GB" sz="1800">
                          <a:solidFill>
                            <a:srgbClr val="00205B"/>
                          </a:solidFill>
                        </a:rPr>
                        <a:t>0</a:t>
                      </a:r>
                    </a:p>
                  </a:txBody>
                  <a:tcPr marL="68580" marR="68580" marT="34290" marB="34290"/>
                </a:tc>
                <a:tc>
                  <a:txBody>
                    <a:bodyPr/>
                    <a:lstStyle/>
                    <a:p>
                      <a:pPr algn="ctr"/>
                      <a:r>
                        <a:rPr lang="en-GB" sz="1800">
                          <a:solidFill>
                            <a:srgbClr val="00205B"/>
                          </a:solidFill>
                        </a:rPr>
                        <a:t>1.0</a:t>
                      </a:r>
                    </a:p>
                  </a:txBody>
                  <a:tcPr marL="68580" marR="68580" marT="34290" marB="34290"/>
                </a:tc>
                <a:tc>
                  <a:txBody>
                    <a:bodyPr/>
                    <a:lstStyle/>
                    <a:p>
                      <a:pPr algn="ctr"/>
                      <a:r>
                        <a:rPr lang="en-GB" sz="1800">
                          <a:solidFill>
                            <a:srgbClr val="00205B"/>
                          </a:solidFill>
                        </a:rPr>
                        <a:t>2.0</a:t>
                      </a:r>
                    </a:p>
                  </a:txBody>
                  <a:tcPr marL="68580" marR="68580" marT="34290" marB="34290"/>
                </a:tc>
                <a:tc>
                  <a:txBody>
                    <a:bodyPr/>
                    <a:lstStyle/>
                    <a:p>
                      <a:pPr algn="ctr"/>
                      <a:r>
                        <a:rPr lang="en-GB" sz="1800">
                          <a:solidFill>
                            <a:srgbClr val="00205B"/>
                          </a:solidFill>
                        </a:rPr>
                        <a:t>3.0</a:t>
                      </a:r>
                    </a:p>
                  </a:txBody>
                  <a:tcPr marL="68580" marR="68580" marT="34290" marB="34290"/>
                </a:tc>
                <a:tc>
                  <a:txBody>
                    <a:bodyPr/>
                    <a:lstStyle/>
                    <a:p>
                      <a:pPr algn="ctr"/>
                      <a:r>
                        <a:rPr lang="en-GB" sz="1800">
                          <a:solidFill>
                            <a:srgbClr val="00205B"/>
                          </a:solidFill>
                        </a:rPr>
                        <a:t>4.0</a:t>
                      </a:r>
                    </a:p>
                  </a:txBody>
                  <a:tcPr marL="68580" marR="68580" marT="34290" marB="34290"/>
                </a:tc>
                <a:tc>
                  <a:txBody>
                    <a:bodyPr/>
                    <a:lstStyle/>
                    <a:p>
                      <a:pPr algn="ctr"/>
                      <a:r>
                        <a:rPr lang="en-GB" sz="1800">
                          <a:solidFill>
                            <a:srgbClr val="00205B"/>
                          </a:solidFill>
                        </a:rPr>
                        <a:t>5.0</a:t>
                      </a:r>
                    </a:p>
                  </a:txBody>
                  <a:tcPr marL="68580" marR="68580" marT="34290" marB="34290"/>
                </a:tc>
                <a:extLst>
                  <a:ext uri="{0D108BD9-81ED-4DB2-BD59-A6C34878D82A}">
                    <a16:rowId xmlns:a16="http://schemas.microsoft.com/office/drawing/2014/main" val="2658592820"/>
                  </a:ext>
                </a:extLst>
              </a:tr>
            </a:tbl>
          </a:graphicData>
        </a:graphic>
      </p:graphicFrame>
    </p:spTree>
    <p:extLst>
      <p:ext uri="{BB962C8B-B14F-4D97-AF65-F5344CB8AC3E}">
        <p14:creationId xmlns:p14="http://schemas.microsoft.com/office/powerpoint/2010/main" val="330331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45106-F60C-6403-030C-18D35F26551D}"/>
              </a:ext>
            </a:extLst>
          </p:cNvPr>
          <p:cNvSpPr/>
          <p:nvPr/>
        </p:nvSpPr>
        <p:spPr>
          <a:xfrm>
            <a:off x="-1706" y="5610935"/>
            <a:ext cx="9143999" cy="452082"/>
          </a:xfrm>
          <a:prstGeom prst="rect">
            <a:avLst/>
          </a:prstGeom>
          <a:solidFill>
            <a:srgbClr val="192A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2">
            <a:extLst>
              <a:ext uri="{FF2B5EF4-FFF2-40B4-BE49-F238E27FC236}">
                <a16:creationId xmlns:a16="http://schemas.microsoft.com/office/drawing/2014/main" id="{562A8F8C-CA61-3A58-F288-C8A9CB919FDA}"/>
              </a:ext>
            </a:extLst>
          </p:cNvPr>
          <p:cNvSpPr/>
          <p:nvPr/>
        </p:nvSpPr>
        <p:spPr>
          <a:xfrm>
            <a:off x="-1707" y="851279"/>
            <a:ext cx="9143999" cy="452082"/>
          </a:xfrm>
          <a:prstGeom prst="rect">
            <a:avLst/>
          </a:prstGeom>
          <a:solidFill>
            <a:srgbClr val="192A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extBox 4">
            <a:extLst>
              <a:ext uri="{FF2B5EF4-FFF2-40B4-BE49-F238E27FC236}">
                <a16:creationId xmlns:a16="http://schemas.microsoft.com/office/drawing/2014/main" id="{9CF9CD3B-43B6-8200-7799-8AC71652F2AA}"/>
              </a:ext>
            </a:extLst>
          </p:cNvPr>
          <p:cNvSpPr txBox="1"/>
          <p:nvPr/>
        </p:nvSpPr>
        <p:spPr>
          <a:xfrm>
            <a:off x="1037230" y="4319868"/>
            <a:ext cx="7061813" cy="1177245"/>
          </a:xfrm>
          <a:prstGeom prst="rect">
            <a:avLst/>
          </a:prstGeom>
          <a:noFill/>
        </p:spPr>
        <p:txBody>
          <a:bodyPr wrap="square" lIns="68580" tIns="34290" rIns="68580" bIns="34290" rtlCol="0" anchor="t">
            <a:spAutoFit/>
          </a:bodyPr>
          <a:lstStyle/>
          <a:p>
            <a:r>
              <a:rPr lang="en-GB" sz="1800" b="1">
                <a:solidFill>
                  <a:srgbClr val="002060"/>
                </a:solidFill>
              </a:rPr>
              <a:t>Thank you for attending Day 1 of the Social Value Festival</a:t>
            </a:r>
            <a:endParaRPr lang="en-GB" sz="1800">
              <a:solidFill>
                <a:srgbClr val="002060"/>
              </a:solidFill>
            </a:endParaRPr>
          </a:p>
          <a:p>
            <a:r>
              <a:rPr lang="en-GB" sz="1800" b="1">
                <a:solidFill>
                  <a:srgbClr val="002060"/>
                </a:solidFill>
              </a:rPr>
              <a:t>Go back to the ticket page to bookmark other sessions </a:t>
            </a:r>
            <a:endParaRPr lang="en-GB" sz="1800" b="1">
              <a:solidFill>
                <a:srgbClr val="002060"/>
              </a:solidFill>
              <a:cs typeface="Calibri"/>
            </a:endParaRPr>
          </a:p>
          <a:p>
            <a:r>
              <a:rPr lang="en-GB" sz="1800" b="1">
                <a:solidFill>
                  <a:srgbClr val="002060"/>
                </a:solidFill>
              </a:rPr>
              <a:t>See too our </a:t>
            </a:r>
            <a:r>
              <a:rPr lang="en-GB" sz="1800" b="1">
                <a:solidFill>
                  <a:srgbClr val="002060"/>
                </a:solidFill>
                <a:hlinkClick r:id="rId2"/>
              </a:rPr>
              <a:t>Social Value Catalogue </a:t>
            </a:r>
            <a:endParaRPr lang="en-GB" sz="1800" b="1">
              <a:solidFill>
                <a:srgbClr val="002060"/>
              </a:solidFill>
              <a:cs typeface="Calibri"/>
            </a:endParaRPr>
          </a:p>
          <a:p>
            <a:r>
              <a:rPr lang="en-GB" sz="1800">
                <a:solidFill>
                  <a:srgbClr val="002060"/>
                </a:solidFill>
              </a:rPr>
              <a:t>Follow #EssexSocialValue</a:t>
            </a:r>
            <a:endParaRPr lang="en-GB" sz="1800">
              <a:solidFill>
                <a:srgbClr val="002060"/>
              </a:solidFill>
              <a:cs typeface="Calibri"/>
            </a:endParaRPr>
          </a:p>
        </p:txBody>
      </p:sp>
    </p:spTree>
    <p:extLst>
      <p:ext uri="{BB962C8B-B14F-4D97-AF65-F5344CB8AC3E}">
        <p14:creationId xmlns:p14="http://schemas.microsoft.com/office/powerpoint/2010/main" val="377542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5E9B87-948B-4191-A5D7-ADAA251A6648}"/>
              </a:ext>
            </a:extLst>
          </p:cNvPr>
          <p:cNvSpPr>
            <a:spLocks noGrp="1"/>
          </p:cNvSpPr>
          <p:nvPr>
            <p:ph type="title"/>
          </p:nvPr>
        </p:nvSpPr>
        <p:spPr>
          <a:xfrm>
            <a:off x="434346" y="1438631"/>
            <a:ext cx="8664300" cy="536177"/>
          </a:xfrm>
        </p:spPr>
        <p:txBody>
          <a:bodyPr/>
          <a:lstStyle/>
          <a:p>
            <a:r>
              <a:rPr lang="en-GB">
                <a:solidFill>
                  <a:schemeClr val="accent1">
                    <a:lumMod val="50000"/>
                  </a:schemeClr>
                </a:solidFill>
                <a:latin typeface="Arial" panose="020B0604020202020204" pitchFamily="34" charset="0"/>
                <a:cs typeface="Arial" panose="020B0604020202020204" pitchFamily="34" charset="0"/>
              </a:rPr>
              <a:t>ECC Approach to Social Value</a:t>
            </a:r>
            <a:br>
              <a:rPr lang="en-GB">
                <a:solidFill>
                  <a:schemeClr val="accent1">
                    <a:lumMod val="50000"/>
                  </a:schemeClr>
                </a:solidFill>
                <a:latin typeface="Arial" panose="020B0604020202020204" pitchFamily="34" charset="0"/>
                <a:cs typeface="Arial" panose="020B0604020202020204" pitchFamily="34" charset="0"/>
              </a:rPr>
            </a:br>
            <a:endParaRPr lang="en-GB">
              <a:solidFill>
                <a:schemeClr val="accent1">
                  <a:lumMod val="50000"/>
                </a:schemeClr>
              </a:solidFill>
            </a:endParaRP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58285" y="1974808"/>
            <a:ext cx="8451370" cy="3535241"/>
          </a:xfrm>
        </p:spPr>
        <p:txBody>
          <a:bodyPr>
            <a:normAutofit lnSpcReduction="10000"/>
          </a:bodyPr>
          <a:lstStyle/>
          <a:p>
            <a:r>
              <a:rPr lang="en-GB" sz="1800">
                <a:solidFill>
                  <a:srgbClr val="00205B"/>
                </a:solidFill>
              </a:rPr>
              <a:t>Essex County Council has adopted the Local Government Association’s National Social Value Taskforce National </a:t>
            </a:r>
            <a:r>
              <a:rPr lang="en-GB" sz="1800" b="1">
                <a:solidFill>
                  <a:srgbClr val="00205B"/>
                </a:solidFill>
              </a:rPr>
              <a:t>Themes, Outcomes and Measures’ </a:t>
            </a:r>
            <a:r>
              <a:rPr lang="en-GB" sz="1800">
                <a:solidFill>
                  <a:srgbClr val="00205B"/>
                </a:solidFill>
              </a:rPr>
              <a:t>(‘National </a:t>
            </a:r>
            <a:r>
              <a:rPr lang="en-GB" sz="1800" b="1" err="1">
                <a:solidFill>
                  <a:srgbClr val="00205B"/>
                </a:solidFill>
              </a:rPr>
              <a:t>TOM</a:t>
            </a:r>
            <a:r>
              <a:rPr lang="en-GB" sz="1800" err="1">
                <a:solidFill>
                  <a:srgbClr val="00205B"/>
                </a:solidFill>
              </a:rPr>
              <a:t>s’</a:t>
            </a:r>
            <a:r>
              <a:rPr lang="en-GB" sz="1800">
                <a:solidFill>
                  <a:srgbClr val="00205B"/>
                </a:solidFill>
              </a:rPr>
              <a:t>) method of classifying and evaluating Social Value, adapted to the County’s context and priorities, based on the ECC Corporate Strategy </a:t>
            </a:r>
            <a:r>
              <a:rPr lang="en-GB" sz="1800" b="1">
                <a:solidFill>
                  <a:srgbClr val="00205B"/>
                </a:solidFill>
              </a:rPr>
              <a:t>'Everyone's Essex</a:t>
            </a:r>
            <a:r>
              <a:rPr lang="en-GB" sz="1800">
                <a:solidFill>
                  <a:srgbClr val="00205B"/>
                </a:solidFill>
              </a:rPr>
              <a:t>’</a:t>
            </a:r>
          </a:p>
          <a:p>
            <a:r>
              <a:rPr lang="en-GB" sz="1800">
                <a:solidFill>
                  <a:srgbClr val="00205B"/>
                </a:solidFill>
              </a:rPr>
              <a:t>Social Value is given a weighting and evaluated in two parts, which, when combined result in one overall Social Value score:</a:t>
            </a:r>
          </a:p>
          <a:p>
            <a:pPr marL="869156" indent="-538163">
              <a:buNone/>
            </a:pPr>
            <a:r>
              <a:rPr lang="en-GB" sz="1800">
                <a:solidFill>
                  <a:srgbClr val="00205B"/>
                </a:solidFill>
              </a:rPr>
              <a:t>1. </a:t>
            </a:r>
            <a:r>
              <a:rPr lang="en-GB" sz="1800" b="1">
                <a:solidFill>
                  <a:srgbClr val="00205B"/>
                </a:solidFill>
              </a:rPr>
              <a:t>Value Score </a:t>
            </a:r>
            <a:r>
              <a:rPr lang="en-GB" sz="1800">
                <a:solidFill>
                  <a:srgbClr val="00205B"/>
                </a:solidFill>
              </a:rPr>
              <a:t>(calculated using the ECC TOMs Calculator)</a:t>
            </a:r>
          </a:p>
          <a:p>
            <a:pPr marL="869156" indent="-538163">
              <a:buNone/>
            </a:pPr>
            <a:r>
              <a:rPr lang="en-GB" sz="1800">
                <a:solidFill>
                  <a:srgbClr val="00205B"/>
                </a:solidFill>
              </a:rPr>
              <a:t>2. </a:t>
            </a:r>
            <a:r>
              <a:rPr lang="en-GB" sz="1800" b="1">
                <a:solidFill>
                  <a:srgbClr val="00205B"/>
                </a:solidFill>
              </a:rPr>
              <a:t>Supporting Statement Score</a:t>
            </a:r>
            <a:endParaRPr lang="en-GB" sz="1800">
              <a:solidFill>
                <a:srgbClr val="00205B"/>
              </a:solidFill>
            </a:endParaRPr>
          </a:p>
          <a:p>
            <a:pPr marL="0" indent="0">
              <a:buNone/>
            </a:pPr>
            <a:endParaRPr lang="en-GB" sz="1800">
              <a:solidFill>
                <a:srgbClr val="00205B"/>
              </a:solidFill>
            </a:endParaRPr>
          </a:p>
          <a:p>
            <a:pPr marL="0" indent="0">
              <a:buNone/>
            </a:pPr>
            <a:endParaRPr lang="en-GB">
              <a:solidFill>
                <a:schemeClr val="bg1"/>
              </a:solidFill>
            </a:endParaRPr>
          </a:p>
          <a:p>
            <a:pPr marL="0" indent="0">
              <a:buNone/>
            </a:pPr>
            <a:r>
              <a:rPr lang="en-GB">
                <a:solidFill>
                  <a:schemeClr val="bg1"/>
                </a:solidFill>
              </a:rPr>
              <a:t>	</a:t>
            </a:r>
          </a:p>
        </p:txBody>
      </p:sp>
      <p:sp>
        <p:nvSpPr>
          <p:cNvPr id="2" name="Rectangle 1">
            <a:extLst>
              <a:ext uri="{FF2B5EF4-FFF2-40B4-BE49-F238E27FC236}">
                <a16:creationId xmlns:a16="http://schemas.microsoft.com/office/drawing/2014/main" id="{5F5A9542-30A0-49DA-B511-99BBA7C4F739}"/>
              </a:ext>
            </a:extLst>
          </p:cNvPr>
          <p:cNvSpPr/>
          <p:nvPr/>
        </p:nvSpPr>
        <p:spPr>
          <a:xfrm>
            <a:off x="1530783"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r>
              <a:rPr lang="en-GB" sz="1800" b="1"/>
              <a:t>Value Score (out of 5)</a:t>
            </a:r>
          </a:p>
        </p:txBody>
      </p:sp>
      <p:sp>
        <p:nvSpPr>
          <p:cNvPr id="5" name="Multiplication Sign 4">
            <a:extLst>
              <a:ext uri="{FF2B5EF4-FFF2-40B4-BE49-F238E27FC236}">
                <a16:creationId xmlns:a16="http://schemas.microsoft.com/office/drawing/2014/main" id="{28BF9CCC-6E71-4491-932D-C57104AA2AEB}"/>
              </a:ext>
            </a:extLst>
          </p:cNvPr>
          <p:cNvSpPr/>
          <p:nvPr/>
        </p:nvSpPr>
        <p:spPr>
          <a:xfrm>
            <a:off x="3056965" y="4991245"/>
            <a:ext cx="457082" cy="3826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BF6370BB-ED6D-4959-AF4D-36A7C378E04E}"/>
              </a:ext>
            </a:extLst>
          </p:cNvPr>
          <p:cNvSpPr/>
          <p:nvPr/>
        </p:nvSpPr>
        <p:spPr>
          <a:xfrm>
            <a:off x="3571515"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r>
              <a:rPr lang="en-GB" sz="1800" b="1"/>
              <a:t>Supporting Statement </a:t>
            </a:r>
          </a:p>
          <a:p>
            <a:pPr algn="ctr"/>
            <a:r>
              <a:rPr lang="en-GB" sz="1800" b="1"/>
              <a:t>Score (0-1)</a:t>
            </a:r>
          </a:p>
        </p:txBody>
      </p:sp>
      <p:sp>
        <p:nvSpPr>
          <p:cNvPr id="6" name="Equals 5">
            <a:extLst>
              <a:ext uri="{FF2B5EF4-FFF2-40B4-BE49-F238E27FC236}">
                <a16:creationId xmlns:a16="http://schemas.microsoft.com/office/drawing/2014/main" id="{A65D1369-493C-4615-BCF4-8F03AC0BA7F3}"/>
              </a:ext>
            </a:extLst>
          </p:cNvPr>
          <p:cNvSpPr/>
          <p:nvPr/>
        </p:nvSpPr>
        <p:spPr>
          <a:xfrm>
            <a:off x="5187545" y="5052792"/>
            <a:ext cx="365760" cy="2595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1" name="Rectangle 10">
            <a:extLst>
              <a:ext uri="{FF2B5EF4-FFF2-40B4-BE49-F238E27FC236}">
                <a16:creationId xmlns:a16="http://schemas.microsoft.com/office/drawing/2014/main" id="{A72A9E27-5A1B-4062-A66C-65B8F71ED2A2}"/>
              </a:ext>
            </a:extLst>
          </p:cNvPr>
          <p:cNvSpPr/>
          <p:nvPr/>
        </p:nvSpPr>
        <p:spPr>
          <a:xfrm>
            <a:off x="5671888" y="4777740"/>
            <a:ext cx="1497448" cy="880293"/>
          </a:xfrm>
          <a:prstGeom prst="rect">
            <a:avLst/>
          </a:prstGeom>
          <a:solidFill>
            <a:schemeClr val="accent2"/>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r>
              <a:rPr lang="en-GB" sz="1800" b="1"/>
              <a:t>Overall Social Value Score</a:t>
            </a:r>
          </a:p>
          <a:p>
            <a:pPr algn="ctr"/>
            <a:r>
              <a:rPr lang="en-GB" sz="1800" b="1"/>
              <a:t>(out of 5)</a:t>
            </a:r>
          </a:p>
        </p:txBody>
      </p:sp>
    </p:spTree>
    <p:extLst>
      <p:ext uri="{BB962C8B-B14F-4D97-AF65-F5344CB8AC3E}">
        <p14:creationId xmlns:p14="http://schemas.microsoft.com/office/powerpoint/2010/main" val="16970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AB9F-A4EE-4B81-B53C-45BAA0F2260C}"/>
              </a:ext>
            </a:extLst>
          </p:cNvPr>
          <p:cNvSpPr>
            <a:spLocks noGrp="1"/>
          </p:cNvSpPr>
          <p:nvPr>
            <p:ph type="title"/>
          </p:nvPr>
        </p:nvSpPr>
        <p:spPr>
          <a:xfrm>
            <a:off x="336103" y="1315195"/>
            <a:ext cx="8664300" cy="536177"/>
          </a:xfrm>
        </p:spPr>
        <p:txBody>
          <a:bodyPr/>
          <a:lstStyle/>
          <a:p>
            <a:r>
              <a:rPr lang="en-GB"/>
              <a:t>ECC TOMs Calculator</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23398" y="1851372"/>
            <a:ext cx="8475433" cy="3691434"/>
          </a:xfrm>
        </p:spPr>
        <p:txBody>
          <a:bodyPr>
            <a:normAutofit fontScale="25000" lnSpcReduction="20000"/>
          </a:bodyPr>
          <a:lstStyle/>
          <a:p>
            <a:pPr marL="257175" indent="-257175">
              <a:buFont typeface="+mj-lt"/>
              <a:buAutoNum type="alphaLcParenR"/>
            </a:pPr>
            <a:endParaRPr lang="en-GB" sz="2400" b="1">
              <a:solidFill>
                <a:srgbClr val="00205B"/>
              </a:solidFill>
            </a:endParaRPr>
          </a:p>
          <a:p>
            <a:pPr marL="257175" indent="-257175">
              <a:buFont typeface="+mj-lt"/>
              <a:buAutoNum type="alphaLcParenR"/>
            </a:pPr>
            <a:r>
              <a:rPr lang="en-GB" sz="7200" b="1">
                <a:solidFill>
                  <a:srgbClr val="00205B"/>
                </a:solidFill>
              </a:rPr>
              <a:t>A set of Social Value 'Themes and Outcomes'</a:t>
            </a:r>
          </a:p>
          <a:p>
            <a:pPr marL="257175" indent="-257175">
              <a:buFont typeface="+mj-lt"/>
              <a:buAutoNum type="alphaLcParenR"/>
            </a:pPr>
            <a:r>
              <a:rPr lang="en-GB" sz="7200" b="1">
                <a:solidFill>
                  <a:srgbClr val="00205B"/>
                </a:solidFill>
              </a:rPr>
              <a:t>A set of Units of Measure for each of the Outcomes:</a:t>
            </a:r>
          </a:p>
          <a:p>
            <a:pPr lvl="1"/>
            <a:r>
              <a:rPr lang="en-GB" sz="5400">
                <a:solidFill>
                  <a:srgbClr val="00205B"/>
                </a:solidFill>
              </a:rPr>
              <a:t>These Units of Measure are used to compare bids on a like for like basis. They are set out as a description (the Measure) and a metric (the Unit).</a:t>
            </a:r>
          </a:p>
          <a:p>
            <a:pPr lvl="1"/>
            <a:r>
              <a:rPr lang="en-GB" sz="5400">
                <a:solidFill>
                  <a:srgbClr val="00205B"/>
                </a:solidFill>
              </a:rPr>
              <a:t>They also enable us to collate the total benefits delivered by vendors to Essex communities and provide a consistent method of performance management reporting.</a:t>
            </a:r>
          </a:p>
          <a:p>
            <a:pPr marL="257175" indent="-257175">
              <a:buFont typeface="+mj-lt"/>
              <a:buAutoNum type="alphaLcParenR"/>
            </a:pPr>
            <a:r>
              <a:rPr lang="en-GB" sz="7200" b="1">
                <a:solidFill>
                  <a:srgbClr val="00205B"/>
                </a:solidFill>
              </a:rPr>
              <a:t>A set of Financial Proxies:</a:t>
            </a:r>
          </a:p>
          <a:p>
            <a:pPr lvl="1"/>
            <a:r>
              <a:rPr lang="en-GB" sz="5400">
                <a:solidFill>
                  <a:srgbClr val="00205B"/>
                </a:solidFill>
              </a:rPr>
              <a:t>Each Unit of Measure is assigned a financial value. This enables us to calculate the total economic value of contributions that organisations offer.</a:t>
            </a:r>
          </a:p>
          <a:p>
            <a:pPr marL="257175" indent="-257175">
              <a:buFont typeface="+mj-lt"/>
              <a:buAutoNum type="alphaLcParenR"/>
            </a:pPr>
            <a:r>
              <a:rPr lang="en-GB" sz="7200" b="1">
                <a:solidFill>
                  <a:srgbClr val="00205B"/>
                </a:solidFill>
              </a:rPr>
              <a:t>Priority Weightings:</a:t>
            </a:r>
          </a:p>
          <a:p>
            <a:pPr lvl="1"/>
            <a:r>
              <a:rPr lang="en-GB" sz="5400">
                <a:solidFill>
                  <a:srgbClr val="00205B"/>
                </a:solidFill>
              </a:rPr>
              <a:t>This is a weighting system that enables ECC to ensure its scoring system aligns to the agreed ECC Social Value Priority Measures.</a:t>
            </a:r>
          </a:p>
          <a:p>
            <a:pPr lvl="1"/>
            <a:r>
              <a:rPr lang="en-GB" sz="5400">
                <a:solidFill>
                  <a:srgbClr val="00205B"/>
                </a:solidFill>
              </a:rPr>
              <a:t>A factor of 1 to 3 is applied to the Units of Measure that are listed as an ECC Social Value Priority.</a:t>
            </a:r>
          </a:p>
          <a:p>
            <a:pPr lvl="1"/>
            <a:r>
              <a:rPr lang="en-GB" sz="5400">
                <a:solidFill>
                  <a:srgbClr val="00205B"/>
                </a:solidFill>
              </a:rPr>
              <a:t>When Total Social Value bid is calculated, the corresponding Financial Proxy is multiplied by the weighting before the total 'Value' score is calculated.</a:t>
            </a:r>
          </a:p>
          <a:p>
            <a:pPr lvl="1"/>
            <a:r>
              <a:rPr lang="en-GB" sz="5400">
                <a:solidFill>
                  <a:srgbClr val="00205B"/>
                </a:solidFill>
              </a:rPr>
              <a:t>When ECC staff measure and report the social value delivered, they will not use the multiplier.</a:t>
            </a:r>
          </a:p>
        </p:txBody>
      </p:sp>
    </p:spTree>
    <p:extLst>
      <p:ext uri="{BB962C8B-B14F-4D97-AF65-F5344CB8AC3E}">
        <p14:creationId xmlns:p14="http://schemas.microsoft.com/office/powerpoint/2010/main" val="7960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E9A5043-59F0-4355-97EC-F0B3AFAF8CA7}"/>
              </a:ext>
            </a:extLst>
          </p:cNvPr>
          <p:cNvSpPr>
            <a:spLocks noGrp="1"/>
          </p:cNvSpPr>
          <p:nvPr>
            <p:ph sz="quarter" idx="4294967295"/>
          </p:nvPr>
        </p:nvSpPr>
        <p:spPr>
          <a:xfrm>
            <a:off x="0" y="2016919"/>
            <a:ext cx="7655719" cy="3376613"/>
          </a:xfrm>
          <a:prstGeom prst="rect">
            <a:avLst/>
          </a:prstGeom>
        </p:spPr>
        <p:txBody>
          <a:bodyPr/>
          <a:lstStyle/>
          <a:p>
            <a:pPr marL="0" indent="0">
              <a:buNone/>
            </a:pPr>
            <a:endParaRPr lang="en-GB">
              <a:solidFill>
                <a:schemeClr val="bg1"/>
              </a:solidFill>
            </a:endParaRPr>
          </a:p>
          <a:p>
            <a:pPr marL="0" indent="0">
              <a:buNone/>
            </a:pPr>
            <a:r>
              <a:rPr lang="en-GB">
                <a:solidFill>
                  <a:schemeClr val="bg1"/>
                </a:solidFill>
              </a:rPr>
              <a:t>	</a:t>
            </a:r>
          </a:p>
        </p:txBody>
      </p:sp>
      <p:pic>
        <p:nvPicPr>
          <p:cNvPr id="2" name="Picture 1">
            <a:extLst>
              <a:ext uri="{FF2B5EF4-FFF2-40B4-BE49-F238E27FC236}">
                <a16:creationId xmlns:a16="http://schemas.microsoft.com/office/drawing/2014/main" id="{31822D0B-4C3A-44F2-BE35-457528052A75}"/>
              </a:ext>
            </a:extLst>
          </p:cNvPr>
          <p:cNvPicPr>
            <a:picLocks noChangeAspect="1"/>
          </p:cNvPicPr>
          <p:nvPr/>
        </p:nvPicPr>
        <p:blipFill rotWithShape="1">
          <a:blip r:embed="rId3"/>
          <a:srcRect l="526" r="17555"/>
          <a:stretch/>
        </p:blipFill>
        <p:spPr>
          <a:xfrm rot="21213448">
            <a:off x="109615" y="986104"/>
            <a:ext cx="8769245" cy="4885793"/>
          </a:xfrm>
          <a:prstGeom prst="rect">
            <a:avLst/>
          </a:prstGeom>
        </p:spPr>
      </p:pic>
      <p:pic>
        <p:nvPicPr>
          <p:cNvPr id="10" name="Picture 9" descr="Table&#10;&#10;Description automatically generated">
            <a:extLst>
              <a:ext uri="{FF2B5EF4-FFF2-40B4-BE49-F238E27FC236}">
                <a16:creationId xmlns:a16="http://schemas.microsoft.com/office/drawing/2014/main" id="{0E5C73F4-C44C-43B1-A836-2E1FDB97894F}"/>
              </a:ext>
            </a:extLst>
          </p:cNvPr>
          <p:cNvPicPr>
            <a:picLocks noChangeAspect="1"/>
          </p:cNvPicPr>
          <p:nvPr/>
        </p:nvPicPr>
        <p:blipFill rotWithShape="1">
          <a:blip r:embed="rId4">
            <a:extLst>
              <a:ext uri="{28A0092B-C50C-407E-A947-70E740481C1C}">
                <a14:useLocalDpi xmlns:a14="http://schemas.microsoft.com/office/drawing/2010/main" val="0"/>
              </a:ext>
            </a:extLst>
          </a:blip>
          <a:srcRect r="16284"/>
          <a:stretch/>
        </p:blipFill>
        <p:spPr>
          <a:xfrm rot="21204824">
            <a:off x="681812" y="1824588"/>
            <a:ext cx="8915399" cy="4968572"/>
          </a:xfrm>
          <a:prstGeom prst="rect">
            <a:avLst/>
          </a:prstGeom>
          <a:ln>
            <a:solidFill>
              <a:schemeClr val="accent1"/>
            </a:solidFill>
          </a:ln>
        </p:spPr>
      </p:pic>
      <p:pic>
        <p:nvPicPr>
          <p:cNvPr id="11" name="Picture 10" descr="Table&#10;&#10;Description automatically generated">
            <a:extLst>
              <a:ext uri="{FF2B5EF4-FFF2-40B4-BE49-F238E27FC236}">
                <a16:creationId xmlns:a16="http://schemas.microsoft.com/office/drawing/2014/main" id="{F0B379D4-8F8C-4968-9AB1-708E585BB514}"/>
              </a:ext>
            </a:extLst>
          </p:cNvPr>
          <p:cNvPicPr>
            <a:picLocks noChangeAspect="1"/>
          </p:cNvPicPr>
          <p:nvPr/>
        </p:nvPicPr>
        <p:blipFill rotWithShape="1">
          <a:blip r:embed="rId5">
            <a:extLst>
              <a:ext uri="{28A0092B-C50C-407E-A947-70E740481C1C}">
                <a14:useLocalDpi xmlns:a14="http://schemas.microsoft.com/office/drawing/2010/main" val="0"/>
              </a:ext>
            </a:extLst>
          </a:blip>
          <a:srcRect r="16886"/>
          <a:stretch/>
        </p:blipFill>
        <p:spPr>
          <a:xfrm rot="21168003">
            <a:off x="418183" y="2752281"/>
            <a:ext cx="8842322" cy="3111053"/>
          </a:xfrm>
          <a:prstGeom prst="rect">
            <a:avLst/>
          </a:prstGeom>
          <a:ln>
            <a:solidFill>
              <a:schemeClr val="accent1"/>
            </a:solidFill>
          </a:ln>
        </p:spPr>
      </p:pic>
    </p:spTree>
    <p:extLst>
      <p:ext uri="{BB962C8B-B14F-4D97-AF65-F5344CB8AC3E}">
        <p14:creationId xmlns:p14="http://schemas.microsoft.com/office/powerpoint/2010/main" val="15191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6A38C1-F12B-48D0-B1CB-2166471F9716}"/>
              </a:ext>
            </a:extLst>
          </p:cNvPr>
          <p:cNvSpPr>
            <a:spLocks noGrp="1"/>
          </p:cNvSpPr>
          <p:nvPr>
            <p:ph type="title"/>
          </p:nvPr>
        </p:nvSpPr>
        <p:spPr/>
        <p:txBody>
          <a:bodyPr/>
          <a:lstStyle/>
          <a:p>
            <a:r>
              <a:rPr lang="en-GB"/>
              <a:t>ECC Priorities</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29500" y="2152161"/>
            <a:ext cx="7886700" cy="3517721"/>
          </a:xfrm>
        </p:spPr>
        <p:txBody>
          <a:bodyPr>
            <a:normAutofit lnSpcReduction="10000"/>
          </a:bodyPr>
          <a:lstStyle/>
          <a:p>
            <a:r>
              <a:rPr lang="en-GB" sz="1800">
                <a:solidFill>
                  <a:srgbClr val="00205B"/>
                </a:solidFill>
              </a:rPr>
              <a:t>ECC has identified a number of priority areas, which are given a priority score of 3 within the “ECC TOMs Calculator”.</a:t>
            </a:r>
          </a:p>
          <a:p>
            <a:r>
              <a:rPr lang="en-GB" sz="1800">
                <a:solidFill>
                  <a:srgbClr val="00205B"/>
                </a:solidFill>
              </a:rPr>
              <a:t>Where suppliers commit to deliver any of these ‘priority measures’ the proxy value of those measures is multiplied by 3. </a:t>
            </a:r>
          </a:p>
          <a:p>
            <a:endParaRPr lang="en-GB" sz="1800">
              <a:solidFill>
                <a:srgbClr val="00205B"/>
              </a:solidFill>
            </a:endParaRPr>
          </a:p>
          <a:p>
            <a:endParaRPr lang="en-GB" sz="1800">
              <a:solidFill>
                <a:srgbClr val="00205B"/>
              </a:solidFill>
            </a:endParaRPr>
          </a:p>
          <a:p>
            <a:endParaRPr lang="en-GB" sz="1800">
              <a:solidFill>
                <a:srgbClr val="00205B"/>
              </a:solidFill>
            </a:endParaRPr>
          </a:p>
          <a:p>
            <a:endParaRPr lang="en-GB" sz="1800">
              <a:solidFill>
                <a:srgbClr val="00205B"/>
              </a:solidFill>
            </a:endParaRPr>
          </a:p>
          <a:p>
            <a:endParaRPr lang="en-GB" sz="1800">
              <a:solidFill>
                <a:srgbClr val="00205B"/>
              </a:solidFill>
            </a:endParaRPr>
          </a:p>
          <a:p>
            <a:r>
              <a:rPr lang="en-GB" sz="1800">
                <a:solidFill>
                  <a:srgbClr val="00205B"/>
                </a:solidFill>
              </a:rPr>
              <a:t>The priority measures for ECC are Jobs, Skills and Climate Measures.</a:t>
            </a:r>
          </a:p>
          <a:p>
            <a:pPr marL="0" indent="0">
              <a:buNone/>
            </a:pPr>
            <a:r>
              <a:rPr lang="en-GB">
                <a:solidFill>
                  <a:schemeClr val="bg1"/>
                </a:solidFill>
              </a:rPr>
              <a:t>	</a:t>
            </a:r>
          </a:p>
        </p:txBody>
      </p:sp>
      <p:graphicFrame>
        <p:nvGraphicFramePr>
          <p:cNvPr id="2" name="Diagram 1">
            <a:extLst>
              <a:ext uri="{FF2B5EF4-FFF2-40B4-BE49-F238E27FC236}">
                <a16:creationId xmlns:a16="http://schemas.microsoft.com/office/drawing/2014/main" id="{945343EC-6631-4D18-B309-94523C3A2BBD}"/>
              </a:ext>
            </a:extLst>
          </p:cNvPr>
          <p:cNvGraphicFramePr/>
          <p:nvPr/>
        </p:nvGraphicFramePr>
        <p:xfrm>
          <a:off x="569145" y="3059029"/>
          <a:ext cx="7547055" cy="1925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193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1C803D47-0D44-4329-A154-3D3C73160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9322"/>
            <a:ext cx="5710817" cy="2834056"/>
          </a:xfrm>
          <a:prstGeom prst="rect">
            <a:avLst/>
          </a:prstGeom>
        </p:spPr>
      </p:pic>
      <p:sp>
        <p:nvSpPr>
          <p:cNvPr id="2" name="Title 1">
            <a:extLst>
              <a:ext uri="{FF2B5EF4-FFF2-40B4-BE49-F238E27FC236}">
                <a16:creationId xmlns:a16="http://schemas.microsoft.com/office/drawing/2014/main" id="{BCE60B59-228C-4F59-98E9-619E3DB4D6E3}"/>
              </a:ext>
            </a:extLst>
          </p:cNvPr>
          <p:cNvSpPr>
            <a:spLocks noGrp="1"/>
          </p:cNvSpPr>
          <p:nvPr>
            <p:ph type="title"/>
          </p:nvPr>
        </p:nvSpPr>
        <p:spPr>
          <a:xfrm>
            <a:off x="0" y="857251"/>
            <a:ext cx="7000499" cy="994172"/>
          </a:xfrm>
        </p:spPr>
        <p:txBody>
          <a:bodyPr>
            <a:normAutofit/>
          </a:bodyPr>
          <a:lstStyle/>
          <a:p>
            <a:r>
              <a:rPr lang="en-GB" sz="3300"/>
              <a:t>Social Value Catalogue</a:t>
            </a:r>
            <a:br>
              <a:rPr lang="en-GB" sz="3300"/>
            </a:br>
            <a:r>
              <a:rPr lang="en-GB" sz="1500">
                <a:solidFill>
                  <a:schemeClr val="bg2">
                    <a:lumMod val="50000"/>
                    <a:lumOff val="50000"/>
                  </a:schemeClr>
                </a:solidFill>
                <a:hlinkClick r:id="rId3">
                  <a:extLst>
                    <a:ext uri="{A12FA001-AC4F-418D-AE19-62706E023703}">
                      <ahyp:hlinkClr xmlns:ahyp="http://schemas.microsoft.com/office/drawing/2018/hyperlinkcolor" val="tx"/>
                    </a:ext>
                  </a:extLst>
                </a:hlinkClick>
              </a:rPr>
              <a:t>Social Value Catalogue | Provider Hub | Essex (essexproviderhub.org)</a:t>
            </a:r>
            <a:endParaRPr lang="en-GB" sz="1500" b="0">
              <a:solidFill>
                <a:schemeClr val="bg2">
                  <a:lumMod val="50000"/>
                  <a:lumOff val="50000"/>
                </a:schemeClr>
              </a:solidFill>
            </a:endParaRPr>
          </a:p>
        </p:txBody>
      </p:sp>
      <p:pic>
        <p:nvPicPr>
          <p:cNvPr id="4" name="Content Placeholder 12" descr="Logo&#10;&#10;Description automatically generated">
            <a:extLst>
              <a:ext uri="{FF2B5EF4-FFF2-40B4-BE49-F238E27FC236}">
                <a16:creationId xmlns:a16="http://schemas.microsoft.com/office/drawing/2014/main" id="{21776965-1A52-41A4-8BB7-86CFF78C6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732" y="863415"/>
            <a:ext cx="1447268" cy="994997"/>
          </a:xfrm>
          <a:prstGeom prst="rect">
            <a:avLst/>
          </a:prstGeom>
        </p:spPr>
      </p:pic>
      <p:pic>
        <p:nvPicPr>
          <p:cNvPr id="9" name="Picture 8" descr="Text&#10;&#10;Description automatically generated">
            <a:extLst>
              <a:ext uri="{FF2B5EF4-FFF2-40B4-BE49-F238E27FC236}">
                <a16:creationId xmlns:a16="http://schemas.microsoft.com/office/drawing/2014/main" id="{D6B0739C-AECD-4174-AEA5-9ABE79579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9156">
            <a:off x="5882897" y="1925744"/>
            <a:ext cx="2460804" cy="3440289"/>
          </a:xfrm>
          <a:prstGeom prst="rect">
            <a:avLst/>
          </a:prstGeom>
          <a:effectLst>
            <a:outerShdw blurRad="50800" dist="38100" dir="13500000" algn="br" rotWithShape="0">
              <a:prstClr val="black">
                <a:alpha val="40000"/>
              </a:prstClr>
            </a:outerShdw>
          </a:effectLst>
        </p:spPr>
      </p:pic>
      <p:pic>
        <p:nvPicPr>
          <p:cNvPr id="10" name="Picture 9" descr="Text&#10;&#10;Description automatically generated">
            <a:extLst>
              <a:ext uri="{FF2B5EF4-FFF2-40B4-BE49-F238E27FC236}">
                <a16:creationId xmlns:a16="http://schemas.microsoft.com/office/drawing/2014/main" id="{9A9A5BFA-436F-46AF-B85A-D7534A34F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15490">
            <a:off x="5296694" y="2429823"/>
            <a:ext cx="2419897" cy="3550867"/>
          </a:xfrm>
          <a:prstGeom prst="rect">
            <a:avLst/>
          </a:prstGeom>
          <a:effectLst>
            <a:outerShdw blurRad="50800" dist="38100" dir="13500000" algn="br" rotWithShape="0">
              <a:prstClr val="black">
                <a:alpha val="40000"/>
              </a:prstClr>
            </a:outerShdw>
          </a:effectLst>
        </p:spPr>
      </p:pic>
      <p:pic>
        <p:nvPicPr>
          <p:cNvPr id="11" name="Picture 10" descr="Text&#10;&#10;Description automatically generated with medium confidence">
            <a:extLst>
              <a:ext uri="{FF2B5EF4-FFF2-40B4-BE49-F238E27FC236}">
                <a16:creationId xmlns:a16="http://schemas.microsoft.com/office/drawing/2014/main" id="{C5F812A1-5F90-413E-B705-6F3785B473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17715">
            <a:off x="4424496" y="2929552"/>
            <a:ext cx="2561137" cy="352032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65476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AB8-44A3-44D2-A2C4-D3ABF94AF947}"/>
              </a:ext>
            </a:extLst>
          </p:cNvPr>
          <p:cNvSpPr>
            <a:spLocks noGrp="1"/>
          </p:cNvSpPr>
          <p:nvPr>
            <p:ph type="title"/>
          </p:nvPr>
        </p:nvSpPr>
        <p:spPr>
          <a:xfrm>
            <a:off x="2214712" y="1170598"/>
            <a:ext cx="4041710" cy="536177"/>
          </a:xfrm>
        </p:spPr>
        <p:txBody>
          <a:bodyPr/>
          <a:lstStyle/>
          <a:p>
            <a:r>
              <a:rPr lang="en-GB"/>
              <a:t>Bidder’s Guidance</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a:xfrm>
            <a:off x="292216" y="1797248"/>
            <a:ext cx="7886700" cy="3716223"/>
          </a:xfrm>
        </p:spPr>
        <p:txBody>
          <a:bodyPr>
            <a:normAutofit fontScale="32500" lnSpcReduction="20000"/>
          </a:bodyPr>
          <a:lstStyle/>
          <a:p>
            <a:pPr marL="0" indent="0">
              <a:spcAft>
                <a:spcPts val="450"/>
              </a:spcAft>
              <a:buNone/>
            </a:pPr>
            <a:endParaRPr lang="en-GB" sz="1500" b="1" u="sng">
              <a:solidFill>
                <a:schemeClr val="bg1"/>
              </a:solidFill>
            </a:endParaRPr>
          </a:p>
          <a:p>
            <a:pPr marL="0" indent="0">
              <a:spcAft>
                <a:spcPts val="450"/>
              </a:spcAft>
              <a:buNone/>
            </a:pPr>
            <a:r>
              <a:rPr lang="en-GB" sz="4500" b="1" u="sng">
                <a:solidFill>
                  <a:srgbClr val="00205B"/>
                </a:solidFill>
              </a:rPr>
              <a:t>1. Value Question</a:t>
            </a:r>
          </a:p>
          <a:p>
            <a:pPr marL="685800" lvl="1" indent="-342900">
              <a:spcAft>
                <a:spcPts val="450"/>
              </a:spcAft>
              <a:buFont typeface="+mj-lt"/>
              <a:buAutoNum type="alphaLcParenR"/>
            </a:pPr>
            <a:r>
              <a:rPr lang="en-GB" sz="4500">
                <a:solidFill>
                  <a:srgbClr val="00205B"/>
                </a:solidFill>
              </a:rPr>
              <a:t>How to complete the ECC TOMs Calculator</a:t>
            </a:r>
          </a:p>
          <a:p>
            <a:pPr marL="685800" lvl="1" indent="-342900">
              <a:spcAft>
                <a:spcPts val="450"/>
              </a:spcAft>
              <a:buFont typeface="+mj-lt"/>
              <a:buAutoNum type="alphaLcParenR"/>
            </a:pPr>
            <a:r>
              <a:rPr lang="en-GB" sz="4500">
                <a:solidFill>
                  <a:srgbClr val="00205B"/>
                </a:solidFill>
              </a:rPr>
              <a:t>Important requirements to consider when making your offer</a:t>
            </a:r>
          </a:p>
          <a:p>
            <a:pPr marL="685800" lvl="1" indent="-342900">
              <a:spcAft>
                <a:spcPts val="450"/>
              </a:spcAft>
              <a:buFont typeface="+mj-lt"/>
              <a:buAutoNum type="alphaLcParenR"/>
            </a:pPr>
            <a:r>
              <a:rPr lang="en-GB" sz="4500">
                <a:solidFill>
                  <a:srgbClr val="00205B"/>
                </a:solidFill>
              </a:rPr>
              <a:t>Evaluation Criteria</a:t>
            </a:r>
          </a:p>
          <a:p>
            <a:pPr marL="685800" lvl="1" indent="-342900">
              <a:spcAft>
                <a:spcPts val="450"/>
              </a:spcAft>
              <a:buFont typeface="+mj-lt"/>
              <a:buAutoNum type="alphaLcParenR"/>
            </a:pPr>
            <a:r>
              <a:rPr lang="en-GB" sz="4500">
                <a:solidFill>
                  <a:srgbClr val="00205B"/>
                </a:solidFill>
              </a:rPr>
              <a:t>How the Score is calculated</a:t>
            </a:r>
          </a:p>
          <a:p>
            <a:pPr marL="0" indent="0">
              <a:spcAft>
                <a:spcPts val="450"/>
              </a:spcAft>
              <a:buNone/>
            </a:pPr>
            <a:r>
              <a:rPr lang="en-GB" sz="4500" b="1" u="sng">
                <a:solidFill>
                  <a:srgbClr val="00205B"/>
                </a:solidFill>
              </a:rPr>
              <a:t>2. Supporting Statement</a:t>
            </a:r>
          </a:p>
          <a:p>
            <a:pPr marL="685800" lvl="1" indent="-342900">
              <a:spcAft>
                <a:spcPts val="450"/>
              </a:spcAft>
              <a:buFont typeface="+mj-lt"/>
              <a:buAutoNum type="alphaLcParenR"/>
            </a:pPr>
            <a:r>
              <a:rPr lang="en-GB" sz="4500">
                <a:solidFill>
                  <a:srgbClr val="00205B"/>
                </a:solidFill>
              </a:rPr>
              <a:t>Supporting Statement Question</a:t>
            </a:r>
          </a:p>
          <a:p>
            <a:pPr marL="685800" lvl="1" indent="-342900">
              <a:spcAft>
                <a:spcPts val="450"/>
              </a:spcAft>
              <a:buFont typeface="+mj-lt"/>
              <a:buAutoNum type="alphaLcParenR"/>
            </a:pPr>
            <a:r>
              <a:rPr lang="en-GB" sz="4500">
                <a:solidFill>
                  <a:srgbClr val="00205B"/>
                </a:solidFill>
              </a:rPr>
              <a:t>What is required</a:t>
            </a:r>
          </a:p>
          <a:p>
            <a:pPr marL="685800" lvl="1" indent="-342900">
              <a:spcAft>
                <a:spcPts val="450"/>
              </a:spcAft>
              <a:buFont typeface="+mj-lt"/>
              <a:buAutoNum type="alphaLcParenR"/>
            </a:pPr>
            <a:r>
              <a:rPr lang="en-GB" sz="4500">
                <a:solidFill>
                  <a:srgbClr val="00205B"/>
                </a:solidFill>
              </a:rPr>
              <a:t>Standard Evaluation Criteria</a:t>
            </a:r>
          </a:p>
          <a:p>
            <a:pPr marL="685800" lvl="1" indent="-342900">
              <a:spcAft>
                <a:spcPts val="450"/>
              </a:spcAft>
              <a:buFont typeface="+mj-lt"/>
              <a:buAutoNum type="alphaLcParenR"/>
            </a:pPr>
            <a:r>
              <a:rPr lang="en-GB" sz="4500">
                <a:solidFill>
                  <a:srgbClr val="00205B"/>
                </a:solidFill>
              </a:rPr>
              <a:t>How the Supporting Statement Score is calculated</a:t>
            </a:r>
            <a:endParaRPr lang="en-GB" sz="4500" u="sng">
              <a:solidFill>
                <a:srgbClr val="00205B"/>
              </a:solidFill>
            </a:endParaRPr>
          </a:p>
          <a:p>
            <a:pPr marL="0" indent="0">
              <a:spcAft>
                <a:spcPts val="450"/>
              </a:spcAft>
              <a:buNone/>
            </a:pPr>
            <a:r>
              <a:rPr lang="en-GB" sz="4500" b="1" u="sng">
                <a:solidFill>
                  <a:srgbClr val="00205B"/>
                </a:solidFill>
              </a:rPr>
              <a:t>3. Overall Social Value Score</a:t>
            </a:r>
          </a:p>
          <a:p>
            <a:pPr marL="342900" lvl="1" indent="0">
              <a:spcAft>
                <a:spcPts val="450"/>
              </a:spcAft>
              <a:buNone/>
            </a:pPr>
            <a:endParaRPr lang="en-GB" sz="1350" b="1">
              <a:solidFill>
                <a:schemeClr val="bg1"/>
              </a:solidFill>
            </a:endParaRPr>
          </a:p>
          <a:p>
            <a:pPr marL="0" indent="0">
              <a:buNone/>
            </a:pPr>
            <a:endParaRPr lang="en-GB">
              <a:solidFill>
                <a:schemeClr val="bg1"/>
              </a:solidFill>
            </a:endParaRPr>
          </a:p>
        </p:txBody>
      </p:sp>
    </p:spTree>
    <p:extLst>
      <p:ext uri="{BB962C8B-B14F-4D97-AF65-F5344CB8AC3E}">
        <p14:creationId xmlns:p14="http://schemas.microsoft.com/office/powerpoint/2010/main" val="5449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94DCA0-B888-4EBE-8DE1-0B43991855E4}"/>
              </a:ext>
            </a:extLst>
          </p:cNvPr>
          <p:cNvSpPr>
            <a:spLocks noGrp="1"/>
          </p:cNvSpPr>
          <p:nvPr>
            <p:ph type="title"/>
          </p:nvPr>
        </p:nvSpPr>
        <p:spPr>
          <a:xfrm>
            <a:off x="1325652" y="1273570"/>
            <a:ext cx="8664300" cy="536177"/>
          </a:xfrm>
        </p:spPr>
        <p:txBody>
          <a:bodyPr/>
          <a:lstStyle/>
          <a:p>
            <a:r>
              <a:rPr lang="en-GB"/>
              <a:t>Social Value Scoring Methodology</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p:txBody>
          <a:bodyPr/>
          <a:lstStyle/>
          <a:p>
            <a:pPr marL="0" indent="0">
              <a:buNone/>
            </a:pPr>
            <a:endParaRPr lang="en-GB" sz="1800">
              <a:solidFill>
                <a:schemeClr val="bg1"/>
              </a:solidFill>
            </a:endParaRPr>
          </a:p>
          <a:p>
            <a:pPr marL="0" indent="0">
              <a:buNone/>
            </a:pPr>
            <a:endParaRPr lang="en-GB">
              <a:solidFill>
                <a:schemeClr val="bg1"/>
              </a:solidFill>
            </a:endParaRPr>
          </a:p>
          <a:p>
            <a:pPr marL="0" indent="0">
              <a:buNone/>
            </a:pPr>
            <a:r>
              <a:rPr lang="en-GB">
                <a:solidFill>
                  <a:schemeClr val="bg1"/>
                </a:solidFill>
              </a:rPr>
              <a:t>	</a:t>
            </a:r>
          </a:p>
        </p:txBody>
      </p:sp>
      <p:graphicFrame>
        <p:nvGraphicFramePr>
          <p:cNvPr id="2" name="Diagram 1">
            <a:extLst>
              <a:ext uri="{FF2B5EF4-FFF2-40B4-BE49-F238E27FC236}">
                <a16:creationId xmlns:a16="http://schemas.microsoft.com/office/drawing/2014/main" id="{72B00BE1-D6ED-4D9C-947D-035CB28F00C8}"/>
              </a:ext>
            </a:extLst>
          </p:cNvPr>
          <p:cNvGraphicFramePr/>
          <p:nvPr>
            <p:extLst>
              <p:ext uri="{D42A27DB-BD31-4B8C-83A1-F6EECF244321}">
                <p14:modId xmlns:p14="http://schemas.microsoft.com/office/powerpoint/2010/main" val="4183407944"/>
              </p:ext>
            </p:extLst>
          </p:nvPr>
        </p:nvGraphicFramePr>
        <p:xfrm>
          <a:off x="1325653" y="1910697"/>
          <a:ext cx="5784056" cy="374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ultiplication Sign 2">
            <a:extLst>
              <a:ext uri="{FF2B5EF4-FFF2-40B4-BE49-F238E27FC236}">
                <a16:creationId xmlns:a16="http://schemas.microsoft.com/office/drawing/2014/main" id="{C85DDBE7-BED4-4E92-B6A1-D7E811AEF4B4}"/>
              </a:ext>
            </a:extLst>
          </p:cNvPr>
          <p:cNvSpPr/>
          <p:nvPr/>
        </p:nvSpPr>
        <p:spPr>
          <a:xfrm>
            <a:off x="4037437" y="2084887"/>
            <a:ext cx="360485" cy="362347"/>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7" name="Equals 6">
            <a:extLst>
              <a:ext uri="{FF2B5EF4-FFF2-40B4-BE49-F238E27FC236}">
                <a16:creationId xmlns:a16="http://schemas.microsoft.com/office/drawing/2014/main" id="{32631C03-0BF7-4FE0-8996-15E5373387DD}"/>
              </a:ext>
            </a:extLst>
          </p:cNvPr>
          <p:cNvSpPr/>
          <p:nvPr/>
        </p:nvSpPr>
        <p:spPr>
          <a:xfrm>
            <a:off x="6099928" y="2084887"/>
            <a:ext cx="328613" cy="31185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10" name="Rectangle: Rounded Corners 9">
            <a:extLst>
              <a:ext uri="{FF2B5EF4-FFF2-40B4-BE49-F238E27FC236}">
                <a16:creationId xmlns:a16="http://schemas.microsoft.com/office/drawing/2014/main" id="{57CF8375-6E9B-4E82-BCB6-6BB21D873E81}"/>
              </a:ext>
            </a:extLst>
          </p:cNvPr>
          <p:cNvSpPr/>
          <p:nvPr/>
        </p:nvSpPr>
        <p:spPr>
          <a:xfrm>
            <a:off x="6650655" y="1910696"/>
            <a:ext cx="1311896" cy="706736"/>
          </a:xfrm>
          <a:prstGeom prst="roundRect">
            <a:avLst/>
          </a:prstGeom>
          <a:solidFill>
            <a:srgbClr val="E41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b="1">
                <a:solidFill>
                  <a:srgbClr val="E7E6E6"/>
                </a:solidFill>
                <a:latin typeface="Calibri" panose="020F0502020204030204"/>
              </a:rPr>
              <a:t>Total Social Value Score (out of 5)</a:t>
            </a:r>
          </a:p>
        </p:txBody>
      </p:sp>
      <p:sp>
        <p:nvSpPr>
          <p:cNvPr id="6" name="Speech Bubble: Rectangle with Corners Rounded 5">
            <a:extLst>
              <a:ext uri="{FF2B5EF4-FFF2-40B4-BE49-F238E27FC236}">
                <a16:creationId xmlns:a16="http://schemas.microsoft.com/office/drawing/2014/main" id="{89408CF9-11F7-40BB-8BE9-8E001C8E9498}"/>
              </a:ext>
            </a:extLst>
          </p:cNvPr>
          <p:cNvSpPr/>
          <p:nvPr/>
        </p:nvSpPr>
        <p:spPr>
          <a:xfrm>
            <a:off x="795316" y="2734822"/>
            <a:ext cx="1467540" cy="1049543"/>
          </a:xfrm>
          <a:prstGeom prst="wedgeRoundRectCallout">
            <a:avLst>
              <a:gd name="adj1" fmla="val 51963"/>
              <a:gd name="adj2" fmla="val 68692"/>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350" b="1">
                <a:solidFill>
                  <a:srgbClr val="FFFFFF"/>
                </a:solidFill>
                <a:latin typeface="Calibri" panose="020F0502020204030204"/>
              </a:rPr>
              <a:t>Social Value Ratio </a:t>
            </a:r>
            <a:r>
              <a:rPr lang="en-GB" sz="1350">
                <a:solidFill>
                  <a:srgbClr val="FFFFFF"/>
                </a:solidFill>
                <a:latin typeface="Calibri" panose="020F0502020204030204"/>
              </a:rPr>
              <a:t>= Total Social Value Bid / Total Cost Bid</a:t>
            </a:r>
          </a:p>
        </p:txBody>
      </p:sp>
      <p:sp>
        <p:nvSpPr>
          <p:cNvPr id="11" name="Speech Bubble: Rectangle with Corners Rounded 10">
            <a:extLst>
              <a:ext uri="{FF2B5EF4-FFF2-40B4-BE49-F238E27FC236}">
                <a16:creationId xmlns:a16="http://schemas.microsoft.com/office/drawing/2014/main" id="{9CE7EB33-4AEC-4292-A049-A2C5BE1DFE95}"/>
              </a:ext>
            </a:extLst>
          </p:cNvPr>
          <p:cNvSpPr/>
          <p:nvPr/>
        </p:nvSpPr>
        <p:spPr>
          <a:xfrm>
            <a:off x="844509" y="4063484"/>
            <a:ext cx="1324668" cy="1522970"/>
          </a:xfrm>
          <a:prstGeom prst="wedgeRoundRectCallout">
            <a:avLst>
              <a:gd name="adj1" fmla="val 73332"/>
              <a:gd name="adj2" fmla="val -35044"/>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350" dirty="0">
                <a:solidFill>
                  <a:srgbClr val="FFFFFF"/>
                </a:solidFill>
                <a:latin typeface="Calibri" panose="020F0502020204030204"/>
              </a:rPr>
              <a:t>Converted into a </a:t>
            </a:r>
            <a:r>
              <a:rPr lang="en-GB" sz="1350" b="1" dirty="0">
                <a:solidFill>
                  <a:srgbClr val="FFFFFF"/>
                </a:solidFill>
                <a:latin typeface="Calibri" panose="020F0502020204030204"/>
              </a:rPr>
              <a:t>Value Score </a:t>
            </a:r>
            <a:r>
              <a:rPr lang="en-GB" sz="1350" dirty="0">
                <a:solidFill>
                  <a:srgbClr val="FFFFFF"/>
                </a:solidFill>
                <a:latin typeface="Calibri" panose="020F0502020204030204"/>
              </a:rPr>
              <a:t>based on Target of 50p SV in every £1 spent</a:t>
            </a:r>
          </a:p>
        </p:txBody>
      </p:sp>
      <p:sp>
        <p:nvSpPr>
          <p:cNvPr id="12" name="Speech Bubble: Rectangle with Corners Rounded 11">
            <a:extLst>
              <a:ext uri="{FF2B5EF4-FFF2-40B4-BE49-F238E27FC236}">
                <a16:creationId xmlns:a16="http://schemas.microsoft.com/office/drawing/2014/main" id="{BB9E0523-5811-4A66-843C-D3D2FFD72645}"/>
              </a:ext>
            </a:extLst>
          </p:cNvPr>
          <p:cNvSpPr/>
          <p:nvPr/>
        </p:nvSpPr>
        <p:spPr>
          <a:xfrm>
            <a:off x="6113996" y="2889815"/>
            <a:ext cx="2350395" cy="2212482"/>
          </a:xfrm>
          <a:prstGeom prst="wedgeRoundRectCallout">
            <a:avLst>
              <a:gd name="adj1" fmla="val -54615"/>
              <a:gd name="adj2" fmla="val -66455"/>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350">
                <a:solidFill>
                  <a:srgbClr val="FFFFFF"/>
                </a:solidFill>
                <a:latin typeface="Calibri" panose="020F0502020204030204"/>
              </a:rPr>
              <a:t>Score Allocation method for </a:t>
            </a:r>
            <a:r>
              <a:rPr lang="en-GB" sz="1350" b="1">
                <a:solidFill>
                  <a:srgbClr val="FFFFFF"/>
                </a:solidFill>
                <a:latin typeface="Calibri" panose="020F0502020204030204"/>
              </a:rPr>
              <a:t>Supporting Statement</a:t>
            </a:r>
            <a:r>
              <a:rPr lang="en-GB" sz="1350">
                <a:solidFill>
                  <a:srgbClr val="FFFFFF"/>
                </a:solidFill>
                <a:latin typeface="Calibri" panose="020F0502020204030204"/>
              </a:rPr>
              <a:t>: </a:t>
            </a:r>
          </a:p>
          <a:p>
            <a:pPr defTabSz="685800" eaLnBrk="1" fontAlgn="auto" hangingPunct="1">
              <a:spcBef>
                <a:spcPts val="0"/>
              </a:spcBef>
              <a:spcAft>
                <a:spcPts val="0"/>
              </a:spcAft>
            </a:pPr>
            <a:r>
              <a:rPr lang="en-GB" sz="1350">
                <a:solidFill>
                  <a:srgbClr val="FFFFFF"/>
                </a:solidFill>
                <a:latin typeface="Calibri" panose="020F0502020204030204"/>
              </a:rPr>
              <a:t>1 = Outstanding</a:t>
            </a:r>
          </a:p>
          <a:p>
            <a:pPr defTabSz="685800" eaLnBrk="1" fontAlgn="auto" hangingPunct="1">
              <a:spcBef>
                <a:spcPts val="0"/>
              </a:spcBef>
              <a:spcAft>
                <a:spcPts val="0"/>
              </a:spcAft>
            </a:pPr>
            <a:r>
              <a:rPr lang="en-GB" sz="1350">
                <a:solidFill>
                  <a:srgbClr val="FFFFFF"/>
                </a:solidFill>
                <a:latin typeface="Calibri" panose="020F0502020204030204"/>
              </a:rPr>
              <a:t>0.8 = Highly Acceptable</a:t>
            </a:r>
          </a:p>
          <a:p>
            <a:pPr defTabSz="685800" eaLnBrk="1" fontAlgn="auto" hangingPunct="1">
              <a:spcBef>
                <a:spcPts val="0"/>
              </a:spcBef>
              <a:spcAft>
                <a:spcPts val="0"/>
              </a:spcAft>
            </a:pPr>
            <a:r>
              <a:rPr lang="en-GB" sz="1350">
                <a:solidFill>
                  <a:srgbClr val="FFFFFF"/>
                </a:solidFill>
                <a:latin typeface="Calibri" panose="020F0502020204030204"/>
              </a:rPr>
              <a:t>0.6 = Acceptable</a:t>
            </a:r>
          </a:p>
          <a:p>
            <a:pPr defTabSz="685800" eaLnBrk="1" fontAlgn="auto" hangingPunct="1">
              <a:spcBef>
                <a:spcPts val="0"/>
              </a:spcBef>
              <a:spcAft>
                <a:spcPts val="0"/>
              </a:spcAft>
            </a:pPr>
            <a:r>
              <a:rPr lang="en-GB" sz="1350">
                <a:solidFill>
                  <a:srgbClr val="FFFFFF"/>
                </a:solidFill>
                <a:latin typeface="Calibri" panose="020F0502020204030204"/>
              </a:rPr>
              <a:t>0.4 = Partially Acceptable</a:t>
            </a:r>
          </a:p>
          <a:p>
            <a:pPr defTabSz="685800" eaLnBrk="1" fontAlgn="auto" hangingPunct="1">
              <a:spcBef>
                <a:spcPts val="0"/>
              </a:spcBef>
              <a:spcAft>
                <a:spcPts val="0"/>
              </a:spcAft>
            </a:pPr>
            <a:r>
              <a:rPr lang="en-GB" sz="1350">
                <a:solidFill>
                  <a:srgbClr val="FFFFFF"/>
                </a:solidFill>
                <a:latin typeface="Calibri" panose="020F0502020204030204"/>
              </a:rPr>
              <a:t>0.2 = Unsatisfactory</a:t>
            </a:r>
          </a:p>
          <a:p>
            <a:pPr defTabSz="685800" eaLnBrk="1" fontAlgn="auto" hangingPunct="1">
              <a:spcBef>
                <a:spcPts val="0"/>
              </a:spcBef>
              <a:spcAft>
                <a:spcPts val="0"/>
              </a:spcAft>
            </a:pPr>
            <a:r>
              <a:rPr lang="en-GB" sz="1350">
                <a:solidFill>
                  <a:srgbClr val="FFFFFF"/>
                </a:solidFill>
                <a:latin typeface="Calibri" panose="020F0502020204030204"/>
              </a:rPr>
              <a:t>0 = Wholly Unsatisfactory</a:t>
            </a:r>
          </a:p>
        </p:txBody>
      </p:sp>
    </p:spTree>
    <p:extLst>
      <p:ext uri="{BB962C8B-B14F-4D97-AF65-F5344CB8AC3E}">
        <p14:creationId xmlns:p14="http://schemas.microsoft.com/office/powerpoint/2010/main" val="19735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6"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73A2C6-8926-4D6F-899A-8998A0FBDC31}"/>
              </a:ext>
            </a:extLst>
          </p:cNvPr>
          <p:cNvSpPr>
            <a:spLocks noGrp="1"/>
          </p:cNvSpPr>
          <p:nvPr>
            <p:ph type="title"/>
          </p:nvPr>
        </p:nvSpPr>
        <p:spPr>
          <a:xfrm>
            <a:off x="190841" y="1350799"/>
            <a:ext cx="8664300" cy="536177"/>
          </a:xfrm>
        </p:spPr>
        <p:txBody>
          <a:bodyPr/>
          <a:lstStyle/>
          <a:p>
            <a:r>
              <a:rPr lang="en-GB"/>
              <a:t>The Value Score</a:t>
            </a:r>
          </a:p>
        </p:txBody>
      </p:sp>
      <p:sp>
        <p:nvSpPr>
          <p:cNvPr id="9" name="Content Placeholder 8">
            <a:extLst>
              <a:ext uri="{FF2B5EF4-FFF2-40B4-BE49-F238E27FC236}">
                <a16:creationId xmlns:a16="http://schemas.microsoft.com/office/drawing/2014/main" id="{BE9A5043-59F0-4355-97EC-F0B3AFAF8CA7}"/>
              </a:ext>
            </a:extLst>
          </p:cNvPr>
          <p:cNvSpPr>
            <a:spLocks noGrp="1"/>
          </p:cNvSpPr>
          <p:nvPr>
            <p:ph idx="1"/>
          </p:nvPr>
        </p:nvSpPr>
        <p:spPr/>
        <p:txBody>
          <a:bodyPr/>
          <a:lstStyle/>
          <a:p>
            <a:pPr marL="0" indent="0">
              <a:buNone/>
            </a:pPr>
            <a:endParaRPr lang="en-GB" sz="1800">
              <a:solidFill>
                <a:schemeClr val="bg1"/>
              </a:solidFill>
            </a:endParaRPr>
          </a:p>
          <a:p>
            <a:pPr marL="0" indent="0">
              <a:buNone/>
            </a:pPr>
            <a:endParaRPr lang="en-GB">
              <a:solidFill>
                <a:schemeClr val="bg1"/>
              </a:solidFill>
            </a:endParaRPr>
          </a:p>
          <a:p>
            <a:pPr marL="0" indent="0">
              <a:buNone/>
            </a:pPr>
            <a:r>
              <a:rPr lang="en-GB">
                <a:solidFill>
                  <a:schemeClr val="bg1"/>
                </a:solidFill>
              </a:rPr>
              <a:t>	</a:t>
            </a:r>
          </a:p>
        </p:txBody>
      </p:sp>
      <p:sp>
        <p:nvSpPr>
          <p:cNvPr id="18" name="TextBox 17">
            <a:extLst>
              <a:ext uri="{FF2B5EF4-FFF2-40B4-BE49-F238E27FC236}">
                <a16:creationId xmlns:a16="http://schemas.microsoft.com/office/drawing/2014/main" id="{154F8936-8ACB-4D0D-A649-82391D91DF4B}"/>
              </a:ext>
            </a:extLst>
          </p:cNvPr>
          <p:cNvSpPr txBox="1"/>
          <p:nvPr/>
        </p:nvSpPr>
        <p:spPr>
          <a:xfrm>
            <a:off x="384357" y="2148111"/>
            <a:ext cx="4187644" cy="1200329"/>
          </a:xfrm>
          <a:prstGeom prst="rect">
            <a:avLst/>
          </a:prstGeom>
        </p:spPr>
        <p:txBody>
          <a:bodyPr wrap="square">
            <a:spAutoFit/>
          </a:bodyPr>
          <a:lstStyle/>
          <a:p>
            <a:pPr defTabSz="685800" eaLnBrk="1" fontAlgn="auto" hangingPunct="1">
              <a:spcBef>
                <a:spcPts val="0"/>
              </a:spcBef>
              <a:spcAft>
                <a:spcPts val="0"/>
              </a:spcAft>
            </a:pPr>
            <a:endParaRPr lang="en-GB" sz="1200" b="1">
              <a:solidFill>
                <a:prstClr val="white"/>
              </a:solidFill>
              <a:latin typeface="Arial" panose="020B0604020202020204" pitchFamily="34" charset="0"/>
              <a:ea typeface="Times New Roman" panose="02020603050405020304" pitchFamily="18" charset="0"/>
            </a:endParaRPr>
          </a:p>
          <a:p>
            <a:pPr defTabSz="685800" eaLnBrk="1" fontAlgn="auto" hangingPunct="1">
              <a:spcBef>
                <a:spcPts val="0"/>
              </a:spcBef>
              <a:spcAft>
                <a:spcPts val="0"/>
              </a:spcAft>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prstClr val="white"/>
              </a:solidFill>
              <a:latin typeface="Arial" panose="020B0604020202020204" pitchFamily="34" charset="0"/>
              <a:ea typeface="Times New Roman" panose="02020603050405020304" pitchFamily="18" charset="0"/>
            </a:endParaRPr>
          </a:p>
          <a:p>
            <a:pPr marL="257175" indent="-257175" defTabSz="685800" eaLnBrk="1" fontAlgn="auto" hangingPunct="1">
              <a:spcBef>
                <a:spcPts val="0"/>
              </a:spcBef>
              <a:spcAft>
                <a:spcPts val="0"/>
              </a:spcAft>
              <a:buFont typeface="+mj-lt"/>
              <a:buAutoNum type="arabicPeriod"/>
            </a:pPr>
            <a:endParaRPr lang="en-GB" sz="1200" b="1">
              <a:solidFill>
                <a:srgbClr val="000000"/>
              </a:solidFill>
              <a:latin typeface="Arial" panose="020B0604020202020204" pitchFamily="34"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C04D93C0-C0A4-4976-A194-18D924655AAD}"/>
              </a:ext>
            </a:extLst>
          </p:cNvPr>
          <p:cNvSpPr/>
          <p:nvPr/>
        </p:nvSpPr>
        <p:spPr>
          <a:xfrm>
            <a:off x="190841" y="1910696"/>
            <a:ext cx="1688397" cy="112285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800" b="1">
                <a:solidFill>
                  <a:prstClr val="white"/>
                </a:solidFill>
                <a:latin typeface="Calibri" panose="020F0502020204030204"/>
              </a:rPr>
              <a:t>Social Value Bid </a:t>
            </a:r>
          </a:p>
          <a:p>
            <a:pPr algn="ctr" defTabSz="685800" eaLnBrk="1" fontAlgn="auto" hangingPunct="1">
              <a:spcBef>
                <a:spcPts val="0"/>
              </a:spcBef>
              <a:spcAft>
                <a:spcPts val="0"/>
              </a:spcAft>
            </a:pPr>
            <a:r>
              <a:rPr lang="en-GB" sz="1200">
                <a:solidFill>
                  <a:prstClr val="white"/>
                </a:solidFill>
                <a:latin typeface="Calibri" panose="020F0502020204030204"/>
              </a:rPr>
              <a:t>∑ (Units bid x Financial Proxy x Multiplier)</a:t>
            </a:r>
          </a:p>
        </p:txBody>
      </p:sp>
      <p:sp>
        <p:nvSpPr>
          <p:cNvPr id="11" name="Rectangle: Rounded Corners 10">
            <a:extLst>
              <a:ext uri="{FF2B5EF4-FFF2-40B4-BE49-F238E27FC236}">
                <a16:creationId xmlns:a16="http://schemas.microsoft.com/office/drawing/2014/main" id="{D96D3DDA-7190-4277-9A7E-FD9A9AC39638}"/>
              </a:ext>
            </a:extLst>
          </p:cNvPr>
          <p:cNvSpPr/>
          <p:nvPr/>
        </p:nvSpPr>
        <p:spPr>
          <a:xfrm>
            <a:off x="1531807" y="3157925"/>
            <a:ext cx="1548671" cy="117724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800" b="1">
                <a:solidFill>
                  <a:prstClr val="white"/>
                </a:solidFill>
                <a:latin typeface="Calibri" panose="020F0502020204030204"/>
              </a:rPr>
              <a:t>Social Value Ratio </a:t>
            </a:r>
          </a:p>
          <a:p>
            <a:pPr algn="ctr" defTabSz="685800" eaLnBrk="1" fontAlgn="auto" hangingPunct="1">
              <a:spcBef>
                <a:spcPts val="0"/>
              </a:spcBef>
              <a:spcAft>
                <a:spcPts val="0"/>
              </a:spcAft>
            </a:pPr>
            <a:r>
              <a:rPr lang="en-GB" sz="1200" u="sng">
                <a:solidFill>
                  <a:prstClr val="white"/>
                </a:solidFill>
                <a:latin typeface="Calibri" panose="020F0502020204030204"/>
              </a:rPr>
              <a:t>Social Value Bid</a:t>
            </a:r>
          </a:p>
          <a:p>
            <a:pPr algn="ctr" defTabSz="685800" eaLnBrk="1" fontAlgn="auto" hangingPunct="1">
              <a:spcBef>
                <a:spcPts val="0"/>
              </a:spcBef>
              <a:spcAft>
                <a:spcPts val="0"/>
              </a:spcAft>
            </a:pPr>
            <a:r>
              <a:rPr lang="en-GB" sz="1200">
                <a:solidFill>
                  <a:prstClr val="white"/>
                </a:solidFill>
                <a:latin typeface="Calibri" panose="020F0502020204030204"/>
              </a:rPr>
              <a:t>Tendered Price</a:t>
            </a:r>
            <a:r>
              <a:rPr lang="en-GB" sz="1200" u="sng">
                <a:solidFill>
                  <a:prstClr val="white"/>
                </a:solidFill>
                <a:latin typeface="Calibri" panose="020F0502020204030204"/>
              </a:rPr>
              <a:t> </a:t>
            </a:r>
          </a:p>
        </p:txBody>
      </p:sp>
      <p:sp>
        <p:nvSpPr>
          <p:cNvPr id="12" name="Rectangle: Rounded Corners 11">
            <a:extLst>
              <a:ext uri="{FF2B5EF4-FFF2-40B4-BE49-F238E27FC236}">
                <a16:creationId xmlns:a16="http://schemas.microsoft.com/office/drawing/2014/main" id="{F5472DB5-9C5F-459A-BA84-40838B4B5FEF}"/>
              </a:ext>
            </a:extLst>
          </p:cNvPr>
          <p:cNvSpPr/>
          <p:nvPr/>
        </p:nvSpPr>
        <p:spPr>
          <a:xfrm>
            <a:off x="2721660" y="4445032"/>
            <a:ext cx="1548671" cy="117724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800" b="1">
                <a:solidFill>
                  <a:prstClr val="white"/>
                </a:solidFill>
                <a:latin typeface="Calibri" panose="020F0502020204030204"/>
              </a:rPr>
              <a:t>Value Score </a:t>
            </a:r>
          </a:p>
          <a:p>
            <a:pPr algn="ctr" defTabSz="685800" eaLnBrk="1" fontAlgn="auto" hangingPunct="1">
              <a:spcBef>
                <a:spcPts val="0"/>
              </a:spcBef>
              <a:spcAft>
                <a:spcPts val="0"/>
              </a:spcAft>
            </a:pPr>
            <a:r>
              <a:rPr lang="en-GB" sz="1200">
                <a:solidFill>
                  <a:prstClr val="white"/>
                </a:solidFill>
                <a:latin typeface="Calibri" panose="020F0502020204030204"/>
              </a:rPr>
              <a:t>allocated based on Social Value Target </a:t>
            </a:r>
            <a:r>
              <a:rPr lang="en-GB" sz="1500" b="1">
                <a:solidFill>
                  <a:prstClr val="white"/>
                </a:solidFill>
                <a:latin typeface="Calibri" panose="020F0502020204030204"/>
              </a:rPr>
              <a:t>(0-5)</a:t>
            </a:r>
            <a:r>
              <a:rPr lang="en-GB" sz="1500" b="1" u="sng">
                <a:solidFill>
                  <a:prstClr val="white"/>
                </a:solidFill>
                <a:latin typeface="Calibri" panose="020F0502020204030204"/>
              </a:rPr>
              <a:t> </a:t>
            </a:r>
          </a:p>
        </p:txBody>
      </p:sp>
      <p:graphicFrame>
        <p:nvGraphicFramePr>
          <p:cNvPr id="7" name="Table 7">
            <a:extLst>
              <a:ext uri="{FF2B5EF4-FFF2-40B4-BE49-F238E27FC236}">
                <a16:creationId xmlns:a16="http://schemas.microsoft.com/office/drawing/2014/main" id="{4119616F-8CF6-4576-8C35-BB1CD8684780}"/>
              </a:ext>
            </a:extLst>
          </p:cNvPr>
          <p:cNvGraphicFramePr>
            <a:graphicFrameLocks noGrp="1"/>
          </p:cNvGraphicFramePr>
          <p:nvPr/>
        </p:nvGraphicFramePr>
        <p:xfrm>
          <a:off x="4814887" y="953503"/>
          <a:ext cx="4233770" cy="4918109"/>
        </p:xfrm>
        <a:graphic>
          <a:graphicData uri="http://schemas.openxmlformats.org/drawingml/2006/table">
            <a:tbl>
              <a:tblPr firstRow="1" bandRow="1">
                <a:tableStyleId>{5C22544A-7EE6-4342-B048-85BDC9FD1C3A}</a:tableStyleId>
              </a:tblPr>
              <a:tblGrid>
                <a:gridCol w="645941">
                  <a:extLst>
                    <a:ext uri="{9D8B030D-6E8A-4147-A177-3AD203B41FA5}">
                      <a16:colId xmlns:a16="http://schemas.microsoft.com/office/drawing/2014/main" val="4269068814"/>
                    </a:ext>
                  </a:extLst>
                </a:gridCol>
                <a:gridCol w="1664140">
                  <a:extLst>
                    <a:ext uri="{9D8B030D-6E8A-4147-A177-3AD203B41FA5}">
                      <a16:colId xmlns:a16="http://schemas.microsoft.com/office/drawing/2014/main" val="1435959547"/>
                    </a:ext>
                  </a:extLst>
                </a:gridCol>
                <a:gridCol w="1923689">
                  <a:extLst>
                    <a:ext uri="{9D8B030D-6E8A-4147-A177-3AD203B41FA5}">
                      <a16:colId xmlns:a16="http://schemas.microsoft.com/office/drawing/2014/main" val="2229090556"/>
                    </a:ext>
                  </a:extLst>
                </a:gridCol>
              </a:tblGrid>
              <a:tr h="769183">
                <a:tc>
                  <a:txBody>
                    <a:bodyPr/>
                    <a:lstStyle/>
                    <a:p>
                      <a:pPr algn="ctr"/>
                      <a:r>
                        <a:rPr lang="en-GB" sz="1500"/>
                        <a:t>Value Score</a:t>
                      </a:r>
                    </a:p>
                  </a:txBody>
                  <a:tcPr marL="68580" marR="68580" marT="34290" marB="34290">
                    <a:solidFill>
                      <a:schemeClr val="accent2">
                        <a:lumMod val="75000"/>
                      </a:schemeClr>
                    </a:solidFill>
                  </a:tcPr>
                </a:tc>
                <a:tc>
                  <a:txBody>
                    <a:bodyPr/>
                    <a:lstStyle/>
                    <a:p>
                      <a:r>
                        <a:rPr lang="en-GB" sz="1500"/>
                        <a:t>How the Value Score is allocated</a:t>
                      </a:r>
                    </a:p>
                  </a:txBody>
                  <a:tcPr marL="68580" marR="68580" marT="34290" marB="34290">
                    <a:solidFill>
                      <a:srgbClr val="E00069"/>
                    </a:solidFill>
                  </a:tcPr>
                </a:tc>
                <a:tc>
                  <a:txBody>
                    <a:bodyPr/>
                    <a:lstStyle/>
                    <a:p>
                      <a:r>
                        <a:rPr lang="en-GB" sz="1500"/>
                        <a:t>Value based on Social Value Target </a:t>
                      </a:r>
                    </a:p>
                    <a:p>
                      <a:r>
                        <a:rPr lang="en-GB" sz="1500"/>
                        <a:t>50p for every £1</a:t>
                      </a:r>
                    </a:p>
                  </a:txBody>
                  <a:tcPr marL="68580" marR="68580" marT="34290" marB="34290">
                    <a:solidFill>
                      <a:srgbClr val="E00069"/>
                    </a:solidFill>
                  </a:tcPr>
                </a:tc>
                <a:extLst>
                  <a:ext uri="{0D108BD9-81ED-4DB2-BD59-A6C34878D82A}">
                    <a16:rowId xmlns:a16="http://schemas.microsoft.com/office/drawing/2014/main" val="4220050266"/>
                  </a:ext>
                </a:extLst>
              </a:tr>
              <a:tr h="536097">
                <a:tc>
                  <a:txBody>
                    <a:bodyPr/>
                    <a:lstStyle/>
                    <a:p>
                      <a:pPr algn="ctr"/>
                      <a:r>
                        <a:rPr lang="en-GB" sz="1500" b="1">
                          <a:solidFill>
                            <a:srgbClr val="00205B"/>
                          </a:solidFill>
                        </a:rPr>
                        <a:t>5</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meets Target</a:t>
                      </a:r>
                    </a:p>
                  </a:txBody>
                  <a:tcPr marL="68580" marR="68580" marT="34290" marB="34290">
                    <a:solidFill>
                      <a:schemeClr val="accent2">
                        <a:lumMod val="40000"/>
                        <a:lumOff val="60000"/>
                      </a:schemeClr>
                    </a:solidFill>
                  </a:tcPr>
                </a:tc>
                <a:tc>
                  <a:txBody>
                    <a:bodyPr/>
                    <a:lstStyle/>
                    <a:p>
                      <a:r>
                        <a:rPr lang="en-GB" sz="1500" b="1">
                          <a:solidFill>
                            <a:srgbClr val="00205B"/>
                          </a:solidFill>
                        </a:rPr>
                        <a:t>50p or over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619002707"/>
                  </a:ext>
                </a:extLst>
              </a:tr>
              <a:tr h="769183">
                <a:tc>
                  <a:txBody>
                    <a:bodyPr/>
                    <a:lstStyle/>
                    <a:p>
                      <a:pPr algn="ctr"/>
                      <a:r>
                        <a:rPr lang="en-GB" sz="1500" b="1">
                          <a:solidFill>
                            <a:srgbClr val="00205B"/>
                          </a:solidFill>
                        </a:rPr>
                        <a:t>4</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1-24%</a:t>
                      </a:r>
                    </a:p>
                  </a:txBody>
                  <a:tcPr marL="68580" marR="68580" marT="34290" marB="34290">
                    <a:solidFill>
                      <a:schemeClr val="accent2">
                        <a:lumMod val="40000"/>
                        <a:lumOff val="60000"/>
                      </a:schemeClr>
                    </a:solidFill>
                  </a:tcPr>
                </a:tc>
                <a:tc>
                  <a:txBody>
                    <a:bodyPr/>
                    <a:lstStyle/>
                    <a:p>
                      <a:r>
                        <a:rPr lang="en-GB" sz="1500" b="1">
                          <a:solidFill>
                            <a:srgbClr val="00205B"/>
                          </a:solidFill>
                        </a:rPr>
                        <a:t>Over 37p up to 49p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1894843147"/>
                  </a:ext>
                </a:extLst>
              </a:tr>
              <a:tr h="769183">
                <a:tc>
                  <a:txBody>
                    <a:bodyPr/>
                    <a:lstStyle/>
                    <a:p>
                      <a:pPr algn="ctr"/>
                      <a:r>
                        <a:rPr lang="en-GB" sz="1500" b="1">
                          <a:solidFill>
                            <a:srgbClr val="00205B"/>
                          </a:solidFill>
                        </a:rPr>
                        <a:t>3</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25-49%</a:t>
                      </a:r>
                    </a:p>
                  </a:txBody>
                  <a:tcPr marL="68580" marR="68580" marT="34290" marB="34290">
                    <a:solidFill>
                      <a:schemeClr val="accent2">
                        <a:lumMod val="40000"/>
                        <a:lumOff val="60000"/>
                      </a:schemeClr>
                    </a:solidFill>
                  </a:tcPr>
                </a:tc>
                <a:tc>
                  <a:txBody>
                    <a:bodyPr/>
                    <a:lstStyle/>
                    <a:p>
                      <a:r>
                        <a:rPr lang="en-GB" sz="1500" b="1">
                          <a:solidFill>
                            <a:srgbClr val="00205B"/>
                          </a:solidFill>
                        </a:rPr>
                        <a:t>Over 25p up to 37p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434593020"/>
                  </a:ext>
                </a:extLst>
              </a:tr>
              <a:tr h="769183">
                <a:tc>
                  <a:txBody>
                    <a:bodyPr/>
                    <a:lstStyle/>
                    <a:p>
                      <a:pPr algn="ctr"/>
                      <a:r>
                        <a:rPr lang="en-GB" sz="1500" b="1">
                          <a:solidFill>
                            <a:srgbClr val="00205B"/>
                          </a:solidFill>
                        </a:rPr>
                        <a:t>2</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50-74%</a:t>
                      </a:r>
                    </a:p>
                  </a:txBody>
                  <a:tcPr marL="68580" marR="68580" marT="34290" marB="34290">
                    <a:solidFill>
                      <a:schemeClr val="accent2">
                        <a:lumMod val="40000"/>
                        <a:lumOff val="60000"/>
                      </a:schemeClr>
                    </a:solidFill>
                  </a:tcPr>
                </a:tc>
                <a:tc>
                  <a:txBody>
                    <a:bodyPr/>
                    <a:lstStyle/>
                    <a:p>
                      <a:r>
                        <a:rPr lang="en-GB" sz="1500" b="1">
                          <a:solidFill>
                            <a:srgbClr val="00205B"/>
                          </a:solidFill>
                        </a:rPr>
                        <a:t>Over 13p up to 25p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91505368"/>
                  </a:ext>
                </a:extLst>
              </a:tr>
              <a:tr h="769183">
                <a:tc>
                  <a:txBody>
                    <a:bodyPr/>
                    <a:lstStyle/>
                    <a:p>
                      <a:pPr algn="ctr"/>
                      <a:r>
                        <a:rPr lang="en-GB" sz="1500" b="1">
                          <a:solidFill>
                            <a:srgbClr val="00205B"/>
                          </a:solidFill>
                        </a:rPr>
                        <a:t>1</a:t>
                      </a:r>
                    </a:p>
                  </a:txBody>
                  <a:tcPr marL="68580" marR="68580" marT="34290" marB="34290">
                    <a:solidFill>
                      <a:schemeClr val="accent2">
                        <a:lumMod val="40000"/>
                        <a:lumOff val="60000"/>
                      </a:schemeClr>
                    </a:solidFill>
                  </a:tcPr>
                </a:tc>
                <a:tc>
                  <a:txBody>
                    <a:bodyPr/>
                    <a:lstStyle/>
                    <a:p>
                      <a:r>
                        <a:rPr lang="en-GB" sz="1500" b="1">
                          <a:solidFill>
                            <a:srgbClr val="00205B"/>
                          </a:solidFill>
                        </a:rPr>
                        <a:t>Social Value Ratio lower than Target by &gt; 75%</a:t>
                      </a:r>
                    </a:p>
                  </a:txBody>
                  <a:tcPr marL="68580" marR="68580" marT="34290" marB="34290">
                    <a:solidFill>
                      <a:schemeClr val="accent2">
                        <a:lumMod val="40000"/>
                        <a:lumOff val="60000"/>
                      </a:schemeClr>
                    </a:solidFill>
                  </a:tcPr>
                </a:tc>
                <a:tc>
                  <a:txBody>
                    <a:bodyPr/>
                    <a:lstStyle/>
                    <a:p>
                      <a:r>
                        <a:rPr lang="en-GB" sz="1500" b="1">
                          <a:solidFill>
                            <a:srgbClr val="00205B"/>
                          </a:solidFill>
                        </a:rPr>
                        <a:t>Over 1p up to 13p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307451016"/>
                  </a:ext>
                </a:extLst>
              </a:tr>
              <a:tr h="536097">
                <a:tc>
                  <a:txBody>
                    <a:bodyPr/>
                    <a:lstStyle/>
                    <a:p>
                      <a:pPr algn="ctr"/>
                      <a:r>
                        <a:rPr lang="en-GB" sz="1500" b="1">
                          <a:solidFill>
                            <a:srgbClr val="00205B"/>
                          </a:solidFill>
                        </a:rPr>
                        <a:t>0</a:t>
                      </a:r>
                    </a:p>
                  </a:txBody>
                  <a:tcPr marL="68580" marR="68580" marT="34290" marB="34290">
                    <a:solidFill>
                      <a:schemeClr val="accent2">
                        <a:lumMod val="40000"/>
                        <a:lumOff val="60000"/>
                      </a:schemeClr>
                    </a:solidFill>
                  </a:tcPr>
                </a:tc>
                <a:tc>
                  <a:txBody>
                    <a:bodyPr/>
                    <a:lstStyle/>
                    <a:p>
                      <a:r>
                        <a:rPr lang="en-GB" sz="1500" b="1">
                          <a:solidFill>
                            <a:srgbClr val="00205B"/>
                          </a:solidFill>
                        </a:rPr>
                        <a:t>No Social Value bid</a:t>
                      </a:r>
                    </a:p>
                  </a:txBody>
                  <a:tcPr marL="68580" marR="68580" marT="34290" marB="34290">
                    <a:solidFill>
                      <a:schemeClr val="accent2">
                        <a:lumMod val="40000"/>
                        <a:lumOff val="60000"/>
                      </a:schemeClr>
                    </a:solidFill>
                  </a:tcPr>
                </a:tc>
                <a:tc>
                  <a:txBody>
                    <a:bodyPr/>
                    <a:lstStyle/>
                    <a:p>
                      <a:r>
                        <a:rPr lang="en-GB" sz="1500" b="1">
                          <a:solidFill>
                            <a:srgbClr val="00205B"/>
                          </a:solidFill>
                        </a:rPr>
                        <a:t>Less than 1p of Social Value per £1 bid</a:t>
                      </a:r>
                    </a:p>
                  </a:txBody>
                  <a:tcPr marL="68580" marR="68580" marT="34290" marB="34290">
                    <a:solidFill>
                      <a:schemeClr val="accent2">
                        <a:lumMod val="40000"/>
                        <a:lumOff val="60000"/>
                      </a:schemeClr>
                    </a:solidFill>
                  </a:tcPr>
                </a:tc>
                <a:extLst>
                  <a:ext uri="{0D108BD9-81ED-4DB2-BD59-A6C34878D82A}">
                    <a16:rowId xmlns:a16="http://schemas.microsoft.com/office/drawing/2014/main" val="2559586142"/>
                  </a:ext>
                </a:extLst>
              </a:tr>
            </a:tbl>
          </a:graphicData>
        </a:graphic>
      </p:graphicFrame>
      <p:sp>
        <p:nvSpPr>
          <p:cNvPr id="6" name="Arrow: Bent-Up 5">
            <a:extLst>
              <a:ext uri="{FF2B5EF4-FFF2-40B4-BE49-F238E27FC236}">
                <a16:creationId xmlns:a16="http://schemas.microsoft.com/office/drawing/2014/main" id="{4608B9A6-4E88-4B6E-8C28-421128DF5006}"/>
              </a:ext>
            </a:extLst>
          </p:cNvPr>
          <p:cNvSpPr/>
          <p:nvPr/>
        </p:nvSpPr>
        <p:spPr>
          <a:xfrm rot="5400000">
            <a:off x="833020" y="323760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4" name="Arrow: Bent-Up 13">
            <a:extLst>
              <a:ext uri="{FF2B5EF4-FFF2-40B4-BE49-F238E27FC236}">
                <a16:creationId xmlns:a16="http://schemas.microsoft.com/office/drawing/2014/main" id="{9E1ABD62-D46A-4E79-BD18-2E1E75B3BC66}"/>
              </a:ext>
            </a:extLst>
          </p:cNvPr>
          <p:cNvSpPr/>
          <p:nvPr/>
        </p:nvSpPr>
        <p:spPr>
          <a:xfrm rot="5400000">
            <a:off x="2064754" y="4509891"/>
            <a:ext cx="637781" cy="561730"/>
          </a:xfrm>
          <a:prstGeom prst="bentUpArrow">
            <a:avLst/>
          </a:prstGeom>
          <a:solidFill>
            <a:srgbClr val="00A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5" name="Content Placeholder 8">
            <a:extLst>
              <a:ext uri="{FF2B5EF4-FFF2-40B4-BE49-F238E27FC236}">
                <a16:creationId xmlns:a16="http://schemas.microsoft.com/office/drawing/2014/main" id="{A98E43A4-12D5-4AAE-BE65-6E7BD97D95B4}"/>
              </a:ext>
            </a:extLst>
          </p:cNvPr>
          <p:cNvSpPr txBox="1">
            <a:spLocks/>
          </p:cNvSpPr>
          <p:nvPr/>
        </p:nvSpPr>
        <p:spPr>
          <a:xfrm>
            <a:off x="2212549" y="1872569"/>
            <a:ext cx="2438297" cy="1059324"/>
          </a:xfrm>
          <a:prstGeom prst="rect">
            <a:avLst/>
          </a:prstGeom>
          <a:solidFill>
            <a:srgbClr val="FFFFFF"/>
          </a:solidFill>
          <a:ln w="31750">
            <a:solidFill>
              <a:srgbClr val="FF0000"/>
            </a:solidFill>
          </a:ln>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en-GB" sz="1800" b="1" u="sng">
                <a:solidFill>
                  <a:srgbClr val="FF0000"/>
                </a:solidFill>
                <a:latin typeface="Calibri" panose="020F0502020204030204"/>
              </a:rPr>
              <a:t>NOTE: </a:t>
            </a:r>
            <a:r>
              <a:rPr lang="en-GB" sz="1800" b="1">
                <a:solidFill>
                  <a:srgbClr val="FF0000"/>
                </a:solidFill>
                <a:latin typeface="Calibri" panose="020F0502020204030204"/>
              </a:rPr>
              <a:t>The ECC target for this contract is 50p of Social Value in every £1 spend</a:t>
            </a:r>
          </a:p>
          <a:p>
            <a:pPr marL="0" indent="0" defTabSz="685800" fontAlgn="auto">
              <a:spcBef>
                <a:spcPts val="750"/>
              </a:spcBef>
              <a:spcAft>
                <a:spcPts val="0"/>
              </a:spcAft>
              <a:buNone/>
            </a:pPr>
            <a:r>
              <a:rPr lang="en-GB" sz="2400">
                <a:solidFill>
                  <a:prstClr val="white"/>
                </a:solidFill>
                <a:latin typeface="Calibri" panose="020F0502020204030204"/>
              </a:rPr>
              <a:t>	</a:t>
            </a:r>
            <a:endParaRPr lang="en-GB" sz="2400">
              <a:solidFill>
                <a:prstClr val="white"/>
              </a:solidFill>
              <a:latin typeface="Calibri" panose="020F0502020204030204"/>
              <a:cs typeface="Calibri"/>
            </a:endParaRPr>
          </a:p>
        </p:txBody>
      </p:sp>
    </p:spTree>
    <p:extLst>
      <p:ext uri="{BB962C8B-B14F-4D97-AF65-F5344CB8AC3E}">
        <p14:creationId xmlns:p14="http://schemas.microsoft.com/office/powerpoint/2010/main" val="24200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6" grpId="0" animBg="1"/>
      <p:bldP spid="14" grpId="0" animBg="1"/>
      <p:bldP spid="15" grpId="0" animBg="1"/>
    </p:bldLst>
  </p:timing>
</p:sld>
</file>

<file path=ppt/theme/theme1.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SV Fest 22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TotalTime>
  <Words>1933</Words>
  <Application>Microsoft Office PowerPoint</Application>
  <PresentationFormat>On-screen Show (4:3)</PresentationFormat>
  <Paragraphs>279</Paragraphs>
  <Slides>13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Bold</vt:lpstr>
      <vt:lpstr>Calibri</vt:lpstr>
      <vt:lpstr>Times</vt:lpstr>
      <vt:lpstr>Times New Roman</vt:lpstr>
      <vt:lpstr>ECC_Powerpoint_Templates</vt:lpstr>
      <vt:lpstr>SV Fest 22 Theme</vt:lpstr>
      <vt:lpstr>Breakout 3: ECC TOMs Basics</vt:lpstr>
      <vt:lpstr>ECC Approach to Social Value </vt:lpstr>
      <vt:lpstr>ECC TOMs Calculator</vt:lpstr>
      <vt:lpstr>PowerPoint Presentation</vt:lpstr>
      <vt:lpstr>ECC Priorities</vt:lpstr>
      <vt:lpstr>Social Value Catalogue Social Value Catalogue | Provider Hub | Essex (essexproviderhub.org)</vt:lpstr>
      <vt:lpstr>Bidder’s Guidance</vt:lpstr>
      <vt:lpstr>Social Value Scoring Methodology</vt:lpstr>
      <vt:lpstr>The Value Score</vt:lpstr>
      <vt:lpstr>The Supporting Statement Score</vt:lpstr>
      <vt:lpstr>Social Value Methodology - Flow chart </vt:lpstr>
      <vt:lpstr>Overall Social Value Scoring Matrix</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3: ECC TOMs Basics</dc:title>
  <dc:creator>Ida Saidly - Procurement intern</dc:creator>
  <cp:lastModifiedBy>Ida Saidly - Procurement intern</cp:lastModifiedBy>
  <cp:revision>1</cp:revision>
  <dcterms:created xsi:type="dcterms:W3CDTF">2023-08-03T13:16:12Z</dcterms:created>
  <dcterms:modified xsi:type="dcterms:W3CDTF">2023-08-03T13:19:17Z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2023-08-03T13:16:12Z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6286a7f1-1d85-44f8-82b8-d62c004aa0e1</vt:lpwstr>
  </property>
  <property fmtid="{D5CDD505-2E9C-101B-9397-08002B2CF9AE}" pid="8" name="MSIP_Label_39d8be9e-c8d9-4b9c-bd40-2c27cc7ea2e6_ContentBits">
    <vt:lpwstr>0</vt:lpwstr>
  </property>
</Properties>
</file>