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147475820" r:id="rId5"/>
    <p:sldId id="2147475821" r:id="rId6"/>
    <p:sldId id="266" r:id="rId7"/>
    <p:sldId id="261" r:id="rId8"/>
    <p:sldId id="273" r:id="rId9"/>
    <p:sldId id="275" r:id="rId10"/>
    <p:sldId id="2147483478" r:id="rId11"/>
    <p:sldId id="260" r:id="rId12"/>
    <p:sldId id="2147483481" r:id="rId13"/>
    <p:sldId id="2147483480" r:id="rId14"/>
    <p:sldId id="2134593311" r:id="rId15"/>
    <p:sldId id="21474789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CE3B3-264B-4DE3-BD85-5C80ACBFC38E}" type="datetimeFigureOut">
              <a:rPr lang="en-GB" smtClean="0"/>
              <a:t>23/09/2025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9C4F6-5F27-4046-9AF4-DBBDB2C9C2B3}" type="slidenum">
              <a:rPr lang="en-GB" smtClean="0"/>
              <a:t>‹#›</a:t>
            </a:fld>
            <a:endParaRPr lang="en-GB"/>
          </a:p>
        </p:txBody>
      </p:sp>
    </p:spTree>
    <p:extLst>
      <p:ext uri="{BB962C8B-B14F-4D97-AF65-F5344CB8AC3E}">
        <p14:creationId xmlns:p14="http://schemas.microsoft.com/office/powerpoint/2010/main" val="191398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51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557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52345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40810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20101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777466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6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662256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710613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268670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196510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8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46289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05539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9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90344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526271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317143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0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6363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913478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568575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2465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4124090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28997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647312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760348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38010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521983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839287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594412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294153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519947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9_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886572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_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35055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7449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4154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880912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457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761266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0328857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178847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807237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5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1690870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6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759869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7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095553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8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380680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9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4052504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0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842248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85499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241219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8617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245489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8589721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325968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639688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545787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8630974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6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899946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7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5567936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8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26418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667220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9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9138449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0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06543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413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323843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8539855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524068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3911722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3178287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40417208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6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16415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9112146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7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643243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8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584540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9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569774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0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591727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813516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1906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2CCBF12-A134-45A3-B375-F0ED773AC1A8}"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8E909-8E45-4D67-996B-788FD46C12E3}" type="slidenum">
              <a:rPr lang="en-GB" smtClean="0"/>
              <a:t>‹#›</a:t>
            </a:fld>
            <a:endParaRPr lang="en-GB"/>
          </a:p>
        </p:txBody>
      </p:sp>
    </p:spTree>
    <p:extLst>
      <p:ext uri="{BB962C8B-B14F-4D97-AF65-F5344CB8AC3E}">
        <p14:creationId xmlns:p14="http://schemas.microsoft.com/office/powerpoint/2010/main" val="39061443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2CCBF12-A134-45A3-B375-F0ED773AC1A8}"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8E909-8E45-4D67-996B-788FD46C12E3}" type="slidenum">
              <a:rPr lang="en-GB" smtClean="0"/>
              <a:t>‹#›</a:t>
            </a:fld>
            <a:endParaRPr lang="en-GB"/>
          </a:p>
        </p:txBody>
      </p:sp>
    </p:spTree>
    <p:extLst>
      <p:ext uri="{BB962C8B-B14F-4D97-AF65-F5344CB8AC3E}">
        <p14:creationId xmlns:p14="http://schemas.microsoft.com/office/powerpoint/2010/main" val="14230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75237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23/09/2025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02210449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23/09/2025</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1764472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5C7B4F-7981-3856-99D7-8C3B858DF909}"/>
              </a:ext>
            </a:extLst>
          </p:cNvPr>
          <p:cNvSpPr txBox="1"/>
          <p:nvPr/>
        </p:nvSpPr>
        <p:spPr>
          <a:xfrm>
            <a:off x="1401679" y="2817092"/>
            <a:ext cx="8915400" cy="1542472"/>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5400" b="0" i="0" u="none" strike="noStrike" kern="1200" cap="none" spc="0" normalizeH="0" baseline="0" noProof="0">
                <a:ln>
                  <a:noFill/>
                </a:ln>
                <a:solidFill>
                  <a:prstClr val="white"/>
                </a:solidFill>
                <a:effectLst/>
                <a:uLnTx/>
                <a:uFillTx/>
                <a:latin typeface="Calibri"/>
                <a:ea typeface="+mn-ea"/>
                <a:cs typeface="+mn-cs"/>
              </a:rPr>
              <a:t>Team Manager Voice</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a:ea typeface="+mn-ea"/>
                <a:cs typeface="+mn-cs"/>
              </a:rPr>
              <a:t>Vera Atkinson-Padmore</a:t>
            </a: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Title 10">
            <a:extLst>
              <a:ext uri="{FF2B5EF4-FFF2-40B4-BE49-F238E27FC236}">
                <a16:creationId xmlns:a16="http://schemas.microsoft.com/office/drawing/2014/main" id="{42741713-E104-5201-FFFC-F7524EC6DCA3}"/>
              </a:ext>
            </a:extLst>
          </p:cNvPr>
          <p:cNvSpPr txBox="1">
            <a:spLocks/>
          </p:cNvSpPr>
          <p:nvPr/>
        </p:nvSpPr>
        <p:spPr>
          <a:xfrm>
            <a:off x="407138" y="875593"/>
            <a:ext cx="4311166" cy="35284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a:ea typeface="+mj-ea"/>
                <a:cs typeface="+mj-cs"/>
              </a:rPr>
              <a:t>North Provider Forum – 30 September 2025</a:t>
            </a:r>
          </a:p>
        </p:txBody>
      </p:sp>
    </p:spTree>
    <p:extLst>
      <p:ext uri="{BB962C8B-B14F-4D97-AF65-F5344CB8AC3E}">
        <p14:creationId xmlns:p14="http://schemas.microsoft.com/office/powerpoint/2010/main" val="348372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p:txBody>
          <a:bodyPr/>
          <a:lstStyle/>
          <a:p>
            <a:r>
              <a:rPr lang="en-GB" sz="3200" dirty="0"/>
              <a:t>Thank you</a:t>
            </a:r>
          </a:p>
        </p:txBody>
      </p:sp>
      <p:sp>
        <p:nvSpPr>
          <p:cNvPr id="4" name="Content Placeholder 3">
            <a:extLst>
              <a:ext uri="{FF2B5EF4-FFF2-40B4-BE49-F238E27FC236}">
                <a16:creationId xmlns:a16="http://schemas.microsoft.com/office/drawing/2014/main" id="{757B25DC-2E2B-59BA-02A2-FA724403CEEE}"/>
              </a:ext>
            </a:extLst>
          </p:cNvPr>
          <p:cNvSpPr>
            <a:spLocks noGrp="1"/>
          </p:cNvSpPr>
          <p:nvPr>
            <p:ph idx="1"/>
          </p:nvPr>
        </p:nvSpPr>
        <p:spPr>
          <a:xfrm>
            <a:off x="539749" y="1872000"/>
            <a:ext cx="5128366" cy="4141450"/>
          </a:xfrm>
        </p:spPr>
        <p:txBody>
          <a:bodyPr/>
          <a:lstStyle/>
          <a:p>
            <a:pPr lvl="1"/>
            <a:r>
              <a:rPr lang="en-GB" sz="2000" dirty="0"/>
              <a:t> We continue to be involved with Pearl</a:t>
            </a:r>
          </a:p>
          <a:p>
            <a:pPr lvl="1"/>
            <a:endParaRPr lang="en-GB" sz="2000" dirty="0"/>
          </a:p>
          <a:p>
            <a:pPr lvl="1"/>
            <a:r>
              <a:rPr lang="en-GB" sz="2000" dirty="0"/>
              <a:t>Appreciate your engagement with this case study.  </a:t>
            </a:r>
          </a:p>
          <a:p>
            <a:pPr lvl="1"/>
            <a:endParaRPr lang="en-GB" sz="2000" dirty="0"/>
          </a:p>
          <a:p>
            <a:pPr lvl="1"/>
            <a:r>
              <a:rPr lang="en-GB" sz="2000" dirty="0"/>
              <a:t>Link below will take you to ECC Dignity and Respect Statement.  </a:t>
            </a:r>
          </a:p>
          <a:p>
            <a:pPr lvl="1"/>
            <a:endParaRPr lang="en-GB" sz="2000" u="sng" dirty="0">
              <a:hlinkClick r:id=""/>
            </a:endParaRPr>
          </a:p>
          <a:p>
            <a:pPr lvl="1"/>
            <a:r>
              <a:rPr lang="en-GB" sz="2000" u="sng" dirty="0">
                <a:hlinkClick r:id=""/>
              </a:rPr>
              <a:t>https://www.essex.gov.uk/get-social-care-help</a:t>
            </a:r>
            <a:endParaRPr lang="en-GB" sz="2000" dirty="0"/>
          </a:p>
          <a:p>
            <a:pPr lvl="1"/>
            <a:endParaRPr lang="en-GB" dirty="0"/>
          </a:p>
          <a:p>
            <a:pPr lvl="1"/>
            <a:endParaRPr lang="en-GB" dirty="0"/>
          </a:p>
        </p:txBody>
      </p:sp>
      <p:sp>
        <p:nvSpPr>
          <p:cNvPr id="23" name="TextBox 22">
            <a:extLst>
              <a:ext uri="{FF2B5EF4-FFF2-40B4-BE49-F238E27FC236}">
                <a16:creationId xmlns:a16="http://schemas.microsoft.com/office/drawing/2014/main" id="{DD1479A3-68A0-A53E-5EDC-1753917E7A18}"/>
              </a:ext>
              <a:ext uri="{C183D7F6-B498-43B3-948B-1728B52AA6E4}">
                <adec:decorative xmlns:adec="http://schemas.microsoft.com/office/drawing/2017/decorative" val="1"/>
              </a:ext>
            </a:extLst>
          </p:cNvPr>
          <p:cNvSpPr txBox="1"/>
          <p:nvPr/>
        </p:nvSpPr>
        <p:spPr>
          <a:xfrm>
            <a:off x="52621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To change image: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Delete existing image and insert new by clicking on icon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or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Right-click, change picture</a:t>
            </a:r>
          </a:p>
        </p:txBody>
      </p:sp>
      <p:grpSp>
        <p:nvGrpSpPr>
          <p:cNvPr id="24" name="Group 23">
            <a:extLst>
              <a:ext uri="{FF2B5EF4-FFF2-40B4-BE49-F238E27FC236}">
                <a16:creationId xmlns:a16="http://schemas.microsoft.com/office/drawing/2014/main" id="{E0DDFA8C-77DD-4BAF-0E72-22FDE5C0F664}"/>
              </a:ext>
              <a:ext uri="{C183D7F6-B498-43B3-948B-1728B52AA6E4}">
                <adec:decorative xmlns:adec="http://schemas.microsoft.com/office/drawing/2017/decorative" val="1"/>
              </a:ext>
            </a:extLst>
          </p:cNvPr>
          <p:cNvGrpSpPr/>
          <p:nvPr/>
        </p:nvGrpSpPr>
        <p:grpSpPr>
          <a:xfrm>
            <a:off x="7604794" y="-1298222"/>
            <a:ext cx="2257779" cy="1213555"/>
            <a:chOff x="8760176" y="-1298222"/>
            <a:chExt cx="2257779" cy="1213555"/>
          </a:xfrm>
        </p:grpSpPr>
        <p:sp>
          <p:nvSpPr>
            <p:cNvPr id="25" name="TextBox 24">
              <a:extLst>
                <a:ext uri="{FF2B5EF4-FFF2-40B4-BE49-F238E27FC236}">
                  <a16:creationId xmlns:a16="http://schemas.microsoft.com/office/drawing/2014/main" id="{B473DADC-4E4B-6CC7-AC6F-042D93331EE9}"/>
                </a:ext>
              </a:extLst>
            </p:cNvPr>
            <p:cNvSpPr txBox="1"/>
            <p:nvPr/>
          </p:nvSpPr>
          <p:spPr>
            <a:xfrm>
              <a:off x="8760176"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If new picture causes placeholder to resize or rotate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Click on ‘Reset’ </a:t>
              </a:r>
              <a:br>
                <a:rPr kumimoji="0" lang="en-GB" sz="1200" b="0" i="0" u="none" strike="noStrike" kern="1200" cap="none" spc="0" normalizeH="0" baseline="0" noProof="0" dirty="0">
                  <a:ln>
                    <a:noFill/>
                  </a:ln>
                  <a:solidFill>
                    <a:srgbClr val="000000"/>
                  </a:solidFill>
                  <a:effectLst/>
                  <a:uLnTx/>
                  <a:uFillTx/>
                  <a:latin typeface="Calibri"/>
                  <a:ea typeface="+mn-ea"/>
                  <a:cs typeface="+mn-cs"/>
                </a:rPr>
              </a:br>
              <a:r>
                <a:rPr kumimoji="0" lang="en-GB" sz="1200" b="0" i="0" u="none" strike="noStrike" kern="1200" cap="none" spc="0" normalizeH="0" baseline="0" noProof="0" dirty="0">
                  <a:ln>
                    <a:noFill/>
                  </a:ln>
                  <a:solidFill>
                    <a:srgbClr val="000000"/>
                  </a:solidFill>
                  <a:effectLst/>
                  <a:uLnTx/>
                  <a:uFillTx/>
                  <a:latin typeface="Calibri"/>
                  <a:ea typeface="+mn-ea"/>
                  <a:cs typeface="+mn-cs"/>
                </a:rPr>
                <a:t>under ‘Slides’ tab </a:t>
              </a:r>
              <a:br>
                <a:rPr kumimoji="0" lang="en-GB" sz="1200" b="0" i="0" u="none" strike="noStrike" kern="1200" cap="none" spc="0" normalizeH="0" baseline="0" noProof="0" dirty="0">
                  <a:ln>
                    <a:noFill/>
                  </a:ln>
                  <a:solidFill>
                    <a:srgbClr val="000000"/>
                  </a:solidFill>
                  <a:effectLst/>
                  <a:uLnTx/>
                  <a:uFillTx/>
                  <a:latin typeface="Calibri"/>
                  <a:ea typeface="+mn-ea"/>
                  <a:cs typeface="+mn-cs"/>
                </a:rPr>
              </a:br>
              <a:r>
                <a:rPr kumimoji="0" lang="en-GB" sz="1200" b="0" i="0" u="none" strike="noStrike" kern="1200" cap="none" spc="0" normalizeH="0" baseline="0" noProof="0" dirty="0">
                  <a:ln>
                    <a:noFill/>
                  </a:ln>
                  <a:solidFill>
                    <a:srgbClr val="000000"/>
                  </a:solidFill>
                  <a:effectLst/>
                  <a:uLnTx/>
                  <a:uFillTx/>
                  <a:latin typeface="Calibri"/>
                  <a:ea typeface="+mn-ea"/>
                  <a:cs typeface="+mn-cs"/>
                </a:rPr>
                <a:t>on Ribbon</a:t>
              </a:r>
            </a:p>
          </p:txBody>
        </p:sp>
        <p:pic>
          <p:nvPicPr>
            <p:cNvPr id="26" name="Picture 25">
              <a:extLst>
                <a:ext uri="{FF2B5EF4-FFF2-40B4-BE49-F238E27FC236}">
                  <a16:creationId xmlns:a16="http://schemas.microsoft.com/office/drawing/2014/main" id="{165E399A-5611-BB08-CA78-2E448D5F57E4}"/>
                </a:ext>
              </a:extLst>
            </p:cNvPr>
            <p:cNvPicPr>
              <a:picLocks noChangeAspect="1"/>
            </p:cNvPicPr>
            <p:nvPr/>
          </p:nvPicPr>
          <p:blipFill rotWithShape="1">
            <a:blip r:embed="rId2"/>
            <a:srcRect l="5637" t="1975" r="85013" b="80247"/>
            <a:stretch/>
          </p:blipFill>
          <p:spPr>
            <a:xfrm>
              <a:off x="10200571" y="-1001890"/>
              <a:ext cx="734456" cy="843844"/>
            </a:xfrm>
            <a:prstGeom prst="rect">
              <a:avLst/>
            </a:prstGeom>
          </p:spPr>
        </p:pic>
      </p:grpSp>
      <p:sp>
        <p:nvSpPr>
          <p:cNvPr id="27" name="TextBox 26">
            <a:extLst>
              <a:ext uri="{FF2B5EF4-FFF2-40B4-BE49-F238E27FC236}">
                <a16:creationId xmlns:a16="http://schemas.microsoft.com/office/drawing/2014/main" id="{7DC9DAC9-119F-1BFE-3BEE-719AFEC5BFB5}"/>
              </a:ext>
              <a:ext uri="{C183D7F6-B498-43B3-948B-1728B52AA6E4}">
                <adec:decorative xmlns:adec="http://schemas.microsoft.com/office/drawing/2017/decorative" val="1"/>
              </a:ext>
            </a:extLst>
          </p:cNvPr>
          <p:cNvSpPr txBox="1"/>
          <p:nvPr/>
        </p:nvSpPr>
        <p:spPr>
          <a:xfrm>
            <a:off x="99342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To resize or reposition image within placeholder: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Picture Format&gt; Crop</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Resize using white circles at corners</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Move by </a:t>
            </a:r>
            <a:r>
              <a:rPr kumimoji="0" lang="en-GB" sz="1200" b="0" i="0" u="none" strike="noStrike" kern="1200" cap="none" spc="0" normalizeH="0" baseline="0" noProof="0" dirty="0" err="1">
                <a:ln>
                  <a:noFill/>
                </a:ln>
                <a:solidFill>
                  <a:srgbClr val="000000"/>
                </a:solidFill>
                <a:effectLst/>
                <a:uLnTx/>
                <a:uFillTx/>
                <a:latin typeface="Calibri"/>
                <a:ea typeface="+mn-ea"/>
                <a:cs typeface="+mn-cs"/>
              </a:rPr>
              <a:t>click+hold</a:t>
            </a:r>
            <a:r>
              <a:rPr kumimoji="0" lang="en-GB" sz="1200" b="0" i="0" u="none" strike="noStrike" kern="1200" cap="none" spc="0" normalizeH="0" baseline="0" noProof="0" dirty="0">
                <a:ln>
                  <a:noFill/>
                </a:ln>
                <a:solidFill>
                  <a:srgbClr val="000000"/>
                </a:solidFill>
                <a:effectLst/>
                <a:uLnTx/>
                <a:uFillTx/>
                <a:latin typeface="Calibri"/>
                <a:ea typeface="+mn-ea"/>
                <a:cs typeface="+mn-cs"/>
              </a:rPr>
              <a:t> on grey area of image then drag to position</a:t>
            </a:r>
          </a:p>
          <a:p>
            <a:pPr marL="230400" marR="0" lvl="0" indent="-2304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050" name="Picture 2" descr="42,100+ Conclusion Word Stock Photos, Pictures &amp; Royalty-Free Images -  iStock">
            <a:extLst>
              <a:ext uri="{FF2B5EF4-FFF2-40B4-BE49-F238E27FC236}">
                <a16:creationId xmlns:a16="http://schemas.microsoft.com/office/drawing/2014/main" id="{BED3A22C-F096-F9FE-DA80-8CE205B0F8D2}"/>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4884" r="2488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07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5C7B4F-7981-3856-99D7-8C3B858DF909}"/>
              </a:ext>
            </a:extLst>
          </p:cNvPr>
          <p:cNvSpPr txBox="1"/>
          <p:nvPr/>
        </p:nvSpPr>
        <p:spPr>
          <a:xfrm>
            <a:off x="3168073" y="2817092"/>
            <a:ext cx="4895272" cy="15424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5400" b="0" i="0" u="none" strike="noStrike" kern="1200" cap="none" spc="0" normalizeH="0" baseline="0" noProof="0">
                <a:ln>
                  <a:noFill/>
                </a:ln>
                <a:solidFill>
                  <a:prstClr val="white"/>
                </a:solidFill>
                <a:effectLst/>
                <a:uLnTx/>
                <a:uFillTx/>
                <a:latin typeface="Calibri"/>
                <a:ea typeface="+mn-ea"/>
                <a:cs typeface="+mn-cs"/>
              </a:rPr>
              <a:t>Tabletop Exercise</a:t>
            </a: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83FC879-F142-2D46-E3B2-8469845E00C8}"/>
              </a:ext>
            </a:extLst>
          </p:cNvPr>
          <p:cNvSpPr txBox="1"/>
          <p:nvPr/>
        </p:nvSpPr>
        <p:spPr>
          <a:xfrm>
            <a:off x="2672606" y="3679764"/>
            <a:ext cx="6096000" cy="5847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Vera Atkinson-Padmore</a:t>
            </a:r>
            <a:endParaRPr kumimoji="0" lang="en-GB"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itle 10">
            <a:extLst>
              <a:ext uri="{FF2B5EF4-FFF2-40B4-BE49-F238E27FC236}">
                <a16:creationId xmlns:a16="http://schemas.microsoft.com/office/drawing/2014/main" id="{DD5950C0-24BA-FBFB-5701-D5CB418AF4AC}"/>
              </a:ext>
            </a:extLst>
          </p:cNvPr>
          <p:cNvSpPr txBox="1">
            <a:spLocks/>
          </p:cNvSpPr>
          <p:nvPr/>
        </p:nvSpPr>
        <p:spPr>
          <a:xfrm>
            <a:off x="407138" y="875593"/>
            <a:ext cx="4311166" cy="35284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500" b="0" i="0"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a:ea typeface="+mj-ea"/>
                <a:cs typeface="+mj-cs"/>
              </a:rPr>
              <a:t>North Provider Forum – 30 September 2025</a:t>
            </a:r>
          </a:p>
        </p:txBody>
      </p:sp>
    </p:spTree>
    <p:extLst>
      <p:ext uri="{BB962C8B-B14F-4D97-AF65-F5344CB8AC3E}">
        <p14:creationId xmlns:p14="http://schemas.microsoft.com/office/powerpoint/2010/main" val="14155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FA808D-E9EA-1C8C-850C-39DB8F110DAC}"/>
              </a:ext>
            </a:extLst>
          </p:cNvPr>
          <p:cNvSpPr>
            <a:spLocks noGrp="1"/>
          </p:cNvSpPr>
          <p:nvPr>
            <p:ph type="title"/>
          </p:nvPr>
        </p:nvSpPr>
        <p:spPr>
          <a:xfrm>
            <a:off x="545124" y="517524"/>
            <a:ext cx="5423604" cy="1065091"/>
          </a:xfrm>
        </p:spPr>
        <p:txBody>
          <a:bodyPr vert="horz" lIns="0" tIns="0" rIns="0" bIns="0" rtlCol="0" anchor="t" anchorCtr="0">
            <a:normAutofit fontScale="90000"/>
          </a:bodyPr>
          <a:lstStyle/>
          <a:p>
            <a:r>
              <a:rPr lang="en-GB" dirty="0"/>
              <a:t>Tabletop Exercise Questions</a:t>
            </a:r>
          </a:p>
        </p:txBody>
      </p:sp>
      <p:sp>
        <p:nvSpPr>
          <p:cNvPr id="49" name="TextBox 48">
            <a:extLst>
              <a:ext uri="{FF2B5EF4-FFF2-40B4-BE49-F238E27FC236}">
                <a16:creationId xmlns:a16="http://schemas.microsoft.com/office/drawing/2014/main" id="{7CC6FD3D-2556-E85D-D13D-7D34D7BDD462}"/>
              </a:ext>
            </a:extLst>
          </p:cNvPr>
          <p:cNvSpPr txBox="1"/>
          <p:nvPr/>
        </p:nvSpPr>
        <p:spPr>
          <a:xfrm>
            <a:off x="430190" y="1836569"/>
            <a:ext cx="5412577" cy="4080096"/>
          </a:xfrm>
          <a:prstGeom prst="rect">
            <a:avLst/>
          </a:prstGeom>
        </p:spPr>
        <p:txBody>
          <a:bodyPr vert="horz" lIns="0" tIns="0" rIns="0" bIns="0" rtlCol="0" anchor="t">
            <a:noAutofit/>
          </a:bodyPr>
          <a:lstStyle/>
          <a:p>
            <a:pPr marL="0" marR="0" lvl="0" indent="0" algn="ctr" defTabSz="914400" rtl="0" eaLnBrk="1" fontAlgn="auto" latinLnBrk="0" hangingPunct="1">
              <a:lnSpc>
                <a:spcPct val="100000"/>
              </a:lnSpc>
              <a:spcBef>
                <a:spcPts val="1134"/>
              </a:spcBef>
              <a:spcAft>
                <a:spcPts val="1134"/>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Calibri"/>
                <a:cs typeface="Calibri"/>
              </a:rPr>
              <a:t>Question 1</a:t>
            </a:r>
            <a:br>
              <a:rPr kumimoji="0" lang="en-GB" sz="1800" b="1" i="0" u="none" strike="noStrike" kern="1200" cap="none" spc="0" normalizeH="0" baseline="0" noProof="0" dirty="0">
                <a:ln>
                  <a:noFill/>
                </a:ln>
                <a:solidFill>
                  <a:srgbClr val="000000"/>
                </a:solidFill>
                <a:effectLst/>
                <a:uLnTx/>
                <a:uFillTx/>
                <a:latin typeface="Calibri"/>
                <a:ea typeface="Calibri"/>
                <a:cs typeface="Calibri"/>
              </a:rPr>
            </a:br>
            <a:r>
              <a:rPr kumimoji="0" lang="en-GB" sz="1800" b="1" i="0" u="none" strike="noStrike" kern="1200" cap="none" spc="0" normalizeH="0" baseline="0" noProof="0" dirty="0">
                <a:ln>
                  <a:noFill/>
                </a:ln>
                <a:solidFill>
                  <a:srgbClr val="000000"/>
                </a:solidFill>
                <a:effectLst/>
                <a:uLnTx/>
                <a:uFillTx/>
                <a:latin typeface="Calibri"/>
                <a:ea typeface="Calibri"/>
                <a:cs typeface="Calibri"/>
              </a:rPr>
              <a:t>Can you discuss and share if your staff experience discrimination on grounds of race gender religion etc?</a:t>
            </a:r>
          </a:p>
          <a:p>
            <a:pPr marL="0" marR="0" lvl="0" indent="0" algn="ctr" defTabSz="914400" rtl="0" eaLnBrk="1" fontAlgn="auto" latinLnBrk="0" hangingPunct="1">
              <a:lnSpc>
                <a:spcPct val="100000"/>
              </a:lnSpc>
              <a:spcBef>
                <a:spcPts val="1134"/>
              </a:spcBef>
              <a:spcAft>
                <a:spcPts val="1134"/>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1134"/>
              </a:spcBef>
              <a:spcAft>
                <a:spcPts val="1134"/>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ctr" defTabSz="914400" rtl="0" eaLnBrk="1" fontAlgn="auto" latinLnBrk="0" hangingPunct="1">
              <a:lnSpc>
                <a:spcPct val="100000"/>
              </a:lnSpc>
              <a:spcBef>
                <a:spcPts val="1134"/>
              </a:spcBef>
              <a:spcAft>
                <a:spcPts val="1134"/>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Question 2</a:t>
            </a:r>
            <a:br>
              <a:rPr kumimoji="0" lang="en-GB" sz="1800" b="1" i="0" u="none" strike="noStrike" kern="1200" cap="none" spc="0" normalizeH="0" baseline="0" noProof="0" dirty="0">
                <a:ln>
                  <a:noFill/>
                </a:ln>
                <a:solidFill>
                  <a:srgbClr val="000000"/>
                </a:solidFill>
                <a:effectLst/>
                <a:uLnTx/>
                <a:uFillTx/>
                <a:latin typeface="Calibri"/>
                <a:ea typeface="+mn-ea"/>
                <a:cs typeface="+mn-cs"/>
              </a:rPr>
            </a:br>
            <a:r>
              <a:rPr kumimoji="0" lang="en-GB" sz="1800" b="1" i="0" u="none" strike="noStrike" kern="1200" cap="none" spc="0" normalizeH="0" baseline="0" noProof="0" dirty="0">
                <a:ln>
                  <a:noFill/>
                </a:ln>
                <a:solidFill>
                  <a:srgbClr val="000000"/>
                </a:solidFill>
                <a:effectLst/>
                <a:uLnTx/>
                <a:uFillTx/>
                <a:latin typeface="Calibri"/>
                <a:ea typeface="Calibri"/>
                <a:cs typeface="Calibri"/>
              </a:rPr>
              <a:t>How do your organisation support your staff with the impact this has?</a:t>
            </a:r>
            <a:endParaRPr kumimoji="0" lang="en-GB" sz="1800" b="1" i="0" u="none" strike="noStrike" kern="120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1134"/>
              </a:spcBef>
              <a:spcAft>
                <a:spcPts val="1134"/>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1134"/>
              </a:spcBef>
              <a:spcAft>
                <a:spcPts val="1134"/>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1134"/>
              </a:spcBef>
              <a:spcAft>
                <a:spcPts val="1134"/>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a:ea typeface="Calibri"/>
              <a:cs typeface="Calibri"/>
            </a:endParaRPr>
          </a:p>
          <a:p>
            <a:pPr marL="450850" marR="0" lvl="0" indent="-269875" algn="l" defTabSz="914400" rtl="0" eaLnBrk="1" fontAlgn="auto" latinLnBrk="0" hangingPunct="1">
              <a:lnSpc>
                <a:spcPct val="100000"/>
              </a:lnSpc>
              <a:spcBef>
                <a:spcPts val="0"/>
              </a:spcBef>
              <a:spcAft>
                <a:spcPts val="0"/>
              </a:spcAft>
              <a:buClrTx/>
              <a:buSzTx/>
              <a:buFont typeface="Arial"/>
              <a:buChar char="•"/>
              <a:tabLst/>
              <a:defRPr/>
            </a:pPr>
            <a:endParaRPr kumimoji="0" lang="en-GB" sz="180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1134"/>
              </a:spcBef>
              <a:spcAft>
                <a:spcPts val="1134"/>
              </a:spcAft>
              <a:buClrTx/>
              <a:buSzTx/>
              <a:buFontTx/>
              <a:buNone/>
              <a:tabLst/>
              <a:defRPr/>
            </a:pPr>
            <a:endParaRPr kumimoji="0" lang="en-US" sz="2000" b="0" i="0" u="none" strike="noStrike" kern="1200" cap="none" spc="0" normalizeH="0" baseline="0" noProof="0">
              <a:ln>
                <a:noFill/>
              </a:ln>
              <a:solidFill>
                <a:srgbClr val="000000"/>
              </a:solidFill>
              <a:effectLst/>
              <a:highlight>
                <a:srgbClr val="FFFF00"/>
              </a:highlight>
              <a:uLnTx/>
              <a:uFillTx/>
              <a:latin typeface="Calibri"/>
              <a:ea typeface="Calibri"/>
              <a:cs typeface="Calibri"/>
            </a:endParaRPr>
          </a:p>
        </p:txBody>
      </p:sp>
      <p:sp>
        <p:nvSpPr>
          <p:cNvPr id="48" name="Text Placeholder 47">
            <a:extLst>
              <a:ext uri="{FF2B5EF4-FFF2-40B4-BE49-F238E27FC236}">
                <a16:creationId xmlns:a16="http://schemas.microsoft.com/office/drawing/2014/main" id="{CC3FB4D4-3B0B-D67E-DC0B-C51FDE00659C}"/>
              </a:ext>
            </a:extLst>
          </p:cNvPr>
          <p:cNvSpPr>
            <a:spLocks noGrp="1"/>
          </p:cNvSpPr>
          <p:nvPr>
            <p:ph type="body" sz="quarter" idx="10"/>
          </p:nvPr>
        </p:nvSpPr>
        <p:spPr>
          <a:xfrm>
            <a:off x="6627475" y="1839991"/>
            <a:ext cx="5063589" cy="2888650"/>
          </a:xfrm>
        </p:spPr>
        <p:txBody>
          <a:bodyPr vert="horz" lIns="0" tIns="0" rIns="0" bIns="0" rtlCol="0" anchor="t">
            <a:noAutofit/>
          </a:bodyPr>
          <a:lstStyle/>
          <a:p>
            <a:pPr algn="ctr">
              <a:spcBef>
                <a:spcPts val="0"/>
              </a:spcBef>
              <a:spcAft>
                <a:spcPts val="0"/>
              </a:spcAft>
              <a:defRPr/>
            </a:pPr>
            <a:endParaRPr lang="en-GB" sz="1800" b="1" dirty="0">
              <a:latin typeface="Calibri"/>
            </a:endParaRPr>
          </a:p>
          <a:p>
            <a:pPr algn="ctr">
              <a:spcBef>
                <a:spcPts val="0"/>
              </a:spcBef>
              <a:spcAft>
                <a:spcPts val="0"/>
              </a:spcAft>
              <a:defRPr/>
            </a:pPr>
            <a:endParaRPr lang="en-GB" sz="1800" b="1" dirty="0">
              <a:latin typeface="Calibri"/>
            </a:endParaRPr>
          </a:p>
          <a:p>
            <a:pPr algn="ctr">
              <a:spcBef>
                <a:spcPts val="0"/>
              </a:spcBef>
              <a:spcAft>
                <a:spcPts val="0"/>
              </a:spcAft>
              <a:defRPr/>
            </a:pPr>
            <a:endParaRPr lang="en-GB" sz="1800" b="1" dirty="0">
              <a:latin typeface="Calibri"/>
            </a:endParaRPr>
          </a:p>
          <a:p>
            <a:pPr algn="ctr">
              <a:spcBef>
                <a:spcPts val="0"/>
              </a:spcBef>
              <a:spcAft>
                <a:spcPts val="0"/>
              </a:spcAft>
              <a:defRPr/>
            </a:pPr>
            <a:endParaRPr lang="en-GB" sz="1800" b="1" dirty="0">
              <a:latin typeface="Calibri"/>
            </a:endParaRPr>
          </a:p>
          <a:p>
            <a:pPr algn="ctr">
              <a:spcBef>
                <a:spcPts val="0"/>
              </a:spcBef>
              <a:spcAft>
                <a:spcPts val="0"/>
              </a:spcAft>
              <a:defRPr/>
            </a:pPr>
            <a:r>
              <a:rPr kumimoji="0" lang="en-GB" sz="1800" b="1" i="0" u="none" strike="noStrike" cap="none" spc="0" normalizeH="0" baseline="0" noProof="0" dirty="0">
                <a:ln>
                  <a:noFill/>
                </a:ln>
                <a:uLnTx/>
                <a:uFillTx/>
                <a:latin typeface="Calibri"/>
              </a:rPr>
              <a:t>Question</a:t>
            </a:r>
            <a:r>
              <a:rPr lang="en-GB" sz="1800" b="1" dirty="0">
                <a:latin typeface="Calibri"/>
              </a:rPr>
              <a:t> 3</a:t>
            </a:r>
            <a:endParaRPr lang="en-US" dirty="0">
              <a:ea typeface="Calibri"/>
              <a:cs typeface="Calibri"/>
            </a:endParaRPr>
          </a:p>
          <a:p>
            <a:pPr algn="ctr">
              <a:spcBef>
                <a:spcPts val="0"/>
              </a:spcBef>
              <a:spcAft>
                <a:spcPts val="0"/>
              </a:spcAft>
              <a:defRPr/>
            </a:pPr>
            <a:r>
              <a:rPr lang="en-GB" sz="1800" b="1" dirty="0">
                <a:ea typeface="Calibri"/>
                <a:cs typeface="Calibri"/>
              </a:rPr>
              <a:t> How can Adult Social Care assist your organisation with this?</a:t>
            </a:r>
            <a:endParaRPr lang="en-GB"/>
          </a:p>
          <a:p>
            <a:pPr marL="457200" indent="-457200">
              <a:spcBef>
                <a:spcPts val="0"/>
              </a:spcBef>
              <a:spcAft>
                <a:spcPts val="0"/>
              </a:spcAft>
              <a:buFont typeface="+mj-lt"/>
              <a:buAutoNum type="alphaLcParenR"/>
              <a:defRPr/>
            </a:pPr>
            <a:endParaRPr lang="en-GB" sz="1800" b="1">
              <a:ea typeface="Calibri"/>
              <a:cs typeface="Calibri"/>
            </a:endParaRPr>
          </a:p>
          <a:p>
            <a:pPr>
              <a:spcBef>
                <a:spcPts val="0"/>
              </a:spcBef>
              <a:spcAft>
                <a:spcPts val="0"/>
              </a:spcAft>
              <a:defRPr/>
            </a:pPr>
            <a:endParaRPr lang="en-GB" sz="1800" b="1" dirty="0">
              <a:ea typeface="Calibri"/>
              <a:cs typeface="Calibri"/>
            </a:endParaRPr>
          </a:p>
          <a:p>
            <a:pPr algn="ctr">
              <a:spcBef>
                <a:spcPts val="0"/>
              </a:spcBef>
              <a:spcAft>
                <a:spcPts val="0"/>
              </a:spcAft>
              <a:defRPr/>
            </a:pPr>
            <a:endParaRPr lang="en-GB" sz="1800" dirty="0">
              <a:ea typeface="Calibri"/>
              <a:cs typeface="Calibri"/>
            </a:endParaRPr>
          </a:p>
          <a:p>
            <a:pPr>
              <a:spcBef>
                <a:spcPts val="0"/>
              </a:spcBef>
              <a:spcAft>
                <a:spcPts val="0"/>
              </a:spcAft>
              <a:defRPr/>
            </a:pPr>
            <a:endParaRPr lang="en-GB" sz="1800" dirty="0">
              <a:ea typeface="Calibri"/>
              <a:cs typeface="Calibri"/>
            </a:endParaRPr>
          </a:p>
        </p:txBody>
      </p:sp>
    </p:spTree>
    <p:extLst>
      <p:ext uri="{BB962C8B-B14F-4D97-AF65-F5344CB8AC3E}">
        <p14:creationId xmlns:p14="http://schemas.microsoft.com/office/powerpoint/2010/main" val="392119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p:txBody>
          <a:bodyPr/>
          <a:lstStyle/>
          <a:p>
            <a:r>
              <a:rPr lang="en-GB" dirty="0"/>
              <a:t>Team Manager Voice </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dirty="0"/>
              <a:t>Empowering our Providers </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Date30/09/2025</a:t>
            </a:r>
          </a:p>
        </p:txBody>
      </p:sp>
    </p:spTree>
    <p:extLst>
      <p:ext uri="{BB962C8B-B14F-4D97-AF65-F5344CB8AC3E}">
        <p14:creationId xmlns:p14="http://schemas.microsoft.com/office/powerpoint/2010/main" val="23888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DC87D-65B0-5DE6-7131-A338C57F76B4}"/>
              </a:ext>
            </a:extLst>
          </p:cNvPr>
          <p:cNvSpPr>
            <a:spLocks noGrp="1"/>
          </p:cNvSpPr>
          <p:nvPr>
            <p:ph type="title"/>
          </p:nvPr>
        </p:nvSpPr>
        <p:spPr>
          <a:xfrm>
            <a:off x="545124" y="517524"/>
            <a:ext cx="5302800" cy="1065091"/>
          </a:xfrm>
        </p:spPr>
        <p:txBody>
          <a:bodyPr anchor="t">
            <a:normAutofit/>
          </a:bodyPr>
          <a:lstStyle/>
          <a:p>
            <a:r>
              <a:rPr lang="en-GB" dirty="0"/>
              <a:t>Case Study</a:t>
            </a:r>
          </a:p>
        </p:txBody>
      </p:sp>
      <p:pic>
        <p:nvPicPr>
          <p:cNvPr id="2050" name="Picture 2" descr="Learning About Protected Characteristics – Equality, Diversity &amp; Inclusion  – Park Vale">
            <a:extLst>
              <a:ext uri="{FF2B5EF4-FFF2-40B4-BE49-F238E27FC236}">
                <a16:creationId xmlns:a16="http://schemas.microsoft.com/office/drawing/2014/main" id="{E1D17CED-494A-6321-6C25-BC94159070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9749" y="2220485"/>
            <a:ext cx="4608000" cy="3444480"/>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 Placeholder 3">
            <a:extLst>
              <a:ext uri="{FF2B5EF4-FFF2-40B4-BE49-F238E27FC236}">
                <a16:creationId xmlns:a16="http://schemas.microsoft.com/office/drawing/2014/main" id="{B90A5844-EDE8-D1B0-1DD6-33967847C9D1}"/>
              </a:ext>
            </a:extLst>
          </p:cNvPr>
          <p:cNvSpPr>
            <a:spLocks noGrp="1"/>
          </p:cNvSpPr>
          <p:nvPr>
            <p:ph type="body" sz="quarter" idx="10"/>
          </p:nvPr>
        </p:nvSpPr>
        <p:spPr>
          <a:xfrm>
            <a:off x="7109999" y="1872000"/>
            <a:ext cx="4542251" cy="4141450"/>
          </a:xfrm>
        </p:spPr>
        <p:txBody>
          <a:bodyPr/>
          <a:lstStyle/>
          <a:p>
            <a:r>
              <a:rPr lang="en-US" dirty="0"/>
              <a:t>The Case study will be used  to facilitate conversations of when staff experience behaviors from the cared for which is a protected characteristics under the Equality Act 2010.  </a:t>
            </a:r>
          </a:p>
        </p:txBody>
      </p:sp>
    </p:spTree>
    <p:extLst>
      <p:ext uri="{BB962C8B-B14F-4D97-AF65-F5344CB8AC3E}">
        <p14:creationId xmlns:p14="http://schemas.microsoft.com/office/powerpoint/2010/main" val="2874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0000" y="1863725"/>
            <a:ext cx="9447280" cy="4149725"/>
          </a:xfrm>
        </p:spPr>
        <p:txBody>
          <a:bodyPr/>
          <a:lstStyle/>
          <a:p>
            <a:r>
              <a:rPr lang="en-GB" sz="2800" dirty="0"/>
              <a:t>Pearl lives with her son.  She is 55 years old white female.  Recently relocated to Essex from Norfolk to live with her son.</a:t>
            </a:r>
          </a:p>
          <a:p>
            <a:r>
              <a:rPr lang="en-GB" sz="2800" dirty="0"/>
              <a:t>To meet her eligible assessed needs ECC has commissioned 15 hours Dom (LAH) per week. </a:t>
            </a:r>
          </a:p>
          <a:p>
            <a:r>
              <a:rPr lang="en-GB" sz="2800" dirty="0"/>
              <a:t>There is also 4 hours carers support/week.  This is spilt  2 hours on Mondays and 2 hours on Fridays.</a:t>
            </a:r>
          </a:p>
          <a:p>
            <a:endParaRPr lang="en-GB" dirty="0"/>
          </a:p>
          <a:p>
            <a:endParaRPr lang="en-GB" dirty="0"/>
          </a:p>
          <a:p>
            <a:endParaRPr lang="en-GB" dirty="0"/>
          </a:p>
          <a:p>
            <a:endParaRPr lang="en-GB" dirty="0"/>
          </a:p>
          <a:p>
            <a:r>
              <a:rPr lang="en-GB" dirty="0"/>
              <a:t> </a:t>
            </a:r>
          </a:p>
        </p:txBody>
      </p:sp>
    </p:spTree>
    <p:extLst>
      <p:ext uri="{BB962C8B-B14F-4D97-AF65-F5344CB8AC3E}">
        <p14:creationId xmlns:p14="http://schemas.microsoft.com/office/powerpoint/2010/main" val="39377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AE8D3-6B9A-2160-37F6-A5EB82C41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9F57F-7BA4-FD68-FC80-5BB9EF185A7A}"/>
              </a:ext>
            </a:extLst>
          </p:cNvPr>
          <p:cNvSpPr>
            <a:spLocks noGrp="1"/>
          </p:cNvSpPr>
          <p:nvPr>
            <p:ph type="title"/>
          </p:nvPr>
        </p:nvSpPr>
        <p:spPr/>
        <p:txBody>
          <a:bodyPr/>
          <a:lstStyle/>
          <a:p>
            <a:r>
              <a:rPr lang="en-GB" dirty="0"/>
              <a:t>Incident </a:t>
            </a:r>
          </a:p>
        </p:txBody>
      </p:sp>
      <p:sp>
        <p:nvSpPr>
          <p:cNvPr id="3" name="Content Placeholder 2">
            <a:extLst>
              <a:ext uri="{FF2B5EF4-FFF2-40B4-BE49-F238E27FC236}">
                <a16:creationId xmlns:a16="http://schemas.microsoft.com/office/drawing/2014/main" id="{27332B6B-0C60-07D9-C583-71FA38177312}"/>
              </a:ext>
            </a:extLst>
          </p:cNvPr>
          <p:cNvSpPr>
            <a:spLocks noGrp="1"/>
          </p:cNvSpPr>
          <p:nvPr>
            <p:ph sz="half" idx="1"/>
          </p:nvPr>
        </p:nvSpPr>
        <p:spPr>
          <a:xfrm>
            <a:off x="540000" y="1863725"/>
            <a:ext cx="9569200" cy="4149725"/>
          </a:xfrm>
        </p:spPr>
        <p:txBody>
          <a:bodyPr/>
          <a:lstStyle/>
          <a:p>
            <a:pPr fontAlgn="base"/>
            <a:r>
              <a:rPr lang="en-GB" sz="2800" b="0" dirty="0"/>
              <a:t>On Friday morning carer attend to support Pearl.  There was a new staff member shadowing.  Pearl  asked the staff “have you come over on a boat?”.  The carer told Pearl that her comment was in appropriate and that if it happened again, she would leave.  Pearl repeated her comment again to the new staff member.  The carer completed the task ensuring Pearl was safe and left with the new staff member.</a:t>
            </a:r>
          </a:p>
          <a:p>
            <a:endParaRPr lang="en-GB" dirty="0"/>
          </a:p>
          <a:p>
            <a:r>
              <a:rPr lang="en-GB" dirty="0"/>
              <a:t> </a:t>
            </a:r>
          </a:p>
          <a:p>
            <a:endParaRPr lang="en-GB" dirty="0"/>
          </a:p>
          <a:p>
            <a:endParaRPr lang="en-GB" dirty="0"/>
          </a:p>
          <a:p>
            <a:r>
              <a:rPr lang="en-GB" dirty="0"/>
              <a:t> </a:t>
            </a:r>
          </a:p>
        </p:txBody>
      </p:sp>
    </p:spTree>
    <p:extLst>
      <p:ext uri="{BB962C8B-B14F-4D97-AF65-F5344CB8AC3E}">
        <p14:creationId xmlns:p14="http://schemas.microsoft.com/office/powerpoint/2010/main" val="344130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424F7-84F4-011B-3C0C-7DAF4F74CBBC}"/>
              </a:ext>
            </a:extLst>
          </p:cNvPr>
          <p:cNvSpPr>
            <a:spLocks noGrp="1"/>
          </p:cNvSpPr>
          <p:nvPr>
            <p:ph type="title"/>
          </p:nvPr>
        </p:nvSpPr>
        <p:spPr/>
        <p:txBody>
          <a:bodyPr/>
          <a:lstStyle/>
          <a:p>
            <a:r>
              <a:rPr lang="en-GB" dirty="0"/>
              <a:t>Interactive discussion </a:t>
            </a:r>
          </a:p>
        </p:txBody>
      </p:sp>
      <p:sp>
        <p:nvSpPr>
          <p:cNvPr id="3" name="Content Placeholder 2">
            <a:extLst>
              <a:ext uri="{FF2B5EF4-FFF2-40B4-BE49-F238E27FC236}">
                <a16:creationId xmlns:a16="http://schemas.microsoft.com/office/drawing/2014/main" id="{9BFD1CBD-B951-7145-9993-5B99484EF506}"/>
              </a:ext>
            </a:extLst>
          </p:cNvPr>
          <p:cNvSpPr>
            <a:spLocks noGrp="1"/>
          </p:cNvSpPr>
          <p:nvPr>
            <p:ph sz="half" idx="1"/>
          </p:nvPr>
        </p:nvSpPr>
        <p:spPr>
          <a:xfrm>
            <a:off x="540000" y="1863725"/>
            <a:ext cx="9305040" cy="4149725"/>
          </a:xfrm>
        </p:spPr>
        <p:txBody>
          <a:bodyPr vert="horz" lIns="0" tIns="0" rIns="0" bIns="0" rtlCol="0" anchor="t">
            <a:noAutofit/>
          </a:bodyPr>
          <a:lstStyle/>
          <a:p>
            <a:r>
              <a:rPr lang="en-GB" sz="2800" dirty="0"/>
              <a:t>Have you had similar experiences?</a:t>
            </a:r>
            <a:endParaRPr lang="en-GB" sz="2800" dirty="0">
              <a:ea typeface="Calibri"/>
              <a:cs typeface="Calibri"/>
            </a:endParaRPr>
          </a:p>
          <a:p>
            <a:endParaRPr lang="en-GB" dirty="0">
              <a:ea typeface="Calibri"/>
              <a:cs typeface="Calibri"/>
            </a:endParaRPr>
          </a:p>
          <a:p>
            <a:endParaRPr lang="en-GB" dirty="0"/>
          </a:p>
        </p:txBody>
      </p:sp>
    </p:spTree>
    <p:extLst>
      <p:ext uri="{BB962C8B-B14F-4D97-AF65-F5344CB8AC3E}">
        <p14:creationId xmlns:p14="http://schemas.microsoft.com/office/powerpoint/2010/main" val="234436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p:txBody>
          <a:bodyPr/>
          <a:lstStyle/>
          <a:p>
            <a:r>
              <a:rPr lang="en-GB" sz="2000" dirty="0">
                <a:solidFill>
                  <a:schemeClr val="tx1"/>
                </a:solidFill>
              </a:rPr>
              <a:t>Provider gave 28 days Notice to ECC to terminate the care package currently in place for Pearl.</a:t>
            </a:r>
            <a:br>
              <a:rPr lang="en-GB" sz="2000" dirty="0">
                <a:solidFill>
                  <a:schemeClr val="tx1"/>
                </a:solidFill>
              </a:rPr>
            </a:br>
            <a:br>
              <a:rPr lang="en-GB" sz="2000" dirty="0">
                <a:solidFill>
                  <a:schemeClr val="tx1"/>
                </a:solidFill>
              </a:rPr>
            </a:br>
            <a:r>
              <a:rPr lang="en-GB" sz="2000" dirty="0">
                <a:solidFill>
                  <a:schemeClr val="tx1"/>
                </a:solidFill>
              </a:rPr>
              <a:t>Reason for notice – Verbal abuse directed at staff including Racial and hurtful comments.</a:t>
            </a:r>
          </a:p>
        </p:txBody>
      </p:sp>
      <p:sp>
        <p:nvSpPr>
          <p:cNvPr id="4" name="Subtitle 3">
            <a:extLst>
              <a:ext uri="{FF2B5EF4-FFF2-40B4-BE49-F238E27FC236}">
                <a16:creationId xmlns:a16="http://schemas.microsoft.com/office/drawing/2014/main" id="{4AC8350C-EC6E-CE82-26A1-B2F2809AFF4D}"/>
              </a:ext>
            </a:extLst>
          </p:cNvPr>
          <p:cNvSpPr>
            <a:spLocks noGrp="1"/>
          </p:cNvSpPr>
          <p:nvPr>
            <p:ph type="subTitle" idx="1"/>
          </p:nvPr>
        </p:nvSpPr>
        <p:spPr/>
        <p:txBody>
          <a:bodyPr/>
          <a:lstStyle/>
          <a:p>
            <a:r>
              <a:rPr lang="en-GB" dirty="0"/>
              <a:t>Adult Social Care Response</a:t>
            </a:r>
          </a:p>
        </p:txBody>
      </p:sp>
      <p:sp>
        <p:nvSpPr>
          <p:cNvPr id="7" name="Date Placeholder 6">
            <a:extLst>
              <a:ext uri="{FF2B5EF4-FFF2-40B4-BE49-F238E27FC236}">
                <a16:creationId xmlns:a16="http://schemas.microsoft.com/office/drawing/2014/main" id="{482EDEC0-71BF-DF40-C7F0-2DC769C6CC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Professional Meeting </a:t>
            </a:r>
          </a:p>
        </p:txBody>
      </p:sp>
      <p:sp>
        <p:nvSpPr>
          <p:cNvPr id="20" name="TextBox 19">
            <a:extLst>
              <a:ext uri="{FF2B5EF4-FFF2-40B4-BE49-F238E27FC236}">
                <a16:creationId xmlns:a16="http://schemas.microsoft.com/office/drawing/2014/main" id="{5E9205A0-C1E3-430D-74B6-A652EE36EACA}"/>
              </a:ext>
              <a:ext uri="{C183D7F6-B498-43B3-948B-1728B52AA6E4}">
                <adec:decorative xmlns:adec="http://schemas.microsoft.com/office/drawing/2017/decorative" val="1"/>
              </a:ext>
            </a:extLst>
          </p:cNvPr>
          <p:cNvSpPr txBox="1"/>
          <p:nvPr/>
        </p:nvSpPr>
        <p:spPr>
          <a:xfrm>
            <a:off x="52621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To change image: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Delete existing image and insert new by clicking on icon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or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Right-click, change picture</a:t>
            </a:r>
          </a:p>
        </p:txBody>
      </p:sp>
      <p:grpSp>
        <p:nvGrpSpPr>
          <p:cNvPr id="21" name="Group 20">
            <a:extLst>
              <a:ext uri="{FF2B5EF4-FFF2-40B4-BE49-F238E27FC236}">
                <a16:creationId xmlns:a16="http://schemas.microsoft.com/office/drawing/2014/main" id="{2B707032-0BAF-266F-BCB2-D2190306B61B}"/>
              </a:ext>
              <a:ext uri="{C183D7F6-B498-43B3-948B-1728B52AA6E4}">
                <adec:decorative xmlns:adec="http://schemas.microsoft.com/office/drawing/2017/decorative" val="1"/>
              </a:ext>
            </a:extLst>
          </p:cNvPr>
          <p:cNvGrpSpPr/>
          <p:nvPr/>
        </p:nvGrpSpPr>
        <p:grpSpPr>
          <a:xfrm>
            <a:off x="7604794" y="-1298222"/>
            <a:ext cx="2257779" cy="1213555"/>
            <a:chOff x="8760176" y="-1298222"/>
            <a:chExt cx="2257779" cy="1213555"/>
          </a:xfrm>
        </p:grpSpPr>
        <p:sp>
          <p:nvSpPr>
            <p:cNvPr id="22" name="TextBox 21">
              <a:extLst>
                <a:ext uri="{FF2B5EF4-FFF2-40B4-BE49-F238E27FC236}">
                  <a16:creationId xmlns:a16="http://schemas.microsoft.com/office/drawing/2014/main" id="{E81C5442-D91D-7CD2-3E9C-055217C29610}"/>
                </a:ext>
              </a:extLst>
            </p:cNvPr>
            <p:cNvSpPr txBox="1"/>
            <p:nvPr/>
          </p:nvSpPr>
          <p:spPr>
            <a:xfrm>
              <a:off x="8760176"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If new picture causes placeholder to resize or rotate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Click on ‘Reset’ </a:t>
              </a:r>
              <a:br>
                <a:rPr kumimoji="0" lang="en-GB" sz="1200" b="0" i="0" u="none" strike="noStrike" kern="1200" cap="none" spc="0" normalizeH="0" baseline="0" noProof="0" dirty="0">
                  <a:ln>
                    <a:noFill/>
                  </a:ln>
                  <a:solidFill>
                    <a:srgbClr val="000000"/>
                  </a:solidFill>
                  <a:effectLst/>
                  <a:uLnTx/>
                  <a:uFillTx/>
                  <a:latin typeface="Calibri"/>
                  <a:ea typeface="+mn-ea"/>
                  <a:cs typeface="+mn-cs"/>
                </a:rPr>
              </a:br>
              <a:r>
                <a:rPr kumimoji="0" lang="en-GB" sz="1200" b="0" i="0" u="none" strike="noStrike" kern="1200" cap="none" spc="0" normalizeH="0" baseline="0" noProof="0" dirty="0">
                  <a:ln>
                    <a:noFill/>
                  </a:ln>
                  <a:solidFill>
                    <a:srgbClr val="000000"/>
                  </a:solidFill>
                  <a:effectLst/>
                  <a:uLnTx/>
                  <a:uFillTx/>
                  <a:latin typeface="Calibri"/>
                  <a:ea typeface="+mn-ea"/>
                  <a:cs typeface="+mn-cs"/>
                </a:rPr>
                <a:t>under ‘Slides’ tab </a:t>
              </a:r>
              <a:br>
                <a:rPr kumimoji="0" lang="en-GB" sz="1200" b="0" i="0" u="none" strike="noStrike" kern="1200" cap="none" spc="0" normalizeH="0" baseline="0" noProof="0" dirty="0">
                  <a:ln>
                    <a:noFill/>
                  </a:ln>
                  <a:solidFill>
                    <a:srgbClr val="000000"/>
                  </a:solidFill>
                  <a:effectLst/>
                  <a:uLnTx/>
                  <a:uFillTx/>
                  <a:latin typeface="Calibri"/>
                  <a:ea typeface="+mn-ea"/>
                  <a:cs typeface="+mn-cs"/>
                </a:rPr>
              </a:br>
              <a:r>
                <a:rPr kumimoji="0" lang="en-GB" sz="1200" b="0" i="0" u="none" strike="noStrike" kern="1200" cap="none" spc="0" normalizeH="0" baseline="0" noProof="0" dirty="0">
                  <a:ln>
                    <a:noFill/>
                  </a:ln>
                  <a:solidFill>
                    <a:srgbClr val="000000"/>
                  </a:solidFill>
                  <a:effectLst/>
                  <a:uLnTx/>
                  <a:uFillTx/>
                  <a:latin typeface="Calibri"/>
                  <a:ea typeface="+mn-ea"/>
                  <a:cs typeface="+mn-cs"/>
                </a:rPr>
                <a:t>on Ribbon</a:t>
              </a:r>
            </a:p>
          </p:txBody>
        </p:sp>
        <p:pic>
          <p:nvPicPr>
            <p:cNvPr id="23" name="Picture 22">
              <a:extLst>
                <a:ext uri="{FF2B5EF4-FFF2-40B4-BE49-F238E27FC236}">
                  <a16:creationId xmlns:a16="http://schemas.microsoft.com/office/drawing/2014/main" id="{3D7C4BE3-7A93-5A4A-9263-B79F4F9FC428}"/>
                </a:ext>
              </a:extLst>
            </p:cNvPr>
            <p:cNvPicPr>
              <a:picLocks noChangeAspect="1"/>
            </p:cNvPicPr>
            <p:nvPr/>
          </p:nvPicPr>
          <p:blipFill rotWithShape="1">
            <a:blip r:embed="rId2"/>
            <a:srcRect l="5637" t="1975" r="85013" b="80247"/>
            <a:stretch/>
          </p:blipFill>
          <p:spPr>
            <a:xfrm>
              <a:off x="10200571" y="-1001890"/>
              <a:ext cx="734456" cy="843844"/>
            </a:xfrm>
            <a:prstGeom prst="rect">
              <a:avLst/>
            </a:prstGeom>
          </p:spPr>
        </p:pic>
      </p:grpSp>
      <p:sp>
        <p:nvSpPr>
          <p:cNvPr id="24" name="TextBox 23">
            <a:extLst>
              <a:ext uri="{FF2B5EF4-FFF2-40B4-BE49-F238E27FC236}">
                <a16:creationId xmlns:a16="http://schemas.microsoft.com/office/drawing/2014/main" id="{CA2C715E-4CEF-51FC-DA97-A6B22FECCC32}"/>
              </a:ext>
              <a:ext uri="{C183D7F6-B498-43B3-948B-1728B52AA6E4}">
                <adec:decorative xmlns:adec="http://schemas.microsoft.com/office/drawing/2017/decorative" val="1"/>
              </a:ext>
            </a:extLst>
          </p:cNvPr>
          <p:cNvSpPr txBox="1"/>
          <p:nvPr/>
        </p:nvSpPr>
        <p:spPr>
          <a:xfrm>
            <a:off x="99342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To resize or reposition image within placeholder: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Picture Format&gt; Crop</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Resize using white circles at corners</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Move by </a:t>
            </a:r>
            <a:r>
              <a:rPr kumimoji="0" lang="en-GB" sz="1200" b="0" i="0" u="none" strike="noStrike" kern="1200" cap="none" spc="0" normalizeH="0" baseline="0" noProof="0" dirty="0" err="1">
                <a:ln>
                  <a:noFill/>
                </a:ln>
                <a:solidFill>
                  <a:srgbClr val="000000"/>
                </a:solidFill>
                <a:effectLst/>
                <a:uLnTx/>
                <a:uFillTx/>
                <a:latin typeface="Calibri"/>
                <a:ea typeface="+mn-ea"/>
                <a:cs typeface="+mn-cs"/>
              </a:rPr>
              <a:t>click+hold</a:t>
            </a:r>
            <a:r>
              <a:rPr kumimoji="0" lang="en-GB" sz="1200" b="0" i="0" u="none" strike="noStrike" kern="1200" cap="none" spc="0" normalizeH="0" baseline="0" noProof="0" dirty="0">
                <a:ln>
                  <a:noFill/>
                </a:ln>
                <a:solidFill>
                  <a:srgbClr val="000000"/>
                </a:solidFill>
                <a:effectLst/>
                <a:uLnTx/>
                <a:uFillTx/>
                <a:latin typeface="Calibri"/>
                <a:ea typeface="+mn-ea"/>
                <a:cs typeface="+mn-cs"/>
              </a:rPr>
              <a:t> on grey area of image then drag to position</a:t>
            </a:r>
          </a:p>
          <a:p>
            <a:pPr marL="230400" marR="0" lvl="0" indent="-2304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26" name="Picture 2" descr="What Next? Young Vic - What Next? Culture">
            <a:extLst>
              <a:ext uri="{FF2B5EF4-FFF2-40B4-BE49-F238E27FC236}">
                <a16:creationId xmlns:a16="http://schemas.microsoft.com/office/drawing/2014/main" id="{E6483BA8-2787-0621-80D1-EDE69A6F34B0}"/>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1029" r="2102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80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dirty="0"/>
              <a:t>Actions </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611166" cy="907200"/>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702800" y="1871999"/>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Calibri"/>
                <a:ea typeface="+mn-ea"/>
                <a:cs typeface="+mn-cs"/>
              </a:rPr>
              <a:t>Professional Meeting Arranged invited to this meeting.  Care Provider Manager. Operational Team, Procurement Manager </a:t>
            </a: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Graphic 5" descr="Books icon">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3301200"/>
            <a:ext cx="674665" cy="817200"/>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702800" y="3301200"/>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Calibri"/>
                <a:ea typeface="+mn-ea"/>
                <a:cs typeface="+mn-cs"/>
              </a:rPr>
              <a:t>Purpose for Provider to have opportunity to discuss the incident.</a:t>
            </a:r>
            <a:br>
              <a:rPr kumimoji="0" lang="en-GB" sz="1500" b="0" i="0" u="none" strike="noStrike" kern="1200" cap="none" spc="0" normalizeH="0" baseline="0" noProof="0" dirty="0">
                <a:ln>
                  <a:noFill/>
                </a:ln>
                <a:solidFill>
                  <a:srgbClr val="000000"/>
                </a:solidFill>
                <a:effectLst/>
                <a:uLnTx/>
                <a:uFillTx/>
                <a:latin typeface="Calibri"/>
                <a:ea typeface="+mn-ea"/>
                <a:cs typeface="+mn-cs"/>
              </a:rPr>
            </a:br>
            <a:r>
              <a:rPr kumimoji="0" lang="en-GB" sz="1500" b="0" i="0" u="none" strike="noStrike" kern="1200" cap="none" spc="0" normalizeH="0" baseline="0" noProof="0" dirty="0">
                <a:ln>
                  <a:noFill/>
                </a:ln>
                <a:solidFill>
                  <a:srgbClr val="000000"/>
                </a:solidFill>
                <a:effectLst/>
                <a:uLnTx/>
                <a:uFillTx/>
                <a:latin typeface="Calibri"/>
                <a:ea typeface="+mn-ea"/>
                <a:cs typeface="+mn-cs"/>
              </a:rPr>
              <a:t>To be supported by ECC</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Calibri"/>
                <a:ea typeface="+mn-ea"/>
                <a:cs typeface="+mn-cs"/>
              </a:rPr>
              <a:t>Identify/agree plans going forward.</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Calibri"/>
                <a:ea typeface="+mn-ea"/>
                <a:cs typeface="+mn-cs"/>
              </a:rPr>
              <a:t> </a:t>
            </a:r>
          </a:p>
        </p:txBody>
      </p:sp>
      <p:pic>
        <p:nvPicPr>
          <p:cNvPr id="8" name="Graphic 7" descr="People icon">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755600"/>
            <a:ext cx="800100" cy="923925"/>
          </a:xfrm>
          <a:prstGeom prst="rect">
            <a:avLst/>
          </a:prstGeom>
        </p:spPr>
      </p:pic>
      <p:sp>
        <p:nvSpPr>
          <p:cNvPr id="17" name="TextBox 16">
            <a:extLst>
              <a:ext uri="{FF2B5EF4-FFF2-40B4-BE49-F238E27FC236}">
                <a16:creationId xmlns:a16="http://schemas.microsoft.com/office/drawing/2014/main" id="{127CA468-B12F-EE69-234B-56EAD4F81351}"/>
              </a:ext>
            </a:extLst>
          </p:cNvPr>
          <p:cNvSpPr txBox="1"/>
          <p:nvPr/>
        </p:nvSpPr>
        <p:spPr>
          <a:xfrm>
            <a:off x="1702800" y="5078325"/>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Calibri"/>
                <a:ea typeface="+mn-ea"/>
                <a:cs typeface="+mn-cs"/>
              </a:rPr>
              <a:t>In that meant Provider shared they had followed their internal process</a:t>
            </a: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 name="Graphic 9" descr="House icon">
            <a:extLst>
              <a:ext uri="{FF2B5EF4-FFF2-40B4-BE49-F238E27FC236}">
                <a16:creationId xmlns:a16="http://schemas.microsoft.com/office/drawing/2014/main" id="{7FDBA845-199F-B978-9C92-8FA1D8C152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24800" y="1872000"/>
            <a:ext cx="1057275" cy="828675"/>
          </a:xfrm>
          <a:prstGeom prst="rect">
            <a:avLst/>
          </a:prstGeom>
        </p:spPr>
      </p:pic>
      <p:sp>
        <p:nvSpPr>
          <p:cNvPr id="18" name="TextBox 17">
            <a:extLst>
              <a:ext uri="{FF2B5EF4-FFF2-40B4-BE49-F238E27FC236}">
                <a16:creationId xmlns:a16="http://schemas.microsoft.com/office/drawing/2014/main" id="{ABF10046-C306-F187-5953-A5EFFB590319}"/>
              </a:ext>
            </a:extLst>
          </p:cNvPr>
          <p:cNvSpPr txBox="1"/>
          <p:nvPr/>
        </p:nvSpPr>
        <p:spPr>
          <a:xfrm>
            <a:off x="7257600" y="1871999"/>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Calibri"/>
                <a:ea typeface="+mn-ea"/>
                <a:cs typeface="+mn-cs"/>
              </a:rPr>
              <a:t>The new starter was not deterred from joining the agency.  As a Staff member who was subject to verbal and racist comment, they would not be sent back to support Pearl</a:t>
            </a: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 name="Graphic 11" descr="Wind turbine icon">
            <a:extLst>
              <a:ext uri="{FF2B5EF4-FFF2-40B4-BE49-F238E27FC236}">
                <a16:creationId xmlns:a16="http://schemas.microsoft.com/office/drawing/2014/main" id="{773626D8-052B-08C2-44A0-C30D9B2C03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24800" y="3301200"/>
            <a:ext cx="857250" cy="1095375"/>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7257600" y="3301200"/>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Calibri"/>
                <a:ea typeface="+mn-ea"/>
                <a:cs typeface="+mn-cs"/>
              </a:rPr>
              <a:t>ECC would undertake a review.   There would be full transparency when seeking to re commission care of the incident.  </a:t>
            </a: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4" name="Graphic 13" descr="Tools icon">
            <a:extLst>
              <a:ext uri="{FF2B5EF4-FFF2-40B4-BE49-F238E27FC236}">
                <a16:creationId xmlns:a16="http://schemas.microsoft.com/office/drawing/2014/main" id="{BC8F81A5-E20A-00C9-C7D4-18CCDFBF6A7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24800" y="4755600"/>
            <a:ext cx="781050" cy="704850"/>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7257600" y="4755600"/>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Calibri"/>
                <a:ea typeface="+mn-ea"/>
                <a:cs typeface="+mn-cs"/>
              </a:rPr>
              <a:t>Practitioner to have conversation with Pearl specifically around ECC Dignity and Respect Statement. The incident will also be raised formally via Mysafety Reporting </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7333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FA808D-E9EA-1C8C-850C-39DB8F110DAC}"/>
              </a:ext>
            </a:extLst>
          </p:cNvPr>
          <p:cNvSpPr>
            <a:spLocks noGrp="1"/>
          </p:cNvSpPr>
          <p:nvPr>
            <p:ph type="title"/>
          </p:nvPr>
        </p:nvSpPr>
        <p:spPr>
          <a:xfrm>
            <a:off x="545124" y="517524"/>
            <a:ext cx="10341687" cy="1065091"/>
          </a:xfrm>
        </p:spPr>
        <p:txBody>
          <a:bodyPr/>
          <a:lstStyle/>
          <a:p>
            <a:r>
              <a:rPr lang="en-GB" b="0" dirty="0">
                <a:solidFill>
                  <a:schemeClr val="tx1"/>
                </a:solidFill>
              </a:rPr>
              <a:t>Points to think about during the tabletop exercise:</a:t>
            </a:r>
          </a:p>
        </p:txBody>
      </p:sp>
      <p:sp>
        <p:nvSpPr>
          <p:cNvPr id="4" name="Text Placeholder 3">
            <a:extLst>
              <a:ext uri="{FF2B5EF4-FFF2-40B4-BE49-F238E27FC236}">
                <a16:creationId xmlns:a16="http://schemas.microsoft.com/office/drawing/2014/main" id="{C068235A-1F5F-24EA-9A3C-AA6C9D4A4E9A}"/>
              </a:ext>
            </a:extLst>
          </p:cNvPr>
          <p:cNvSpPr>
            <a:spLocks noGrp="1"/>
          </p:cNvSpPr>
          <p:nvPr>
            <p:ph type="body" sz="quarter" idx="11"/>
          </p:nvPr>
        </p:nvSpPr>
        <p:spPr/>
        <p:txBody>
          <a:bodyPr/>
          <a:lstStyle/>
          <a:p>
            <a:r>
              <a:rPr lang="en-GB" dirty="0"/>
              <a:t>1</a:t>
            </a:r>
          </a:p>
        </p:txBody>
      </p:sp>
      <p:sp>
        <p:nvSpPr>
          <p:cNvPr id="5" name="Text Placeholder 4">
            <a:extLst>
              <a:ext uri="{FF2B5EF4-FFF2-40B4-BE49-F238E27FC236}">
                <a16:creationId xmlns:a16="http://schemas.microsoft.com/office/drawing/2014/main" id="{964E634C-6CD8-C406-D9F8-8B13BB82F3ED}"/>
              </a:ext>
            </a:extLst>
          </p:cNvPr>
          <p:cNvSpPr>
            <a:spLocks noGrp="1"/>
          </p:cNvSpPr>
          <p:nvPr>
            <p:ph type="body" sz="quarter" idx="12"/>
          </p:nvPr>
        </p:nvSpPr>
        <p:spPr/>
        <p:txBody>
          <a:bodyPr/>
          <a:lstStyle/>
          <a:p>
            <a:r>
              <a:rPr lang="en-GB" dirty="0"/>
              <a:t>How confident are you having these discussions?</a:t>
            </a:r>
          </a:p>
        </p:txBody>
      </p:sp>
      <p:sp>
        <p:nvSpPr>
          <p:cNvPr id="6" name="Text Placeholder 5">
            <a:extLst>
              <a:ext uri="{FF2B5EF4-FFF2-40B4-BE49-F238E27FC236}">
                <a16:creationId xmlns:a16="http://schemas.microsoft.com/office/drawing/2014/main" id="{8B0AA866-BF83-4D03-1F8F-DC72695632ED}"/>
              </a:ext>
            </a:extLst>
          </p:cNvPr>
          <p:cNvSpPr>
            <a:spLocks noGrp="1"/>
          </p:cNvSpPr>
          <p:nvPr>
            <p:ph type="body" sz="quarter" idx="13"/>
          </p:nvPr>
        </p:nvSpPr>
        <p:spPr/>
        <p:txBody>
          <a:bodyPr/>
          <a:lstStyle/>
          <a:p>
            <a:r>
              <a:rPr lang="en-GB" dirty="0"/>
              <a:t>2</a:t>
            </a:r>
          </a:p>
        </p:txBody>
      </p:sp>
      <p:sp>
        <p:nvSpPr>
          <p:cNvPr id="7" name="Text Placeholder 6">
            <a:extLst>
              <a:ext uri="{FF2B5EF4-FFF2-40B4-BE49-F238E27FC236}">
                <a16:creationId xmlns:a16="http://schemas.microsoft.com/office/drawing/2014/main" id="{B8F71D81-B35C-B657-CD99-83134C7710D2}"/>
              </a:ext>
            </a:extLst>
          </p:cNvPr>
          <p:cNvSpPr>
            <a:spLocks noGrp="1"/>
          </p:cNvSpPr>
          <p:nvPr>
            <p:ph type="body" sz="quarter" idx="14"/>
          </p:nvPr>
        </p:nvSpPr>
        <p:spPr/>
        <p:txBody>
          <a:bodyPr/>
          <a:lstStyle/>
          <a:p>
            <a:r>
              <a:rPr lang="en-GB" dirty="0"/>
              <a:t>Professional Meetings Would these be helpful? </a:t>
            </a:r>
          </a:p>
        </p:txBody>
      </p:sp>
      <p:sp>
        <p:nvSpPr>
          <p:cNvPr id="8" name="Text Placeholder 7">
            <a:extLst>
              <a:ext uri="{FF2B5EF4-FFF2-40B4-BE49-F238E27FC236}">
                <a16:creationId xmlns:a16="http://schemas.microsoft.com/office/drawing/2014/main" id="{5715CF89-929C-B560-E8E5-0DF743F5E399}"/>
              </a:ext>
            </a:extLst>
          </p:cNvPr>
          <p:cNvSpPr>
            <a:spLocks noGrp="1"/>
          </p:cNvSpPr>
          <p:nvPr>
            <p:ph type="body" sz="quarter" idx="15"/>
          </p:nvPr>
        </p:nvSpPr>
        <p:spPr/>
        <p:txBody>
          <a:bodyPr/>
          <a:lstStyle/>
          <a:p>
            <a:r>
              <a:rPr lang="en-GB" dirty="0"/>
              <a:t>3</a:t>
            </a:r>
          </a:p>
        </p:txBody>
      </p:sp>
      <p:sp>
        <p:nvSpPr>
          <p:cNvPr id="9" name="Text Placeholder 8">
            <a:extLst>
              <a:ext uri="{FF2B5EF4-FFF2-40B4-BE49-F238E27FC236}">
                <a16:creationId xmlns:a16="http://schemas.microsoft.com/office/drawing/2014/main" id="{50AFEF9D-F8C1-1591-613A-70CD252F57BA}"/>
              </a:ext>
            </a:extLst>
          </p:cNvPr>
          <p:cNvSpPr>
            <a:spLocks noGrp="1"/>
          </p:cNvSpPr>
          <p:nvPr>
            <p:ph type="body" sz="quarter" idx="16"/>
          </p:nvPr>
        </p:nvSpPr>
        <p:spPr/>
        <p:txBody>
          <a:bodyPr/>
          <a:lstStyle/>
          <a:p>
            <a:r>
              <a:rPr lang="en-GB" dirty="0"/>
              <a:t>What do you find difficult?</a:t>
            </a:r>
          </a:p>
        </p:txBody>
      </p:sp>
      <p:sp>
        <p:nvSpPr>
          <p:cNvPr id="10" name="Text Placeholder 9">
            <a:extLst>
              <a:ext uri="{FF2B5EF4-FFF2-40B4-BE49-F238E27FC236}">
                <a16:creationId xmlns:a16="http://schemas.microsoft.com/office/drawing/2014/main" id="{1589DF9C-102E-5C63-AEF9-0F568F374474}"/>
              </a:ext>
            </a:extLst>
          </p:cNvPr>
          <p:cNvSpPr>
            <a:spLocks noGrp="1"/>
          </p:cNvSpPr>
          <p:nvPr>
            <p:ph type="body" sz="quarter" idx="17"/>
          </p:nvPr>
        </p:nvSpPr>
        <p:spPr/>
        <p:txBody>
          <a:bodyPr/>
          <a:lstStyle/>
          <a:p>
            <a:r>
              <a:rPr lang="en-GB" dirty="0"/>
              <a:t>4</a:t>
            </a:r>
          </a:p>
        </p:txBody>
      </p:sp>
      <p:sp>
        <p:nvSpPr>
          <p:cNvPr id="11" name="Text Placeholder 10">
            <a:extLst>
              <a:ext uri="{FF2B5EF4-FFF2-40B4-BE49-F238E27FC236}">
                <a16:creationId xmlns:a16="http://schemas.microsoft.com/office/drawing/2014/main" id="{FEE1D424-48D3-0966-945F-BC87C97C1FA0}"/>
              </a:ext>
            </a:extLst>
          </p:cNvPr>
          <p:cNvSpPr>
            <a:spLocks noGrp="1"/>
          </p:cNvSpPr>
          <p:nvPr>
            <p:ph type="body" sz="quarter" idx="18"/>
          </p:nvPr>
        </p:nvSpPr>
        <p:spPr/>
        <p:txBody>
          <a:bodyPr/>
          <a:lstStyle/>
          <a:p>
            <a:r>
              <a:rPr lang="en-GB" dirty="0"/>
              <a:t>Is there anything which is new information for you?</a:t>
            </a:r>
          </a:p>
        </p:txBody>
      </p:sp>
      <p:sp>
        <p:nvSpPr>
          <p:cNvPr id="12" name="Text Placeholder 11">
            <a:extLst>
              <a:ext uri="{FF2B5EF4-FFF2-40B4-BE49-F238E27FC236}">
                <a16:creationId xmlns:a16="http://schemas.microsoft.com/office/drawing/2014/main" id="{4C0BFF18-8A6F-526C-ECC0-0ED3CF6E5FDA}"/>
              </a:ext>
            </a:extLst>
          </p:cNvPr>
          <p:cNvSpPr>
            <a:spLocks noGrp="1"/>
          </p:cNvSpPr>
          <p:nvPr>
            <p:ph type="body" sz="quarter" idx="19"/>
          </p:nvPr>
        </p:nvSpPr>
        <p:spPr/>
        <p:txBody>
          <a:bodyPr/>
          <a:lstStyle/>
          <a:p>
            <a:r>
              <a:rPr lang="en-GB" dirty="0"/>
              <a:t>5</a:t>
            </a:r>
          </a:p>
        </p:txBody>
      </p:sp>
      <p:sp>
        <p:nvSpPr>
          <p:cNvPr id="13" name="Text Placeholder 12">
            <a:extLst>
              <a:ext uri="{FF2B5EF4-FFF2-40B4-BE49-F238E27FC236}">
                <a16:creationId xmlns:a16="http://schemas.microsoft.com/office/drawing/2014/main" id="{20EDAFC7-D5D1-9937-584C-97129C50CB13}"/>
              </a:ext>
            </a:extLst>
          </p:cNvPr>
          <p:cNvSpPr>
            <a:spLocks noGrp="1"/>
          </p:cNvSpPr>
          <p:nvPr>
            <p:ph type="body" sz="quarter" idx="20"/>
          </p:nvPr>
        </p:nvSpPr>
        <p:spPr/>
        <p:txBody>
          <a:bodyPr/>
          <a:lstStyle/>
          <a:p>
            <a:r>
              <a:rPr lang="en-GB" dirty="0"/>
              <a:t>What would you do different?  </a:t>
            </a:r>
          </a:p>
        </p:txBody>
      </p:sp>
      <p:sp>
        <p:nvSpPr>
          <p:cNvPr id="14" name="Text Placeholder 13">
            <a:extLst>
              <a:ext uri="{FF2B5EF4-FFF2-40B4-BE49-F238E27FC236}">
                <a16:creationId xmlns:a16="http://schemas.microsoft.com/office/drawing/2014/main" id="{3824DC8E-44EA-E36D-4A81-330DCA47FFDB}"/>
              </a:ext>
            </a:extLst>
          </p:cNvPr>
          <p:cNvSpPr>
            <a:spLocks noGrp="1"/>
          </p:cNvSpPr>
          <p:nvPr>
            <p:ph type="body" sz="quarter" idx="21"/>
          </p:nvPr>
        </p:nvSpPr>
        <p:spPr/>
        <p:txBody>
          <a:bodyPr/>
          <a:lstStyle/>
          <a:p>
            <a:r>
              <a:rPr lang="en-GB" dirty="0"/>
              <a:t>6</a:t>
            </a:r>
          </a:p>
        </p:txBody>
      </p:sp>
      <p:sp>
        <p:nvSpPr>
          <p:cNvPr id="15" name="Text Placeholder 14">
            <a:extLst>
              <a:ext uri="{FF2B5EF4-FFF2-40B4-BE49-F238E27FC236}">
                <a16:creationId xmlns:a16="http://schemas.microsoft.com/office/drawing/2014/main" id="{B3B4D1BD-E9CD-BF00-F462-8D81C7D57C7F}"/>
              </a:ext>
            </a:extLst>
          </p:cNvPr>
          <p:cNvSpPr>
            <a:spLocks noGrp="1"/>
          </p:cNvSpPr>
          <p:nvPr>
            <p:ph type="body" sz="quarter" idx="22"/>
          </p:nvPr>
        </p:nvSpPr>
        <p:spPr/>
        <p:txBody>
          <a:bodyPr/>
          <a:lstStyle/>
          <a:p>
            <a:r>
              <a:rPr lang="en-GB" dirty="0"/>
              <a:t>Have this been helpful? </a:t>
            </a:r>
          </a:p>
        </p:txBody>
      </p:sp>
      <p:sp>
        <p:nvSpPr>
          <p:cNvPr id="16" name="Text Placeholder 15">
            <a:extLst>
              <a:ext uri="{FF2B5EF4-FFF2-40B4-BE49-F238E27FC236}">
                <a16:creationId xmlns:a16="http://schemas.microsoft.com/office/drawing/2014/main" id="{ABD81B1B-6007-975D-EBC4-3F4AF6CE7BF4}"/>
              </a:ext>
            </a:extLst>
          </p:cNvPr>
          <p:cNvSpPr>
            <a:spLocks noGrp="1"/>
          </p:cNvSpPr>
          <p:nvPr>
            <p:ph type="body" sz="quarter" idx="23"/>
          </p:nvPr>
        </p:nvSpPr>
        <p:spPr/>
        <p:txBody>
          <a:bodyPr/>
          <a:lstStyle/>
          <a:p>
            <a:r>
              <a:rPr lang="en-GB" dirty="0"/>
              <a:t>7</a:t>
            </a:r>
          </a:p>
        </p:txBody>
      </p:sp>
      <p:sp>
        <p:nvSpPr>
          <p:cNvPr id="17" name="Text Placeholder 16">
            <a:extLst>
              <a:ext uri="{FF2B5EF4-FFF2-40B4-BE49-F238E27FC236}">
                <a16:creationId xmlns:a16="http://schemas.microsoft.com/office/drawing/2014/main" id="{60CA1A61-D2E1-9B13-3E16-D6FAB52D34D9}"/>
              </a:ext>
            </a:extLst>
          </p:cNvPr>
          <p:cNvSpPr>
            <a:spLocks noGrp="1"/>
          </p:cNvSpPr>
          <p:nvPr>
            <p:ph type="body" sz="quarter" idx="24"/>
          </p:nvPr>
        </p:nvSpPr>
        <p:spPr/>
        <p:txBody>
          <a:bodyPr/>
          <a:lstStyle/>
          <a:p>
            <a:r>
              <a:rPr lang="en-GB" dirty="0"/>
              <a:t>Any new learning?</a:t>
            </a:r>
          </a:p>
        </p:txBody>
      </p:sp>
      <p:sp>
        <p:nvSpPr>
          <p:cNvPr id="18" name="Text Placeholder 17">
            <a:extLst>
              <a:ext uri="{FF2B5EF4-FFF2-40B4-BE49-F238E27FC236}">
                <a16:creationId xmlns:a16="http://schemas.microsoft.com/office/drawing/2014/main" id="{927D1FA9-1A39-4D8B-215F-54F7976D7CFF}"/>
              </a:ext>
            </a:extLst>
          </p:cNvPr>
          <p:cNvSpPr>
            <a:spLocks noGrp="1"/>
          </p:cNvSpPr>
          <p:nvPr>
            <p:ph type="body" sz="quarter" idx="25"/>
          </p:nvPr>
        </p:nvSpPr>
        <p:spPr/>
        <p:txBody>
          <a:bodyPr/>
          <a:lstStyle/>
          <a:p>
            <a:r>
              <a:rPr lang="en-GB" dirty="0"/>
              <a:t>8</a:t>
            </a:r>
          </a:p>
        </p:txBody>
      </p:sp>
      <p:sp>
        <p:nvSpPr>
          <p:cNvPr id="20" name="Text Placeholder 19">
            <a:extLst>
              <a:ext uri="{FF2B5EF4-FFF2-40B4-BE49-F238E27FC236}">
                <a16:creationId xmlns:a16="http://schemas.microsoft.com/office/drawing/2014/main" id="{483A2618-D030-B5BE-91ED-B2E3A6A7BD64}"/>
              </a:ext>
            </a:extLst>
          </p:cNvPr>
          <p:cNvSpPr>
            <a:spLocks noGrp="1"/>
          </p:cNvSpPr>
          <p:nvPr>
            <p:ph type="body" sz="quarter" idx="10"/>
          </p:nvPr>
        </p:nvSpPr>
        <p:spPr/>
        <p:txBody>
          <a:bodyPr/>
          <a:lstStyle/>
          <a:p>
            <a:r>
              <a:rPr lang="en-GB" dirty="0"/>
              <a:t>How are you dealing with these incidents?</a:t>
            </a:r>
          </a:p>
        </p:txBody>
      </p:sp>
    </p:spTree>
    <p:extLst>
      <p:ext uri="{BB962C8B-B14F-4D97-AF65-F5344CB8AC3E}">
        <p14:creationId xmlns:p14="http://schemas.microsoft.com/office/powerpoint/2010/main" val="1375008183"/>
      </p:ext>
    </p:extLst>
  </p:cSld>
  <p:clrMapOvr>
    <a:masterClrMapping/>
  </p:clrMapOvr>
</p:sld>
</file>

<file path=ppt/theme/theme1.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B7BC4DA9BC1B45AECABBC449C1D926" ma:contentTypeVersion="14" ma:contentTypeDescription="Create a new document." ma:contentTypeScope="" ma:versionID="10fd046ccc2e8660ac9dd914948f4de5">
  <xsd:schema xmlns:xsd="http://www.w3.org/2001/XMLSchema" xmlns:xs="http://www.w3.org/2001/XMLSchema" xmlns:p="http://schemas.microsoft.com/office/2006/metadata/properties" xmlns:ns2="b5a80fbb-9528-4329-8766-a31417ada2f6" xmlns:ns3="074e580a-a041-4244-9ca4-ddc01076bb73" targetNamespace="http://schemas.microsoft.com/office/2006/metadata/properties" ma:root="true" ma:fieldsID="1aaab51c7e536798846f935de80d77d9" ns2:_="" ns3:_="">
    <xsd:import namespace="b5a80fbb-9528-4329-8766-a31417ada2f6"/>
    <xsd:import namespace="074e580a-a041-4244-9ca4-ddc01076bb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80fbb-9528-4329-8766-a31417ada2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4e580a-a041-4244-9ca4-ddc01076bb7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e4fd79-9484-43d1-ac7d-ea376cd260ae}" ma:internalName="TaxCatchAll" ma:showField="CatchAllData" ma:web="074e580a-a041-4244-9ca4-ddc01076bb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a80fbb-9528-4329-8766-a31417ada2f6">
      <Terms xmlns="http://schemas.microsoft.com/office/infopath/2007/PartnerControls"/>
    </lcf76f155ced4ddcb4097134ff3c332f>
    <TaxCatchAll xmlns="074e580a-a041-4244-9ca4-ddc01076bb73" xsi:nil="true"/>
  </documentManagement>
</p:properties>
</file>

<file path=customXml/itemProps1.xml><?xml version="1.0" encoding="utf-8"?>
<ds:datastoreItem xmlns:ds="http://schemas.openxmlformats.org/officeDocument/2006/customXml" ds:itemID="{88B874C0-F923-4A26-8F1F-1B6AA942C0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a80fbb-9528-4329-8766-a31417ada2f6"/>
    <ds:schemaRef ds:uri="074e580a-a041-4244-9ca4-ddc01076b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E4AD2C-1050-4C0E-8E37-E7F9C8D054AE}">
  <ds:schemaRefs>
    <ds:schemaRef ds:uri="http://schemas.microsoft.com/sharepoint/v3/contenttype/forms"/>
  </ds:schemaRefs>
</ds:datastoreItem>
</file>

<file path=customXml/itemProps3.xml><?xml version="1.0" encoding="utf-8"?>
<ds:datastoreItem xmlns:ds="http://schemas.openxmlformats.org/officeDocument/2006/customXml" ds:itemID="{6A88FE81-9BE6-43CA-81AF-B5907D567A3B}">
  <ds:schemaRef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b5a80fbb-9528-4329-8766-a31417ada2f6"/>
    <ds:schemaRef ds:uri="http://schemas.microsoft.com/office/infopath/2007/PartnerControls"/>
    <ds:schemaRef ds:uri="http://schemas.openxmlformats.org/package/2006/metadata/core-properties"/>
    <ds:schemaRef ds:uri="074e580a-a041-4244-9ca4-ddc01076bb7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709</Words>
  <Application>Microsoft Office PowerPoint</Application>
  <PresentationFormat>Widescreen</PresentationFormat>
  <Paragraphs>104</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Calibri Light</vt:lpstr>
      <vt:lpstr>1_Office Theme</vt:lpstr>
      <vt:lpstr>PowerPoint Presentation</vt:lpstr>
      <vt:lpstr>Team Manager Voice </vt:lpstr>
      <vt:lpstr>Case Study</vt:lpstr>
      <vt:lpstr>Background</vt:lpstr>
      <vt:lpstr>Incident </vt:lpstr>
      <vt:lpstr>Interactive discussion </vt:lpstr>
      <vt:lpstr>Provider gave 28 days Notice to ECC to terminate the care package currently in place for Pearl.  Reason for notice – Verbal abuse directed at staff including Racial and hurtful comments.</vt:lpstr>
      <vt:lpstr>Actions </vt:lpstr>
      <vt:lpstr>Points to think about during the tabletop exercise:</vt:lpstr>
      <vt:lpstr>Thank you</vt:lpstr>
      <vt:lpstr>PowerPoint Presentation</vt:lpstr>
      <vt:lpstr>Tabletop Exercise Questions</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Sue Mitchell - Procurement Assistant Manager</dc:creator>
  <cp:lastModifiedBy>Sue Mitchell - Procurement Assistant Manager</cp:lastModifiedBy>
  <cp:revision>1</cp:revision>
  <dcterms:created xsi:type="dcterms:W3CDTF">2025-09-23T15:21:22Z</dcterms:created>
  <dcterms:modified xsi:type="dcterms:W3CDTF">2025-09-23T15:23:37Z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2025-09-23T15:23:03Z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9cac09eb-e828-4b0a-b32f-4dca855797f9</vt:lpwstr>
  </property>
  <property fmtid="{D5CDD505-2E9C-101B-9397-08002B2CF9AE}" pid="8" name="MSIP_Label_39d8be9e-c8d9-4b9c-bd40-2c27cc7ea2e6_ContentBits">
    <vt:lpwstr>0</vt:lpwstr>
  </property>
  <property fmtid="{D5CDD505-2E9C-101B-9397-08002B2CF9AE}" pid="9" name="MSIP_Label_39d8be9e-c8d9-4b9c-bd40-2c27cc7ea2e6_Tag">
    <vt:lpwstr>10, 3, 0, 1</vt:lpwstr>
  </property>
  <property fmtid="{D5CDD505-2E9C-101B-9397-08002B2CF9AE}" pid="10" name="ContentTypeId">
    <vt:lpwstr>0x0101008AB7BC4DA9BC1B45AECABBC449C1D926</vt:lpwstr>
  </property>
  <property fmtid="{D5CDD505-2E9C-101B-9397-08002B2CF9AE}" pid="11" name="MediaServiceImageTags">
    <vt:lpwstr/>
  </property>
</Properties>
</file>