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sldIdLst>
    <p:sldId id="268" r:id="rId6"/>
    <p:sldId id="256" r:id="rId7"/>
    <p:sldId id="260" r:id="rId8"/>
    <p:sldId id="269" r:id="rId9"/>
    <p:sldId id="257" r:id="rId10"/>
    <p:sldId id="276" r:id="rId11"/>
    <p:sldId id="275" r:id="rId12"/>
    <p:sldId id="277" r:id="rId13"/>
    <p:sldId id="280" r:id="rId14"/>
    <p:sldId id="274" r:id="rId15"/>
    <p:sldId id="281" r:id="rId16"/>
    <p:sldId id="283" r:id="rId17"/>
    <p:sldId id="282" r:id="rId18"/>
    <p:sldId id="278" r:id="rId19"/>
    <p:sldId id="273" r:id="rId20"/>
    <p:sldId id="271" r:id="rId21"/>
    <p:sldId id="272" r:id="rId22"/>
    <p:sldId id="284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94616" autoAdjust="0"/>
  </p:normalViewPr>
  <p:slideViewPr>
    <p:cSldViewPr snapToGrid="0" snapToObjects="1">
      <p:cViewPr varScale="1">
        <p:scale>
          <a:sx n="88" d="100"/>
          <a:sy n="88" d="100"/>
        </p:scale>
        <p:origin x="942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1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18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42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70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69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78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21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75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4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41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2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24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7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0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5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4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1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C5D0D-2665-7A49-8572-53C31DA976CF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45844-1F54-B349-B9EA-8FF398D8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C5D0D-2665-7A49-8572-53C31DA976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3/10/2019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45844-1F54-B349-B9EA-8FF398D8A81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4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flipV="1">
            <a:off x="0" y="-2"/>
            <a:ext cx="9144000" cy="1473201"/>
          </a:xfrm>
          <a:custGeom>
            <a:avLst/>
            <a:gdLst/>
            <a:ahLst/>
            <a:cxnLst/>
            <a:rect l="l" t="t" r="r" b="b"/>
            <a:pathLst>
              <a:path w="9152470" h="3314701">
                <a:moveTo>
                  <a:pt x="4474635" y="0"/>
                </a:moveTo>
                <a:cubicBezTo>
                  <a:pt x="6366739" y="0"/>
                  <a:pt x="8046132" y="345448"/>
                  <a:pt x="9098367" y="879140"/>
                </a:cubicBezTo>
                <a:lnTo>
                  <a:pt x="9152470" y="907998"/>
                </a:lnTo>
                <a:lnTo>
                  <a:pt x="9152470" y="3314701"/>
                </a:lnTo>
                <a:lnTo>
                  <a:pt x="0" y="3314701"/>
                </a:lnTo>
                <a:lnTo>
                  <a:pt x="0" y="807174"/>
                </a:lnTo>
                <a:lnTo>
                  <a:pt x="22197" y="796460"/>
                </a:lnTo>
                <a:cubicBezTo>
                  <a:pt x="1080506" y="310042"/>
                  <a:pt x="2682116" y="0"/>
                  <a:pt x="447463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18196" r="7021" b="17737"/>
          <a:stretch/>
        </p:blipFill>
        <p:spPr>
          <a:xfrm>
            <a:off x="1735666" y="2184405"/>
            <a:ext cx="5765801" cy="203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76760"/>
            <a:ext cx="3975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55153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504" y="650718"/>
            <a:ext cx="5888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Support for end of life care for people  in care homes should be available from other teams such as the hospital, hospices, and community nursing teams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3504" y="2501765"/>
            <a:ext cx="7132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Specialist palliative care team in hospital</a:t>
            </a:r>
          </a:p>
          <a:p>
            <a:r>
              <a:rPr lang="en-GB" dirty="0" smtClean="0"/>
              <a:t>Promotion of My Care Choices</a:t>
            </a:r>
          </a:p>
          <a:p>
            <a:r>
              <a:rPr lang="en-GB" dirty="0" smtClean="0"/>
              <a:t>Funding of care home places for people at the end of life</a:t>
            </a:r>
          </a:p>
          <a:p>
            <a:r>
              <a:rPr lang="en-GB" dirty="0" smtClean="0"/>
              <a:t>District nursing services</a:t>
            </a:r>
          </a:p>
          <a:p>
            <a:r>
              <a:rPr lang="en-GB" dirty="0" err="1" smtClean="0"/>
              <a:t>SinglePoint</a:t>
            </a:r>
            <a:r>
              <a:rPr lang="en-GB" dirty="0" smtClean="0"/>
              <a:t> service</a:t>
            </a:r>
          </a:p>
          <a:p>
            <a:r>
              <a:rPr lang="en-GB" dirty="0" smtClean="0"/>
              <a:t>Other St Helena services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90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808" y="650718"/>
            <a:ext cx="4562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Care home staff are supported with education and training on palliative care knowledge and skills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59536" y="1975104"/>
            <a:ext cx="6163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St Helena currently have some funding for palliative care education sessions to be offered free to care home staff</a:t>
            </a:r>
          </a:p>
          <a:p>
            <a:endParaRPr lang="en-GB" dirty="0"/>
          </a:p>
          <a:p>
            <a:r>
              <a:rPr lang="en-GB" dirty="0" smtClean="0"/>
              <a:t>Syringe driver training</a:t>
            </a:r>
          </a:p>
          <a:p>
            <a:r>
              <a:rPr lang="en-GB" dirty="0" smtClean="0"/>
              <a:t>Foundations </a:t>
            </a:r>
            <a:r>
              <a:rPr lang="en-GB" dirty="0" smtClean="0"/>
              <a:t>of palliative and end of life care</a:t>
            </a:r>
          </a:p>
          <a:p>
            <a:r>
              <a:rPr lang="en-GB" dirty="0" smtClean="0"/>
              <a:t>Symptom control</a:t>
            </a:r>
          </a:p>
          <a:p>
            <a:r>
              <a:rPr lang="en-GB" dirty="0" smtClean="0"/>
              <a:t>Advance care planning and My Care Choices </a:t>
            </a:r>
            <a:endParaRPr lang="en-GB" dirty="0" smtClean="0"/>
          </a:p>
          <a:p>
            <a:r>
              <a:rPr lang="en-GB" dirty="0"/>
              <a:t>Promoting Person-Centred Care at the End of Life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2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599" y="916008"/>
            <a:ext cx="48484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What do people want for their own end of life care?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721" y="0"/>
            <a:ext cx="37662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639787" y="1670956"/>
            <a:ext cx="3935184" cy="16110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What is important?</a:t>
            </a:r>
            <a:endParaRPr lang="en-GB" sz="2800" dirty="0"/>
          </a:p>
        </p:txBody>
      </p:sp>
      <p:sp>
        <p:nvSpPr>
          <p:cNvPr id="3" name="Oval 2"/>
          <p:cNvSpPr/>
          <p:nvPr/>
        </p:nvSpPr>
        <p:spPr>
          <a:xfrm>
            <a:off x="1111431" y="402772"/>
            <a:ext cx="1621971" cy="1404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Cared for in place of choice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682739" y="495300"/>
            <a:ext cx="1621971" cy="1404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High quality care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041967" y="2726866"/>
            <a:ext cx="1621971" cy="1404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Access to the right services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3897085" y="78927"/>
            <a:ext cx="1621971" cy="1404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Control over decisions</a:t>
            </a:r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489858" y="2476499"/>
            <a:ext cx="1621971" cy="1404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Support for those close to me</a:t>
            </a:r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2367643" y="3499755"/>
            <a:ext cx="1621971" cy="1404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right people to know my wishes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4838700" y="3439882"/>
            <a:ext cx="1621971" cy="1404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Support for symptoms and needs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725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58686" y="1301436"/>
            <a:ext cx="5519057" cy="32112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What are the barriers ?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5231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0857" y="859066"/>
            <a:ext cx="564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do we currently measure? 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468086" y="1371600"/>
            <a:ext cx="2939143" cy="1273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Preferred Place of Care</a:t>
            </a:r>
            <a:endParaRPr lang="en-GB" sz="2400" dirty="0"/>
          </a:p>
        </p:txBody>
      </p:sp>
      <p:sp>
        <p:nvSpPr>
          <p:cNvPr id="8" name="Oval 7"/>
          <p:cNvSpPr/>
          <p:nvPr/>
        </p:nvSpPr>
        <p:spPr>
          <a:xfrm>
            <a:off x="1884876" y="3311433"/>
            <a:ext cx="3044706" cy="12845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A+E attendances</a:t>
            </a:r>
            <a:endParaRPr lang="en-GB" sz="2800" dirty="0"/>
          </a:p>
        </p:txBody>
      </p:sp>
      <p:sp>
        <p:nvSpPr>
          <p:cNvPr id="10" name="Oval 9"/>
          <p:cNvSpPr/>
          <p:nvPr/>
        </p:nvSpPr>
        <p:spPr>
          <a:xfrm>
            <a:off x="5403612" y="2147114"/>
            <a:ext cx="2873830" cy="13062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Hospital Admissions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70857" y="489734"/>
            <a:ext cx="564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can we measure to demonstrate high quality?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5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26771" y="1317171"/>
            <a:ext cx="4882546" cy="3200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What Else?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33055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f you want to go far go together qu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27" y="383258"/>
            <a:ext cx="3886201" cy="439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f you want to go far go together qu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6450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flipV="1">
            <a:off x="0" y="-2"/>
            <a:ext cx="9144000" cy="1473201"/>
          </a:xfrm>
          <a:custGeom>
            <a:avLst/>
            <a:gdLst/>
            <a:ahLst/>
            <a:cxnLst/>
            <a:rect l="l" t="t" r="r" b="b"/>
            <a:pathLst>
              <a:path w="9152470" h="3314701">
                <a:moveTo>
                  <a:pt x="4474635" y="0"/>
                </a:moveTo>
                <a:cubicBezTo>
                  <a:pt x="6366739" y="0"/>
                  <a:pt x="8046132" y="345448"/>
                  <a:pt x="9098367" y="879140"/>
                </a:cubicBezTo>
                <a:lnTo>
                  <a:pt x="9152470" y="907998"/>
                </a:lnTo>
                <a:lnTo>
                  <a:pt x="9152470" y="3314701"/>
                </a:lnTo>
                <a:lnTo>
                  <a:pt x="0" y="3314701"/>
                </a:lnTo>
                <a:lnTo>
                  <a:pt x="0" y="807174"/>
                </a:lnTo>
                <a:lnTo>
                  <a:pt x="22197" y="796460"/>
                </a:lnTo>
                <a:cubicBezTo>
                  <a:pt x="1080506" y="310042"/>
                  <a:pt x="2682116" y="0"/>
                  <a:pt x="447463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18196" r="7021" b="17737"/>
          <a:stretch/>
        </p:blipFill>
        <p:spPr>
          <a:xfrm>
            <a:off x="1735666" y="2302943"/>
            <a:ext cx="5765801" cy="203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76760"/>
            <a:ext cx="3975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401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pic>
        <p:nvPicPr>
          <p:cNvPr id="1026" name="Picture 2" descr="Image result for dy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1" y="1531588"/>
            <a:ext cx="6949313" cy="347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5543" y="147547"/>
            <a:ext cx="47612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/>
              <a:t>What does a good death </a:t>
            </a:r>
            <a:endParaRPr lang="en-GB" sz="3200" dirty="0" smtClean="0"/>
          </a:p>
          <a:p>
            <a:pPr algn="ctr"/>
            <a:r>
              <a:rPr lang="en-GB" sz="3200" dirty="0" smtClean="0"/>
              <a:t>look </a:t>
            </a:r>
            <a:r>
              <a:rPr lang="en-GB" sz="3200" dirty="0"/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25081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pic>
        <p:nvPicPr>
          <p:cNvPr id="2050" name="Picture 2" descr="Dying at home contributes to better quality of life in end-stage cancer patients, a new study says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5" y="1278098"/>
            <a:ext cx="6591505" cy="37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0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2" y="402337"/>
            <a:ext cx="5669278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pic>
        <p:nvPicPr>
          <p:cNvPr id="4098" name="Picture 2" descr="Image result for hospital dy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" y="650718"/>
            <a:ext cx="61722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768" y="228600"/>
            <a:ext cx="52943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What does a good death look like?</a:t>
            </a:r>
          </a:p>
          <a:p>
            <a:endParaRPr lang="en-GB" dirty="0"/>
          </a:p>
        </p:txBody>
      </p:sp>
      <p:pic>
        <p:nvPicPr>
          <p:cNvPr id="3" name="14 - Schwanengesang, D. 957, Book 1_ No. 4, Ständchen (Arr. for Cello &amp; Pian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4641" y="3665982"/>
            <a:ext cx="609600" cy="609600"/>
          </a:xfrm>
          <a:prstGeom prst="rect">
            <a:avLst/>
          </a:prstGeom>
        </p:spPr>
      </p:pic>
      <p:pic>
        <p:nvPicPr>
          <p:cNvPr id="8" name="Picture 2" descr="Image result for dy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1" y="1531588"/>
            <a:ext cx="6949313" cy="347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496" y="566928"/>
            <a:ext cx="5065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What is a good death according to national strategy?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67512" y="2514600"/>
            <a:ext cx="7059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 There is identification of people approaching the end of life</a:t>
            </a:r>
          </a:p>
          <a:p>
            <a:r>
              <a:rPr lang="en-GB" dirty="0" smtClean="0"/>
              <a:t>2. Care planning around people’s preferences</a:t>
            </a:r>
          </a:p>
          <a:p>
            <a:r>
              <a:rPr lang="en-GB" dirty="0" smtClean="0"/>
              <a:t>3. Co-ordination of care</a:t>
            </a:r>
          </a:p>
          <a:p>
            <a:r>
              <a:rPr lang="en-GB" dirty="0" smtClean="0"/>
              <a:t>4. Delivery of high quality services in all locations</a:t>
            </a:r>
          </a:p>
          <a:p>
            <a:r>
              <a:rPr lang="en-GB" dirty="0" smtClean="0"/>
              <a:t>5. Management of the last days of life</a:t>
            </a:r>
          </a:p>
          <a:p>
            <a:r>
              <a:rPr lang="en-GB" dirty="0" smtClean="0"/>
              <a:t>6. Care after death</a:t>
            </a:r>
          </a:p>
          <a:p>
            <a:r>
              <a:rPr lang="en-GB" dirty="0" smtClean="0"/>
              <a:t>7. Support for carers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833258" y="4545925"/>
            <a:ext cx="411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End of life care strategy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5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496" y="566928"/>
            <a:ext cx="5065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What is a good death according to the </a:t>
            </a:r>
            <a:r>
              <a:rPr lang="en-GB" sz="3200" b="1" dirty="0"/>
              <a:t>E</a:t>
            </a:r>
            <a:r>
              <a:rPr lang="en-GB" sz="3200" b="1" dirty="0" smtClean="0"/>
              <a:t>nhanced </a:t>
            </a:r>
            <a:r>
              <a:rPr lang="en-GB" sz="3200" b="1" dirty="0"/>
              <a:t>H</a:t>
            </a:r>
            <a:r>
              <a:rPr lang="en-GB" sz="3200" b="1" dirty="0" smtClean="0"/>
              <a:t>ealth in Care Homes Framework?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49316" y="2740074"/>
            <a:ext cx="686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 systematic proactive approach is used to identify residents who may require end of life care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9316" y="3621024"/>
            <a:ext cx="7111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Fully funded GSF training and accreditation available 2018-2020</a:t>
            </a:r>
          </a:p>
          <a:p>
            <a:endParaRPr lang="en-GB" dirty="0" smtClean="0"/>
          </a:p>
          <a:p>
            <a:r>
              <a:rPr lang="en-GB" dirty="0" smtClean="0"/>
              <a:t>More people are identified by primary care as approaching the end of life in North East Essex than the England average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ngle oval RGB WHITE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7" r="37682"/>
          <a:stretch/>
        </p:blipFill>
        <p:spPr>
          <a:xfrm>
            <a:off x="5403612" y="0"/>
            <a:ext cx="3740388" cy="2147114"/>
          </a:xfrm>
          <a:prstGeom prst="rect">
            <a:avLst/>
          </a:prstGeom>
        </p:spPr>
      </p:pic>
      <p:pic>
        <p:nvPicPr>
          <p:cNvPr id="7" name="Picture 6" descr="20833_ST_HELENA_LOGO_Primary_CMYK_CS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7" y="147547"/>
            <a:ext cx="2140248" cy="100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496" y="548640"/>
            <a:ext cx="578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Individuals are supported to die in their place of choice</a:t>
            </a:r>
          </a:p>
          <a:p>
            <a:endParaRPr lang="en-GB" b="1" dirty="0"/>
          </a:p>
          <a:p>
            <a:r>
              <a:rPr lang="en-GB" b="1" dirty="0"/>
              <a:t>S</a:t>
            </a:r>
            <a:r>
              <a:rPr lang="en-GB" b="1" dirty="0" smtClean="0"/>
              <a:t>upported by advance care planning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9496" y="2048256"/>
            <a:ext cx="7434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My Care Choices Register</a:t>
            </a:r>
          </a:p>
          <a:p>
            <a:endParaRPr lang="en-GB" dirty="0" smtClean="0"/>
          </a:p>
          <a:p>
            <a:r>
              <a:rPr lang="en-GB" dirty="0" smtClean="0"/>
              <a:t>Over 3300 people in North East Essex have recorded their wishes</a:t>
            </a:r>
          </a:p>
          <a:p>
            <a:endParaRPr lang="en-GB" dirty="0"/>
          </a:p>
          <a:p>
            <a:r>
              <a:rPr lang="en-GB" dirty="0" smtClean="0"/>
              <a:t>65% of people on My Care Choices die in their preferred place of care</a:t>
            </a:r>
          </a:p>
          <a:p>
            <a:endParaRPr lang="en-GB" dirty="0"/>
          </a:p>
          <a:p>
            <a:r>
              <a:rPr lang="en-GB" dirty="0" smtClean="0"/>
              <a:t>People on My Care Choices have only a 25% chance of dying in hospital compared to an average of 46%</a:t>
            </a:r>
          </a:p>
          <a:p>
            <a:endParaRPr lang="en-GB" dirty="0"/>
          </a:p>
          <a:p>
            <a:r>
              <a:rPr lang="en-GB" dirty="0" smtClean="0"/>
              <a:t>19% of people on My Care Choices live in a care home</a:t>
            </a:r>
          </a:p>
        </p:txBody>
      </p:sp>
    </p:spTree>
    <p:extLst>
      <p:ext uri="{BB962C8B-B14F-4D97-AF65-F5344CB8AC3E}">
        <p14:creationId xmlns:p14="http://schemas.microsoft.com/office/powerpoint/2010/main" val="7085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666C8A"/>
      </a:dk2>
      <a:lt2>
        <a:srgbClr val="AAD29A"/>
      </a:lt2>
      <a:accent1>
        <a:srgbClr val="9D7EB8"/>
      </a:accent1>
      <a:accent2>
        <a:srgbClr val="EF7FA3"/>
      </a:accent2>
      <a:accent3>
        <a:srgbClr val="E35178"/>
      </a:accent3>
      <a:accent4>
        <a:srgbClr val="F39458"/>
      </a:accent4>
      <a:accent5>
        <a:srgbClr val="82CDE4"/>
      </a:accent5>
      <a:accent6>
        <a:srgbClr val="A3D5C8"/>
      </a:accent6>
      <a:hlink>
        <a:srgbClr val="AAD29A"/>
      </a:hlink>
      <a:folHlink>
        <a:srgbClr val="6E75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666C8A"/>
      </a:dk2>
      <a:lt2>
        <a:srgbClr val="AAD29A"/>
      </a:lt2>
      <a:accent1>
        <a:srgbClr val="9D7EB8"/>
      </a:accent1>
      <a:accent2>
        <a:srgbClr val="EF7FA3"/>
      </a:accent2>
      <a:accent3>
        <a:srgbClr val="E35178"/>
      </a:accent3>
      <a:accent4>
        <a:srgbClr val="F39458"/>
      </a:accent4>
      <a:accent5>
        <a:srgbClr val="82CDE4"/>
      </a:accent5>
      <a:accent6>
        <a:srgbClr val="A3D5C8"/>
      </a:accent6>
      <a:hlink>
        <a:srgbClr val="AAD29A"/>
      </a:hlink>
      <a:folHlink>
        <a:srgbClr val="6E75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AE5A12FAD7D4E81D3F371E43CDE06" ma:contentTypeVersion="6" ma:contentTypeDescription="Create a new document." ma:contentTypeScope="" ma:versionID="34286b934581258b078c7655e2a95f73">
  <xsd:schema xmlns:xsd="http://www.w3.org/2001/XMLSchema" xmlns:xs="http://www.w3.org/2001/XMLSchema" xmlns:p="http://schemas.microsoft.com/office/2006/metadata/properties" xmlns:ns2="ac87573b-8ad8-4d94-bef6-226774e61eb4" xmlns:ns3="939990c7-8623-48b1-9ae3-6774964bd52d" targetNamespace="http://schemas.microsoft.com/office/2006/metadata/properties" ma:root="true" ma:fieldsID="4c0bede9f177f327bad7c196d2ad15b7" ns2:_="" ns3:_="">
    <xsd:import namespace="ac87573b-8ad8-4d94-bef6-226774e61eb4"/>
    <xsd:import namespace="939990c7-8623-48b1-9ae3-6774964bd5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7573b-8ad8-4d94-bef6-226774e61e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990c7-8623-48b1-9ae3-6774964bd5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5AA95F-2DB7-4878-A46F-434A12B455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87573b-8ad8-4d94-bef6-226774e61eb4"/>
    <ds:schemaRef ds:uri="939990c7-8623-48b1-9ae3-6774964bd5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851630-BA3A-46E9-A0B1-C69FB70281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D388FB-035D-480C-8C8B-941385D429D8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ac87573b-8ad8-4d94-bef6-226774e61eb4"/>
    <ds:schemaRef ds:uri="http://purl.org/dc/terms/"/>
    <ds:schemaRef ds:uri="http://schemas.openxmlformats.org/package/2006/metadata/core-properties"/>
    <ds:schemaRef ds:uri="939990c7-8623-48b1-9ae3-6774964bd52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432</Words>
  <Application>Microsoft Office PowerPoint</Application>
  <PresentationFormat>On-screen Show (16:9)</PresentationFormat>
  <Paragraphs>62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Karen Chumbley</cp:lastModifiedBy>
  <cp:revision>105</cp:revision>
  <dcterms:created xsi:type="dcterms:W3CDTF">2018-05-15T11:37:05Z</dcterms:created>
  <dcterms:modified xsi:type="dcterms:W3CDTF">2019-03-10T21:58:58Z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0x01010032AAE5A12FAD7D4E81D3F371E43CDE06</vt:lpwstr>
  </property>
</Properties>
</file>