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Lst>
  <p:notesMasterIdLst>
    <p:notesMasterId r:id="rId15"/>
  </p:notesMasterIdLst>
  <p:sldIdLst>
    <p:sldId id="277" r:id="rId5"/>
    <p:sldId id="257" r:id="rId6"/>
    <p:sldId id="278" r:id="rId7"/>
    <p:sldId id="258" r:id="rId8"/>
    <p:sldId id="260" r:id="rId9"/>
    <p:sldId id="259" r:id="rId10"/>
    <p:sldId id="263" r:id="rId11"/>
    <p:sldId id="265" r:id="rId12"/>
    <p:sldId id="268" r:id="rId13"/>
    <p:sldId id="26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guide id="3" pos="6262" userDrawn="1">
          <p15:clr>
            <a:srgbClr val="A4A3A4"/>
          </p15:clr>
        </p15:guide>
        <p15:guide id="4" pos="1455" userDrawn="1">
          <p15:clr>
            <a:srgbClr val="A4A3A4"/>
          </p15:clr>
        </p15:guide>
        <p15:guide id="5" orient="horz" pos="2818" userDrawn="1">
          <p15:clr>
            <a:srgbClr val="A4A3A4"/>
          </p15:clr>
        </p15:guide>
        <p15:guide id="6" orient="horz" pos="200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B720"/>
    <a:srgbClr val="76766B"/>
    <a:srgbClr val="729D4D"/>
    <a:srgbClr val="3A7D64"/>
    <a:srgbClr val="4179AA"/>
    <a:srgbClr val="9361B3"/>
    <a:srgbClr val="C84674"/>
    <a:srgbClr val="E97135"/>
    <a:srgbClr val="414745"/>
    <a:srgbClr val="4B71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00" autoAdjust="0"/>
    <p:restoredTop sz="94612" autoAdjust="0"/>
  </p:normalViewPr>
  <p:slideViewPr>
    <p:cSldViewPr snapToGrid="0" showGuides="1">
      <p:cViewPr varScale="1">
        <p:scale>
          <a:sx n="67" d="100"/>
          <a:sy n="67" d="100"/>
        </p:scale>
        <p:origin x="860" y="44"/>
      </p:cViewPr>
      <p:guideLst>
        <p:guide orient="horz" pos="2183"/>
        <p:guide pos="3840"/>
        <p:guide pos="6262"/>
        <p:guide pos="1455"/>
        <p:guide orient="horz" pos="2818"/>
        <p:guide orient="horz" pos="200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oleObject" Target="file:///\\Chesfs02\teamshare\O-S%20Procurement\00%20PEOPLE%20TEAM\00%20AWD%20and%20PSI\Supported%20Living\18.%20Market%20Dynamics%20-%20CM20\Demand%20Bulletins\October%202023\Source%20Data.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hesfs02\teamshare\O-S%20Procurement\00%20PEOPLE%20TEAM\00%20AWD%20and%20PSI\Supported%20Living\18.%20Market%20Dynamics%20-%20CM20\Demand%20Bulletins\October%202023\Source%20Data.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Chesfs02\teamshare\O-S%20Procurement\00%20PEOPLE%20TEAM\00%20AWD%20and%20PSI\Supported%20Living\18.%20Market%20Dynamics%20-%20CM20\Demand%20Bulletins\October%202023\Source%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hesfs02\teamshare\O-S%20Procurement\00%20PEOPLE%20TEAM\00%20AWD%20and%20PSI\Supported%20Living\18.%20Market%20Dynamics%20-%20CM20\Demand%20Bulletins\October%202023\Source%20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hesfs02\teamshare\O-S%20Procurement\00%20PEOPLE%20TEAM\00%20AWD%20and%20PSI\Supported%20Living\18.%20Market%20Dynamics%20-%20CM20\Demand%20Bulletins\October%202023\Source%20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hesfs02\teamshare\O-S%20Procurement\00%20PEOPLE%20TEAM\00%20AWD%20and%20PSI\Supported%20Living\18.%20Market%20Dynamics%20-%20CM20\Demand%20Bulletins\October%202023\Source%20Dat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hesfs02\TeamShare\O-S%20Procurement\00%20PEOPLE%20TEAM%20CENTRAL%20FILES\22%20AWD%20Accommodation\Demand%20Bulletin\Supported%20Living\June%202023\June%2023%20Demand%20Dat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hesfs02\teamshare\O-S%20Procurement\00%20PEOPLE%20TEAM\00%20AWD%20and%20PSI\Supported%20Living\18.%20Market%20Dynamics%20-%20CM20\Demand%20Bulletins\October%202023\Source%20Data.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hesfs02\teamshare\O-S%20Procurement\00%20PEOPLE%20TEAM\00%20AWD%20and%20PSI\Supported%20Living\18.%20Market%20Dynamics%20-%20CM20\Demand%20Bulletins\October%202023\Source%20Data.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dirty="0"/>
              <a:t>Accommodation</a:t>
            </a:r>
            <a:r>
              <a:rPr lang="en-GB" b="1" baseline="0" dirty="0"/>
              <a:t> Sought</a:t>
            </a:r>
            <a:endParaRPr lang="en-GB"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020-42B4-954F-45004E2DB90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020-42B4-954F-45004E2DB908}"/>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020-42B4-954F-45004E2DB908}"/>
                </c:ext>
              </c:extLst>
            </c:dLbl>
            <c:dLbl>
              <c:idx val="1"/>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020-42B4-954F-45004E2DB90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Slide2!$F$5:$F$6</c:f>
              <c:strCache>
                <c:ptCount val="2"/>
                <c:pt idx="0">
                  <c:v>Shared</c:v>
                </c:pt>
                <c:pt idx="1">
                  <c:v>Self-Contained</c:v>
                </c:pt>
              </c:strCache>
            </c:strRef>
          </c:cat>
          <c:val>
            <c:numRef>
              <c:f>Slide2!$G$5:$G$6</c:f>
              <c:numCache>
                <c:formatCode>General</c:formatCode>
                <c:ptCount val="2"/>
                <c:pt idx="0">
                  <c:v>70</c:v>
                </c:pt>
                <c:pt idx="1">
                  <c:v>36</c:v>
                </c:pt>
              </c:numCache>
            </c:numRef>
          </c:val>
          <c:extLst>
            <c:ext xmlns:c16="http://schemas.microsoft.com/office/drawing/2014/chart" uri="{C3380CC4-5D6E-409C-BE32-E72D297353CC}">
              <c16:uniqueId val="{00000004-2020-42B4-954F-45004E2DB90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Demand</a:t>
            </a:r>
            <a:r>
              <a:rPr lang="en-US" b="1" baseline="0"/>
              <a:t> by accommodation type</a:t>
            </a:r>
            <a:endParaRPr lang="en-US"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'PI all'!$D$3</c:f>
              <c:strCache>
                <c:ptCount val="1"/>
                <c:pt idx="0">
                  <c:v>Shared</c:v>
                </c:pt>
              </c:strCache>
              <c:extLst xmlns:c15="http://schemas.microsoft.com/office/drawing/2012/chart"/>
            </c:strRef>
          </c:tx>
          <c:spPr>
            <a:solidFill>
              <a:srgbClr val="E40037"/>
            </a:solidFill>
            <a:ln>
              <a:noFill/>
            </a:ln>
            <a:effectLst/>
          </c:spPr>
          <c:invertIfNegative val="0"/>
          <c:cat>
            <c:strRef>
              <c:f>'PI all'!$B$4:$B$17</c:f>
              <c:strCache>
                <c:ptCount val="14"/>
                <c:pt idx="0">
                  <c:v>Basildon</c:v>
                </c:pt>
                <c:pt idx="1">
                  <c:v>Braintree</c:v>
                </c:pt>
                <c:pt idx="2">
                  <c:v>Brentwood</c:v>
                </c:pt>
                <c:pt idx="3">
                  <c:v>Castle Point</c:v>
                </c:pt>
                <c:pt idx="4">
                  <c:v>Chelmsford</c:v>
                </c:pt>
                <c:pt idx="5">
                  <c:v>Colchester</c:v>
                </c:pt>
                <c:pt idx="6">
                  <c:v>Countywide</c:v>
                </c:pt>
                <c:pt idx="7">
                  <c:v>Epping Forest</c:v>
                </c:pt>
                <c:pt idx="8">
                  <c:v>Harlow</c:v>
                </c:pt>
                <c:pt idx="9">
                  <c:v>Maldon</c:v>
                </c:pt>
                <c:pt idx="10">
                  <c:v>OOC</c:v>
                </c:pt>
                <c:pt idx="11">
                  <c:v>Rochford </c:v>
                </c:pt>
                <c:pt idx="12">
                  <c:v>Tendring</c:v>
                </c:pt>
                <c:pt idx="13">
                  <c:v>Uttlesford</c:v>
                </c:pt>
              </c:strCache>
              <c:extLst xmlns:c15="http://schemas.microsoft.com/office/drawing/2012/chart"/>
            </c:strRef>
          </c:cat>
          <c:val>
            <c:numRef>
              <c:f>'PI all'!$D$4:$D$17</c:f>
              <c:numCache>
                <c:formatCode>General</c:formatCode>
                <c:ptCount val="14"/>
                <c:pt idx="0">
                  <c:v>1</c:v>
                </c:pt>
                <c:pt idx="1">
                  <c:v>0</c:v>
                </c:pt>
                <c:pt idx="2">
                  <c:v>1</c:v>
                </c:pt>
                <c:pt idx="3">
                  <c:v>0</c:v>
                </c:pt>
                <c:pt idx="4">
                  <c:v>0</c:v>
                </c:pt>
                <c:pt idx="5">
                  <c:v>0</c:v>
                </c:pt>
                <c:pt idx="6">
                  <c:v>0</c:v>
                </c:pt>
                <c:pt idx="7">
                  <c:v>1</c:v>
                </c:pt>
                <c:pt idx="8">
                  <c:v>0</c:v>
                </c:pt>
                <c:pt idx="9">
                  <c:v>0</c:v>
                </c:pt>
                <c:pt idx="10">
                  <c:v>0</c:v>
                </c:pt>
                <c:pt idx="11">
                  <c:v>0</c:v>
                </c:pt>
                <c:pt idx="12">
                  <c:v>0</c:v>
                </c:pt>
                <c:pt idx="13">
                  <c:v>0</c:v>
                </c:pt>
              </c:numCache>
              <c:extLst xmlns:c15="http://schemas.microsoft.com/office/drawing/2012/chart"/>
            </c:numRef>
          </c:val>
          <c:extLst xmlns:c15="http://schemas.microsoft.com/office/drawing/2012/chart">
            <c:ext xmlns:c16="http://schemas.microsoft.com/office/drawing/2014/chart" uri="{C3380CC4-5D6E-409C-BE32-E72D297353CC}">
              <c16:uniqueId val="{00000000-267A-4468-841E-1EBF1D6B6BB2}"/>
            </c:ext>
          </c:extLst>
        </c:ser>
        <c:ser>
          <c:idx val="2"/>
          <c:order val="2"/>
          <c:tx>
            <c:strRef>
              <c:f>'PI all'!$E$3</c:f>
              <c:strCache>
                <c:ptCount val="1"/>
                <c:pt idx="0">
                  <c:v>Self-Contained</c:v>
                </c:pt>
              </c:strCache>
              <c:extLst xmlns:c15="http://schemas.microsoft.com/office/drawing/2012/chart"/>
            </c:strRef>
          </c:tx>
          <c:spPr>
            <a:solidFill>
              <a:srgbClr val="4179AA"/>
            </a:solidFill>
            <a:ln>
              <a:noFill/>
            </a:ln>
            <a:effectLst/>
          </c:spPr>
          <c:invertIfNegative val="0"/>
          <c:cat>
            <c:strRef>
              <c:f>'PI all'!$B$4:$B$17</c:f>
              <c:strCache>
                <c:ptCount val="14"/>
                <c:pt idx="0">
                  <c:v>Basildon</c:v>
                </c:pt>
                <c:pt idx="1">
                  <c:v>Braintree</c:v>
                </c:pt>
                <c:pt idx="2">
                  <c:v>Brentwood</c:v>
                </c:pt>
                <c:pt idx="3">
                  <c:v>Castle Point</c:v>
                </c:pt>
                <c:pt idx="4">
                  <c:v>Chelmsford</c:v>
                </c:pt>
                <c:pt idx="5">
                  <c:v>Colchester</c:v>
                </c:pt>
                <c:pt idx="6">
                  <c:v>Countywide</c:v>
                </c:pt>
                <c:pt idx="7">
                  <c:v>Epping Forest</c:v>
                </c:pt>
                <c:pt idx="8">
                  <c:v>Harlow</c:v>
                </c:pt>
                <c:pt idx="9">
                  <c:v>Maldon</c:v>
                </c:pt>
                <c:pt idx="10">
                  <c:v>OOC</c:v>
                </c:pt>
                <c:pt idx="11">
                  <c:v>Rochford </c:v>
                </c:pt>
                <c:pt idx="12">
                  <c:v>Tendring</c:v>
                </c:pt>
                <c:pt idx="13">
                  <c:v>Uttlesford</c:v>
                </c:pt>
              </c:strCache>
              <c:extLst xmlns:c15="http://schemas.microsoft.com/office/drawing/2012/chart"/>
            </c:strRef>
          </c:cat>
          <c:val>
            <c:numRef>
              <c:f>'PI all'!$E$4:$E$17</c:f>
              <c:numCache>
                <c:formatCode>General</c:formatCode>
                <c:ptCount val="14"/>
                <c:pt idx="0">
                  <c:v>0</c:v>
                </c:pt>
                <c:pt idx="1">
                  <c:v>0</c:v>
                </c:pt>
                <c:pt idx="2">
                  <c:v>0</c:v>
                </c:pt>
                <c:pt idx="3">
                  <c:v>0</c:v>
                </c:pt>
                <c:pt idx="4">
                  <c:v>2</c:v>
                </c:pt>
                <c:pt idx="5">
                  <c:v>1</c:v>
                </c:pt>
                <c:pt idx="6">
                  <c:v>0</c:v>
                </c:pt>
                <c:pt idx="7">
                  <c:v>0</c:v>
                </c:pt>
                <c:pt idx="8">
                  <c:v>0</c:v>
                </c:pt>
                <c:pt idx="9">
                  <c:v>0</c:v>
                </c:pt>
                <c:pt idx="10">
                  <c:v>0</c:v>
                </c:pt>
                <c:pt idx="11">
                  <c:v>0</c:v>
                </c:pt>
                <c:pt idx="12">
                  <c:v>0</c:v>
                </c:pt>
                <c:pt idx="13">
                  <c:v>0</c:v>
                </c:pt>
              </c:numCache>
              <c:extLst xmlns:c15="http://schemas.microsoft.com/office/drawing/2012/chart"/>
            </c:numRef>
          </c:val>
          <c:extLst>
            <c:ext xmlns:c16="http://schemas.microsoft.com/office/drawing/2014/chart" uri="{C3380CC4-5D6E-409C-BE32-E72D297353CC}">
              <c16:uniqueId val="{00000001-267A-4468-841E-1EBF1D6B6BB2}"/>
            </c:ext>
          </c:extLst>
        </c:ser>
        <c:dLbls>
          <c:showLegendKey val="0"/>
          <c:showVal val="0"/>
          <c:showCatName val="0"/>
          <c:showSerName val="0"/>
          <c:showPercent val="0"/>
          <c:showBubbleSize val="0"/>
        </c:dLbls>
        <c:gapWidth val="219"/>
        <c:overlap val="-27"/>
        <c:axId val="745473552"/>
        <c:axId val="745474272"/>
        <c:extLst>
          <c:ext xmlns:c15="http://schemas.microsoft.com/office/drawing/2012/chart" uri="{02D57815-91ED-43cb-92C2-25804820EDAC}">
            <c15:filteredBarSeries>
              <c15:ser>
                <c:idx val="0"/>
                <c:order val="0"/>
                <c:tx>
                  <c:strRef>
                    <c:extLst>
                      <c:ext uri="{02D57815-91ED-43cb-92C2-25804820EDAC}">
                        <c15:formulaRef>
                          <c15:sqref>'PI all'!$C$3</c15:sqref>
                        </c15:formulaRef>
                      </c:ext>
                    </c:extLst>
                    <c:strCache>
                      <c:ptCount val="1"/>
                      <c:pt idx="0">
                        <c:v>Total</c:v>
                      </c:pt>
                    </c:strCache>
                  </c:strRef>
                </c:tx>
                <c:spPr>
                  <a:solidFill>
                    <a:schemeClr val="accent1"/>
                  </a:solidFill>
                  <a:ln>
                    <a:noFill/>
                  </a:ln>
                  <a:effectLst/>
                </c:spPr>
                <c:invertIfNegative val="0"/>
                <c:cat>
                  <c:strRef>
                    <c:extLst>
                      <c:ext uri="{02D57815-91ED-43cb-92C2-25804820EDAC}">
                        <c15:formulaRef>
                          <c15:sqref>'PI all'!$B$4:$B$17</c15:sqref>
                        </c15:formulaRef>
                      </c:ext>
                    </c:extLst>
                    <c:strCache>
                      <c:ptCount val="14"/>
                      <c:pt idx="0">
                        <c:v>Basildon</c:v>
                      </c:pt>
                      <c:pt idx="1">
                        <c:v>Braintree</c:v>
                      </c:pt>
                      <c:pt idx="2">
                        <c:v>Brentwood</c:v>
                      </c:pt>
                      <c:pt idx="3">
                        <c:v>Castle Point</c:v>
                      </c:pt>
                      <c:pt idx="4">
                        <c:v>Chelmsford</c:v>
                      </c:pt>
                      <c:pt idx="5">
                        <c:v>Colchester</c:v>
                      </c:pt>
                      <c:pt idx="6">
                        <c:v>Countywide</c:v>
                      </c:pt>
                      <c:pt idx="7">
                        <c:v>Epping Forest</c:v>
                      </c:pt>
                      <c:pt idx="8">
                        <c:v>Harlow</c:v>
                      </c:pt>
                      <c:pt idx="9">
                        <c:v>Maldon</c:v>
                      </c:pt>
                      <c:pt idx="10">
                        <c:v>OOC</c:v>
                      </c:pt>
                      <c:pt idx="11">
                        <c:v>Rochford </c:v>
                      </c:pt>
                      <c:pt idx="12">
                        <c:v>Tendring</c:v>
                      </c:pt>
                      <c:pt idx="13">
                        <c:v>Uttlesford</c:v>
                      </c:pt>
                    </c:strCache>
                  </c:strRef>
                </c:cat>
                <c:val>
                  <c:numRef>
                    <c:extLst>
                      <c:ext uri="{02D57815-91ED-43cb-92C2-25804820EDAC}">
                        <c15:formulaRef>
                          <c15:sqref>'PI all'!$C$4:$C$17</c15:sqref>
                        </c15:formulaRef>
                      </c:ext>
                    </c:extLst>
                    <c:numCache>
                      <c:formatCode>General</c:formatCode>
                      <c:ptCount val="14"/>
                      <c:pt idx="0">
                        <c:v>1</c:v>
                      </c:pt>
                      <c:pt idx="1">
                        <c:v>0</c:v>
                      </c:pt>
                      <c:pt idx="2">
                        <c:v>1</c:v>
                      </c:pt>
                      <c:pt idx="3">
                        <c:v>0</c:v>
                      </c:pt>
                      <c:pt idx="4">
                        <c:v>2</c:v>
                      </c:pt>
                      <c:pt idx="5">
                        <c:v>1</c:v>
                      </c:pt>
                      <c:pt idx="6">
                        <c:v>0</c:v>
                      </c:pt>
                      <c:pt idx="7">
                        <c:v>1</c:v>
                      </c:pt>
                      <c:pt idx="8">
                        <c:v>0</c:v>
                      </c:pt>
                      <c:pt idx="9">
                        <c:v>0</c:v>
                      </c:pt>
                      <c:pt idx="10">
                        <c:v>0</c:v>
                      </c:pt>
                      <c:pt idx="11">
                        <c:v>0</c:v>
                      </c:pt>
                      <c:pt idx="12">
                        <c:v>0</c:v>
                      </c:pt>
                      <c:pt idx="13">
                        <c:v>0</c:v>
                      </c:pt>
                    </c:numCache>
                  </c:numRef>
                </c:val>
                <c:extLst>
                  <c:ext xmlns:c16="http://schemas.microsoft.com/office/drawing/2014/chart" uri="{C3380CC4-5D6E-409C-BE32-E72D297353CC}">
                    <c16:uniqueId val="{00000002-267A-4468-841E-1EBF1D6B6BB2}"/>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'PI all'!$F$3</c15:sqref>
                        </c15:formulaRef>
                      </c:ext>
                    </c:extLst>
                    <c:strCache>
                      <c:ptCount val="1"/>
                      <c:pt idx="0">
                        <c:v>Complex</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'PI all'!$B$4:$B$17</c15:sqref>
                        </c15:formulaRef>
                      </c:ext>
                    </c:extLst>
                    <c:strCache>
                      <c:ptCount val="14"/>
                      <c:pt idx="0">
                        <c:v>Basildon</c:v>
                      </c:pt>
                      <c:pt idx="1">
                        <c:v>Braintree</c:v>
                      </c:pt>
                      <c:pt idx="2">
                        <c:v>Brentwood</c:v>
                      </c:pt>
                      <c:pt idx="3">
                        <c:v>Castle Point</c:v>
                      </c:pt>
                      <c:pt idx="4">
                        <c:v>Chelmsford</c:v>
                      </c:pt>
                      <c:pt idx="5">
                        <c:v>Colchester</c:v>
                      </c:pt>
                      <c:pt idx="6">
                        <c:v>Countywide</c:v>
                      </c:pt>
                      <c:pt idx="7">
                        <c:v>Epping Forest</c:v>
                      </c:pt>
                      <c:pt idx="8">
                        <c:v>Harlow</c:v>
                      </c:pt>
                      <c:pt idx="9">
                        <c:v>Maldon</c:v>
                      </c:pt>
                      <c:pt idx="10">
                        <c:v>OOC</c:v>
                      </c:pt>
                      <c:pt idx="11">
                        <c:v>Rochford </c:v>
                      </c:pt>
                      <c:pt idx="12">
                        <c:v>Tendring</c:v>
                      </c:pt>
                      <c:pt idx="13">
                        <c:v>Uttlesford</c:v>
                      </c:pt>
                    </c:strCache>
                  </c:strRef>
                </c:cat>
                <c:val>
                  <c:numRef>
                    <c:extLst xmlns:c15="http://schemas.microsoft.com/office/drawing/2012/chart">
                      <c:ext xmlns:c15="http://schemas.microsoft.com/office/drawing/2012/chart" uri="{02D57815-91ED-43cb-92C2-25804820EDAC}">
                        <c15:formulaRef>
                          <c15:sqref>'PI all'!$F$4:$F$17</c15:sqref>
                        </c15:formulaRef>
                      </c:ext>
                    </c:extLst>
                    <c:numCache>
                      <c:formatCode>General</c:formatCode>
                      <c:ptCount val="14"/>
                      <c:pt idx="0">
                        <c:v>0</c:v>
                      </c:pt>
                      <c:pt idx="1">
                        <c:v>0</c:v>
                      </c:pt>
                      <c:pt idx="2">
                        <c:v>0</c:v>
                      </c:pt>
                      <c:pt idx="3">
                        <c:v>0</c:v>
                      </c:pt>
                      <c:pt idx="4">
                        <c:v>0</c:v>
                      </c:pt>
                      <c:pt idx="5">
                        <c:v>1</c:v>
                      </c:pt>
                      <c:pt idx="6">
                        <c:v>0</c:v>
                      </c:pt>
                      <c:pt idx="7">
                        <c:v>0</c:v>
                      </c:pt>
                      <c:pt idx="8">
                        <c:v>0</c:v>
                      </c:pt>
                      <c:pt idx="9">
                        <c:v>0</c:v>
                      </c:pt>
                      <c:pt idx="10">
                        <c:v>0</c:v>
                      </c:pt>
                      <c:pt idx="11">
                        <c:v>0</c:v>
                      </c:pt>
                      <c:pt idx="12">
                        <c:v>0</c:v>
                      </c:pt>
                      <c:pt idx="13">
                        <c:v>0</c:v>
                      </c:pt>
                    </c:numCache>
                  </c:numRef>
                </c:val>
                <c:extLst xmlns:c15="http://schemas.microsoft.com/office/drawing/2012/chart">
                  <c:ext xmlns:c16="http://schemas.microsoft.com/office/drawing/2014/chart" uri="{C3380CC4-5D6E-409C-BE32-E72D297353CC}">
                    <c16:uniqueId val="{00000003-267A-4468-841E-1EBF1D6B6BB2}"/>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'PI all'!$G$3</c15:sqref>
                        </c15:formulaRef>
                      </c:ext>
                    </c:extLst>
                    <c:strCache>
                      <c:ptCount val="1"/>
                      <c:pt idx="0">
                        <c:v>Non-Complex</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'PI all'!$B$4:$B$17</c15:sqref>
                        </c15:formulaRef>
                      </c:ext>
                    </c:extLst>
                    <c:strCache>
                      <c:ptCount val="14"/>
                      <c:pt idx="0">
                        <c:v>Basildon</c:v>
                      </c:pt>
                      <c:pt idx="1">
                        <c:v>Braintree</c:v>
                      </c:pt>
                      <c:pt idx="2">
                        <c:v>Brentwood</c:v>
                      </c:pt>
                      <c:pt idx="3">
                        <c:v>Castle Point</c:v>
                      </c:pt>
                      <c:pt idx="4">
                        <c:v>Chelmsford</c:v>
                      </c:pt>
                      <c:pt idx="5">
                        <c:v>Colchester</c:v>
                      </c:pt>
                      <c:pt idx="6">
                        <c:v>Countywide</c:v>
                      </c:pt>
                      <c:pt idx="7">
                        <c:v>Epping Forest</c:v>
                      </c:pt>
                      <c:pt idx="8">
                        <c:v>Harlow</c:v>
                      </c:pt>
                      <c:pt idx="9">
                        <c:v>Maldon</c:v>
                      </c:pt>
                      <c:pt idx="10">
                        <c:v>OOC</c:v>
                      </c:pt>
                      <c:pt idx="11">
                        <c:v>Rochford </c:v>
                      </c:pt>
                      <c:pt idx="12">
                        <c:v>Tendring</c:v>
                      </c:pt>
                      <c:pt idx="13">
                        <c:v>Uttlesford</c:v>
                      </c:pt>
                    </c:strCache>
                  </c:strRef>
                </c:cat>
                <c:val>
                  <c:numRef>
                    <c:extLst xmlns:c15="http://schemas.microsoft.com/office/drawing/2012/chart">
                      <c:ext xmlns:c15="http://schemas.microsoft.com/office/drawing/2012/chart" uri="{02D57815-91ED-43cb-92C2-25804820EDAC}">
                        <c15:formulaRef>
                          <c15:sqref>'PI all'!$G$4:$G$17</c15:sqref>
                        </c15:formulaRef>
                      </c:ext>
                    </c:extLst>
                    <c:numCache>
                      <c:formatCode>General</c:formatCode>
                      <c:ptCount val="14"/>
                      <c:pt idx="0">
                        <c:v>1</c:v>
                      </c:pt>
                      <c:pt idx="1">
                        <c:v>0</c:v>
                      </c:pt>
                      <c:pt idx="2">
                        <c:v>1</c:v>
                      </c:pt>
                      <c:pt idx="3">
                        <c:v>0</c:v>
                      </c:pt>
                      <c:pt idx="4">
                        <c:v>2</c:v>
                      </c:pt>
                      <c:pt idx="5">
                        <c:v>0</c:v>
                      </c:pt>
                      <c:pt idx="6">
                        <c:v>0</c:v>
                      </c:pt>
                      <c:pt idx="7">
                        <c:v>1</c:v>
                      </c:pt>
                      <c:pt idx="8">
                        <c:v>0</c:v>
                      </c:pt>
                      <c:pt idx="9">
                        <c:v>0</c:v>
                      </c:pt>
                      <c:pt idx="10">
                        <c:v>0</c:v>
                      </c:pt>
                      <c:pt idx="11">
                        <c:v>0</c:v>
                      </c:pt>
                      <c:pt idx="12">
                        <c:v>0</c:v>
                      </c:pt>
                      <c:pt idx="13">
                        <c:v>0</c:v>
                      </c:pt>
                    </c:numCache>
                  </c:numRef>
                </c:val>
                <c:extLst xmlns:c15="http://schemas.microsoft.com/office/drawing/2012/chart">
                  <c:ext xmlns:c16="http://schemas.microsoft.com/office/drawing/2014/chart" uri="{C3380CC4-5D6E-409C-BE32-E72D297353CC}">
                    <c16:uniqueId val="{00000004-267A-4468-841E-1EBF1D6B6BB2}"/>
                  </c:ext>
                </c:extLst>
              </c15:ser>
            </c15:filteredBarSeries>
          </c:ext>
        </c:extLst>
      </c:barChart>
      <c:catAx>
        <c:axId val="745473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5474272"/>
        <c:crosses val="autoZero"/>
        <c:auto val="1"/>
        <c:lblAlgn val="ctr"/>
        <c:lblOffset val="100"/>
        <c:noMultiLvlLbl val="0"/>
      </c:catAx>
      <c:valAx>
        <c:axId val="745474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5473552"/>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Age Profile of Referrals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3AB-4A92-8B73-9026E69D505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3AB-4A92-8B73-9026E69D505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3AB-4A92-8B73-9026E69D505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3AB-4A92-8B73-9026E69D5056}"/>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Slide2!$K$4:$K$7</c:f>
              <c:strCache>
                <c:ptCount val="4"/>
                <c:pt idx="0">
                  <c:v>16-25</c:v>
                </c:pt>
                <c:pt idx="1">
                  <c:v>26-35</c:v>
                </c:pt>
                <c:pt idx="2">
                  <c:v>36-54</c:v>
                </c:pt>
                <c:pt idx="3">
                  <c:v>over 55</c:v>
                </c:pt>
              </c:strCache>
            </c:strRef>
          </c:cat>
          <c:val>
            <c:numRef>
              <c:f>Slide2!$L$4:$L$7</c:f>
              <c:numCache>
                <c:formatCode>General</c:formatCode>
                <c:ptCount val="4"/>
                <c:pt idx="0">
                  <c:v>32</c:v>
                </c:pt>
                <c:pt idx="1">
                  <c:v>31</c:v>
                </c:pt>
                <c:pt idx="2">
                  <c:v>23</c:v>
                </c:pt>
                <c:pt idx="3">
                  <c:v>19</c:v>
                </c:pt>
              </c:numCache>
            </c:numRef>
          </c:val>
          <c:extLst>
            <c:ext xmlns:c16="http://schemas.microsoft.com/office/drawing/2014/chart" uri="{C3380CC4-5D6E-409C-BE32-E72D297353CC}">
              <c16:uniqueId val="{00000008-33AB-4A92-8B73-9026E69D5056}"/>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Demand</a:t>
            </a:r>
            <a:r>
              <a:rPr lang="en-US" b="1" baseline="0"/>
              <a:t> by complexity</a:t>
            </a:r>
            <a:endParaRPr lang="en-US"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'LD All'!$F$3</c:f>
              <c:strCache>
                <c:ptCount val="1"/>
                <c:pt idx="0">
                  <c:v>Complex</c:v>
                </c:pt>
              </c:strCache>
            </c:strRef>
          </c:tx>
          <c:spPr>
            <a:solidFill>
              <a:schemeClr val="accent1"/>
            </a:solidFill>
            <a:ln>
              <a:noFill/>
            </a:ln>
            <a:effectLst/>
          </c:spPr>
          <c:invertIfNegative val="0"/>
          <c:cat>
            <c:strRef>
              <c:f>'LD All'!$B$4:$B$17</c:f>
              <c:strCache>
                <c:ptCount val="14"/>
                <c:pt idx="0">
                  <c:v>Basildon</c:v>
                </c:pt>
                <c:pt idx="1">
                  <c:v>Braintree</c:v>
                </c:pt>
                <c:pt idx="2">
                  <c:v>Brentwood</c:v>
                </c:pt>
                <c:pt idx="3">
                  <c:v>Castle Point</c:v>
                </c:pt>
                <c:pt idx="4">
                  <c:v>Chelmsford</c:v>
                </c:pt>
                <c:pt idx="5">
                  <c:v>Colchester</c:v>
                </c:pt>
                <c:pt idx="6">
                  <c:v>Countywide</c:v>
                </c:pt>
                <c:pt idx="7">
                  <c:v>Epping Forest</c:v>
                </c:pt>
                <c:pt idx="8">
                  <c:v>Harlow</c:v>
                </c:pt>
                <c:pt idx="9">
                  <c:v>Maldon</c:v>
                </c:pt>
                <c:pt idx="10">
                  <c:v>OOC</c:v>
                </c:pt>
                <c:pt idx="11">
                  <c:v>Rochford</c:v>
                </c:pt>
                <c:pt idx="12">
                  <c:v>Tendring</c:v>
                </c:pt>
                <c:pt idx="13">
                  <c:v>Uttlesford</c:v>
                </c:pt>
              </c:strCache>
            </c:strRef>
          </c:cat>
          <c:val>
            <c:numRef>
              <c:f>'LD All'!$F$4:$F$17</c:f>
              <c:numCache>
                <c:formatCode>General</c:formatCode>
                <c:ptCount val="14"/>
                <c:pt idx="0">
                  <c:v>2</c:v>
                </c:pt>
                <c:pt idx="1">
                  <c:v>1</c:v>
                </c:pt>
                <c:pt idx="2">
                  <c:v>2</c:v>
                </c:pt>
                <c:pt idx="3">
                  <c:v>1</c:v>
                </c:pt>
                <c:pt idx="4">
                  <c:v>1</c:v>
                </c:pt>
                <c:pt idx="5">
                  <c:v>7</c:v>
                </c:pt>
                <c:pt idx="6">
                  <c:v>6</c:v>
                </c:pt>
                <c:pt idx="7">
                  <c:v>0</c:v>
                </c:pt>
                <c:pt idx="8">
                  <c:v>1</c:v>
                </c:pt>
                <c:pt idx="9">
                  <c:v>0</c:v>
                </c:pt>
                <c:pt idx="10">
                  <c:v>3</c:v>
                </c:pt>
                <c:pt idx="11">
                  <c:v>1</c:v>
                </c:pt>
                <c:pt idx="12">
                  <c:v>2</c:v>
                </c:pt>
                <c:pt idx="13">
                  <c:v>0</c:v>
                </c:pt>
              </c:numCache>
            </c:numRef>
          </c:val>
          <c:extLst>
            <c:ext xmlns:c16="http://schemas.microsoft.com/office/drawing/2014/chart" uri="{C3380CC4-5D6E-409C-BE32-E72D297353CC}">
              <c16:uniqueId val="{00000000-87EA-4A0C-BC27-ABBEB699C947}"/>
            </c:ext>
          </c:extLst>
        </c:ser>
        <c:ser>
          <c:idx val="1"/>
          <c:order val="1"/>
          <c:tx>
            <c:strRef>
              <c:f>'LD All'!$G$3</c:f>
              <c:strCache>
                <c:ptCount val="1"/>
                <c:pt idx="0">
                  <c:v>Non-Complex</c:v>
                </c:pt>
              </c:strCache>
            </c:strRef>
          </c:tx>
          <c:spPr>
            <a:solidFill>
              <a:schemeClr val="accent2"/>
            </a:solidFill>
            <a:ln>
              <a:noFill/>
            </a:ln>
            <a:effectLst/>
          </c:spPr>
          <c:invertIfNegative val="0"/>
          <c:cat>
            <c:strRef>
              <c:f>'LD All'!$B$4:$B$17</c:f>
              <c:strCache>
                <c:ptCount val="14"/>
                <c:pt idx="0">
                  <c:v>Basildon</c:v>
                </c:pt>
                <c:pt idx="1">
                  <c:v>Braintree</c:v>
                </c:pt>
                <c:pt idx="2">
                  <c:v>Brentwood</c:v>
                </c:pt>
                <c:pt idx="3">
                  <c:v>Castle Point</c:v>
                </c:pt>
                <c:pt idx="4">
                  <c:v>Chelmsford</c:v>
                </c:pt>
                <c:pt idx="5">
                  <c:v>Colchester</c:v>
                </c:pt>
                <c:pt idx="6">
                  <c:v>Countywide</c:v>
                </c:pt>
                <c:pt idx="7">
                  <c:v>Epping Forest</c:v>
                </c:pt>
                <c:pt idx="8">
                  <c:v>Harlow</c:v>
                </c:pt>
                <c:pt idx="9">
                  <c:v>Maldon</c:v>
                </c:pt>
                <c:pt idx="10">
                  <c:v>OOC</c:v>
                </c:pt>
                <c:pt idx="11">
                  <c:v>Rochford</c:v>
                </c:pt>
                <c:pt idx="12">
                  <c:v>Tendring</c:v>
                </c:pt>
                <c:pt idx="13">
                  <c:v>Uttlesford</c:v>
                </c:pt>
              </c:strCache>
            </c:strRef>
          </c:cat>
          <c:val>
            <c:numRef>
              <c:f>'LD All'!$G$4:$G$17</c:f>
              <c:numCache>
                <c:formatCode>General</c:formatCode>
                <c:ptCount val="14"/>
                <c:pt idx="0">
                  <c:v>4</c:v>
                </c:pt>
                <c:pt idx="1">
                  <c:v>4</c:v>
                </c:pt>
                <c:pt idx="2">
                  <c:v>2</c:v>
                </c:pt>
                <c:pt idx="3">
                  <c:v>3</c:v>
                </c:pt>
                <c:pt idx="4">
                  <c:v>14</c:v>
                </c:pt>
                <c:pt idx="5">
                  <c:v>17</c:v>
                </c:pt>
                <c:pt idx="6">
                  <c:v>1</c:v>
                </c:pt>
                <c:pt idx="7">
                  <c:v>6</c:v>
                </c:pt>
                <c:pt idx="8">
                  <c:v>2</c:v>
                </c:pt>
                <c:pt idx="9">
                  <c:v>5</c:v>
                </c:pt>
                <c:pt idx="10">
                  <c:v>3</c:v>
                </c:pt>
                <c:pt idx="11">
                  <c:v>0</c:v>
                </c:pt>
                <c:pt idx="12">
                  <c:v>11</c:v>
                </c:pt>
                <c:pt idx="13">
                  <c:v>1</c:v>
                </c:pt>
              </c:numCache>
            </c:numRef>
          </c:val>
          <c:extLst>
            <c:ext xmlns:c16="http://schemas.microsoft.com/office/drawing/2014/chart" uri="{C3380CC4-5D6E-409C-BE32-E72D297353CC}">
              <c16:uniqueId val="{00000001-87EA-4A0C-BC27-ABBEB699C947}"/>
            </c:ext>
          </c:extLst>
        </c:ser>
        <c:dLbls>
          <c:showLegendKey val="0"/>
          <c:showVal val="0"/>
          <c:showCatName val="0"/>
          <c:showSerName val="0"/>
          <c:showPercent val="0"/>
          <c:showBubbleSize val="0"/>
        </c:dLbls>
        <c:gapWidth val="219"/>
        <c:overlap val="-27"/>
        <c:axId val="745473552"/>
        <c:axId val="745474272"/>
      </c:barChart>
      <c:catAx>
        <c:axId val="745473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5474272"/>
        <c:crosses val="autoZero"/>
        <c:auto val="1"/>
        <c:lblAlgn val="ctr"/>
        <c:lblOffset val="100"/>
        <c:noMultiLvlLbl val="0"/>
      </c:catAx>
      <c:valAx>
        <c:axId val="745474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5473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Demand</a:t>
            </a:r>
            <a:r>
              <a:rPr lang="en-US" b="1" baseline="0"/>
              <a:t> by accommodation type</a:t>
            </a:r>
            <a:endParaRPr lang="en-US"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'LD All'!$D$3</c:f>
              <c:strCache>
                <c:ptCount val="1"/>
                <c:pt idx="0">
                  <c:v>Shared</c:v>
                </c:pt>
              </c:strCache>
            </c:strRef>
          </c:tx>
          <c:spPr>
            <a:solidFill>
              <a:schemeClr val="accent1"/>
            </a:solidFill>
            <a:ln>
              <a:noFill/>
            </a:ln>
            <a:effectLst/>
          </c:spPr>
          <c:invertIfNegative val="0"/>
          <c:cat>
            <c:strRef>
              <c:f>'LD All'!$B$4:$B$17</c:f>
              <c:strCache>
                <c:ptCount val="14"/>
                <c:pt idx="0">
                  <c:v>Basildon</c:v>
                </c:pt>
                <c:pt idx="1">
                  <c:v>Braintree</c:v>
                </c:pt>
                <c:pt idx="2">
                  <c:v>Brentwood</c:v>
                </c:pt>
                <c:pt idx="3">
                  <c:v>Castle Point</c:v>
                </c:pt>
                <c:pt idx="4">
                  <c:v>Chelmsford</c:v>
                </c:pt>
                <c:pt idx="5">
                  <c:v>Colchester</c:v>
                </c:pt>
                <c:pt idx="6">
                  <c:v>Countywide</c:v>
                </c:pt>
                <c:pt idx="7">
                  <c:v>Epping Forest</c:v>
                </c:pt>
                <c:pt idx="8">
                  <c:v>Harlow</c:v>
                </c:pt>
                <c:pt idx="9">
                  <c:v>Maldon</c:v>
                </c:pt>
                <c:pt idx="10">
                  <c:v>OOC</c:v>
                </c:pt>
                <c:pt idx="11">
                  <c:v>Rochford</c:v>
                </c:pt>
                <c:pt idx="12">
                  <c:v>Tendring</c:v>
                </c:pt>
                <c:pt idx="13">
                  <c:v>Uttlesford</c:v>
                </c:pt>
              </c:strCache>
            </c:strRef>
          </c:cat>
          <c:val>
            <c:numRef>
              <c:f>'LD All'!$D$4:$D$17</c:f>
              <c:numCache>
                <c:formatCode>General</c:formatCode>
                <c:ptCount val="14"/>
                <c:pt idx="0">
                  <c:v>3</c:v>
                </c:pt>
                <c:pt idx="1">
                  <c:v>3</c:v>
                </c:pt>
                <c:pt idx="2">
                  <c:v>2</c:v>
                </c:pt>
                <c:pt idx="3">
                  <c:v>4</c:v>
                </c:pt>
                <c:pt idx="4">
                  <c:v>15</c:v>
                </c:pt>
                <c:pt idx="5">
                  <c:v>12</c:v>
                </c:pt>
                <c:pt idx="6">
                  <c:v>3</c:v>
                </c:pt>
                <c:pt idx="7">
                  <c:v>5</c:v>
                </c:pt>
                <c:pt idx="8">
                  <c:v>2</c:v>
                </c:pt>
                <c:pt idx="9">
                  <c:v>3</c:v>
                </c:pt>
                <c:pt idx="10">
                  <c:v>4</c:v>
                </c:pt>
                <c:pt idx="11">
                  <c:v>1</c:v>
                </c:pt>
                <c:pt idx="12">
                  <c:v>9</c:v>
                </c:pt>
                <c:pt idx="13">
                  <c:v>1</c:v>
                </c:pt>
              </c:numCache>
            </c:numRef>
          </c:val>
          <c:extLst>
            <c:ext xmlns:c16="http://schemas.microsoft.com/office/drawing/2014/chart" uri="{C3380CC4-5D6E-409C-BE32-E72D297353CC}">
              <c16:uniqueId val="{00000000-EEEB-43BD-AFAF-E67211D3EF90}"/>
            </c:ext>
          </c:extLst>
        </c:ser>
        <c:ser>
          <c:idx val="1"/>
          <c:order val="1"/>
          <c:tx>
            <c:strRef>
              <c:f>'LD All'!$E$3</c:f>
              <c:strCache>
                <c:ptCount val="1"/>
                <c:pt idx="0">
                  <c:v>Self-Contained</c:v>
                </c:pt>
              </c:strCache>
            </c:strRef>
          </c:tx>
          <c:spPr>
            <a:solidFill>
              <a:schemeClr val="accent2"/>
            </a:solidFill>
            <a:ln>
              <a:noFill/>
            </a:ln>
            <a:effectLst/>
          </c:spPr>
          <c:invertIfNegative val="0"/>
          <c:cat>
            <c:strRef>
              <c:f>'LD All'!$B$4:$B$17</c:f>
              <c:strCache>
                <c:ptCount val="14"/>
                <c:pt idx="0">
                  <c:v>Basildon</c:v>
                </c:pt>
                <c:pt idx="1">
                  <c:v>Braintree</c:v>
                </c:pt>
                <c:pt idx="2">
                  <c:v>Brentwood</c:v>
                </c:pt>
                <c:pt idx="3">
                  <c:v>Castle Point</c:v>
                </c:pt>
                <c:pt idx="4">
                  <c:v>Chelmsford</c:v>
                </c:pt>
                <c:pt idx="5">
                  <c:v>Colchester</c:v>
                </c:pt>
                <c:pt idx="6">
                  <c:v>Countywide</c:v>
                </c:pt>
                <c:pt idx="7">
                  <c:v>Epping Forest</c:v>
                </c:pt>
                <c:pt idx="8">
                  <c:v>Harlow</c:v>
                </c:pt>
                <c:pt idx="9">
                  <c:v>Maldon</c:v>
                </c:pt>
                <c:pt idx="10">
                  <c:v>OOC</c:v>
                </c:pt>
                <c:pt idx="11">
                  <c:v>Rochford</c:v>
                </c:pt>
                <c:pt idx="12">
                  <c:v>Tendring</c:v>
                </c:pt>
                <c:pt idx="13">
                  <c:v>Uttlesford</c:v>
                </c:pt>
              </c:strCache>
            </c:strRef>
          </c:cat>
          <c:val>
            <c:numRef>
              <c:f>'LD All'!$E$4:$E$17</c:f>
              <c:numCache>
                <c:formatCode>General</c:formatCode>
                <c:ptCount val="14"/>
                <c:pt idx="0">
                  <c:v>3</c:v>
                </c:pt>
                <c:pt idx="1">
                  <c:v>2</c:v>
                </c:pt>
                <c:pt idx="2">
                  <c:v>2</c:v>
                </c:pt>
                <c:pt idx="3">
                  <c:v>0</c:v>
                </c:pt>
                <c:pt idx="4">
                  <c:v>0</c:v>
                </c:pt>
                <c:pt idx="5">
                  <c:v>12</c:v>
                </c:pt>
                <c:pt idx="6">
                  <c:v>4</c:v>
                </c:pt>
                <c:pt idx="7">
                  <c:v>1</c:v>
                </c:pt>
                <c:pt idx="8">
                  <c:v>1</c:v>
                </c:pt>
                <c:pt idx="9">
                  <c:v>2</c:v>
                </c:pt>
                <c:pt idx="10">
                  <c:v>2</c:v>
                </c:pt>
                <c:pt idx="11">
                  <c:v>0</c:v>
                </c:pt>
                <c:pt idx="12">
                  <c:v>4</c:v>
                </c:pt>
                <c:pt idx="13">
                  <c:v>0</c:v>
                </c:pt>
              </c:numCache>
            </c:numRef>
          </c:val>
          <c:extLst>
            <c:ext xmlns:c16="http://schemas.microsoft.com/office/drawing/2014/chart" uri="{C3380CC4-5D6E-409C-BE32-E72D297353CC}">
              <c16:uniqueId val="{00000001-EEEB-43BD-AFAF-E67211D3EF90}"/>
            </c:ext>
          </c:extLst>
        </c:ser>
        <c:dLbls>
          <c:showLegendKey val="0"/>
          <c:showVal val="0"/>
          <c:showCatName val="0"/>
          <c:showSerName val="0"/>
          <c:showPercent val="0"/>
          <c:showBubbleSize val="0"/>
        </c:dLbls>
        <c:gapWidth val="219"/>
        <c:overlap val="-27"/>
        <c:axId val="745473552"/>
        <c:axId val="745474272"/>
      </c:barChart>
      <c:catAx>
        <c:axId val="745473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5474272"/>
        <c:crosses val="autoZero"/>
        <c:auto val="1"/>
        <c:lblAlgn val="ctr"/>
        <c:lblOffset val="100"/>
        <c:noMultiLvlLbl val="0"/>
      </c:catAx>
      <c:valAx>
        <c:axId val="745474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5473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Demand</a:t>
            </a:r>
            <a:r>
              <a:rPr lang="en-US" b="1" baseline="0"/>
              <a:t> by district</a:t>
            </a:r>
            <a:endParaRPr lang="en-US"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Slide4!$C$2</c:f>
              <c:strCache>
                <c:ptCount val="1"/>
                <c:pt idx="0">
                  <c:v>Jun-23</c:v>
                </c:pt>
              </c:strCache>
            </c:strRef>
          </c:tx>
          <c:spPr>
            <a:solidFill>
              <a:schemeClr val="accent2">
                <a:lumMod val="40000"/>
                <a:lumOff val="60000"/>
              </a:schemeClr>
            </a:solidFill>
            <a:ln>
              <a:noFill/>
            </a:ln>
            <a:effectLst/>
          </c:spPr>
          <c:invertIfNegative val="0"/>
          <c:cat>
            <c:strRef>
              <c:f>Slide4!$B$3:$B$16</c:f>
              <c:strCache>
                <c:ptCount val="14"/>
                <c:pt idx="0">
                  <c:v>Basildon</c:v>
                </c:pt>
                <c:pt idx="1">
                  <c:v>Braintree</c:v>
                </c:pt>
                <c:pt idx="2">
                  <c:v>Brentwood</c:v>
                </c:pt>
                <c:pt idx="3">
                  <c:v>Castle Point</c:v>
                </c:pt>
                <c:pt idx="4">
                  <c:v>Chelmsford</c:v>
                </c:pt>
                <c:pt idx="5">
                  <c:v>Colchester</c:v>
                </c:pt>
                <c:pt idx="6">
                  <c:v>Countywide</c:v>
                </c:pt>
                <c:pt idx="7">
                  <c:v>Epping Forest</c:v>
                </c:pt>
                <c:pt idx="8">
                  <c:v>Harlow</c:v>
                </c:pt>
                <c:pt idx="9">
                  <c:v>Maldon</c:v>
                </c:pt>
                <c:pt idx="10">
                  <c:v>OOC</c:v>
                </c:pt>
                <c:pt idx="11">
                  <c:v>Rochford</c:v>
                </c:pt>
                <c:pt idx="12">
                  <c:v>Tendring</c:v>
                </c:pt>
                <c:pt idx="13">
                  <c:v>Uttlesford</c:v>
                </c:pt>
              </c:strCache>
            </c:strRef>
          </c:cat>
          <c:val>
            <c:numRef>
              <c:f>Slide4!$C$3:$C$16</c:f>
              <c:numCache>
                <c:formatCode>General</c:formatCode>
                <c:ptCount val="14"/>
                <c:pt idx="0">
                  <c:v>7</c:v>
                </c:pt>
                <c:pt idx="1">
                  <c:v>8</c:v>
                </c:pt>
                <c:pt idx="2">
                  <c:v>4</c:v>
                </c:pt>
                <c:pt idx="3">
                  <c:v>5</c:v>
                </c:pt>
                <c:pt idx="4">
                  <c:v>14</c:v>
                </c:pt>
                <c:pt idx="5">
                  <c:v>20</c:v>
                </c:pt>
                <c:pt idx="6">
                  <c:v>5</c:v>
                </c:pt>
                <c:pt idx="7">
                  <c:v>3</c:v>
                </c:pt>
                <c:pt idx="8">
                  <c:v>4</c:v>
                </c:pt>
                <c:pt idx="9">
                  <c:v>4</c:v>
                </c:pt>
                <c:pt idx="10">
                  <c:v>5</c:v>
                </c:pt>
                <c:pt idx="11">
                  <c:v>1</c:v>
                </c:pt>
                <c:pt idx="12">
                  <c:v>20</c:v>
                </c:pt>
                <c:pt idx="13">
                  <c:v>0</c:v>
                </c:pt>
              </c:numCache>
            </c:numRef>
          </c:val>
          <c:extLst>
            <c:ext xmlns:c16="http://schemas.microsoft.com/office/drawing/2014/chart" uri="{C3380CC4-5D6E-409C-BE32-E72D297353CC}">
              <c16:uniqueId val="{00000000-6A69-4D14-89C9-EEAE590153E2}"/>
            </c:ext>
          </c:extLst>
        </c:ser>
        <c:ser>
          <c:idx val="1"/>
          <c:order val="1"/>
          <c:tx>
            <c:strRef>
              <c:f>Slide4!$D$2</c:f>
              <c:strCache>
                <c:ptCount val="1"/>
                <c:pt idx="0">
                  <c:v>Sep.23</c:v>
                </c:pt>
              </c:strCache>
            </c:strRef>
          </c:tx>
          <c:spPr>
            <a:solidFill>
              <a:schemeClr val="accent2"/>
            </a:solidFill>
            <a:ln>
              <a:noFill/>
            </a:ln>
            <a:effectLst/>
          </c:spPr>
          <c:invertIfNegative val="0"/>
          <c:cat>
            <c:strRef>
              <c:f>Slide4!$B$3:$B$16</c:f>
              <c:strCache>
                <c:ptCount val="14"/>
                <c:pt idx="0">
                  <c:v>Basildon</c:v>
                </c:pt>
                <c:pt idx="1">
                  <c:v>Braintree</c:v>
                </c:pt>
                <c:pt idx="2">
                  <c:v>Brentwood</c:v>
                </c:pt>
                <c:pt idx="3">
                  <c:v>Castle Point</c:v>
                </c:pt>
                <c:pt idx="4">
                  <c:v>Chelmsford</c:v>
                </c:pt>
                <c:pt idx="5">
                  <c:v>Colchester</c:v>
                </c:pt>
                <c:pt idx="6">
                  <c:v>Countywide</c:v>
                </c:pt>
                <c:pt idx="7">
                  <c:v>Epping Forest</c:v>
                </c:pt>
                <c:pt idx="8">
                  <c:v>Harlow</c:v>
                </c:pt>
                <c:pt idx="9">
                  <c:v>Maldon</c:v>
                </c:pt>
                <c:pt idx="10">
                  <c:v>OOC</c:v>
                </c:pt>
                <c:pt idx="11">
                  <c:v>Rochford</c:v>
                </c:pt>
                <c:pt idx="12">
                  <c:v>Tendring</c:v>
                </c:pt>
                <c:pt idx="13">
                  <c:v>Uttlesford</c:v>
                </c:pt>
              </c:strCache>
            </c:strRef>
          </c:cat>
          <c:val>
            <c:numRef>
              <c:f>Slide4!$D$3:$D$16</c:f>
              <c:numCache>
                <c:formatCode>General</c:formatCode>
                <c:ptCount val="14"/>
                <c:pt idx="0">
                  <c:v>6</c:v>
                </c:pt>
                <c:pt idx="1">
                  <c:v>5</c:v>
                </c:pt>
                <c:pt idx="2">
                  <c:v>4</c:v>
                </c:pt>
                <c:pt idx="3">
                  <c:v>4</c:v>
                </c:pt>
                <c:pt idx="4">
                  <c:v>15</c:v>
                </c:pt>
                <c:pt idx="5">
                  <c:v>24</c:v>
                </c:pt>
                <c:pt idx="6">
                  <c:v>7</c:v>
                </c:pt>
                <c:pt idx="7">
                  <c:v>6</c:v>
                </c:pt>
                <c:pt idx="8">
                  <c:v>3</c:v>
                </c:pt>
                <c:pt idx="9">
                  <c:v>5</c:v>
                </c:pt>
                <c:pt idx="10">
                  <c:v>6</c:v>
                </c:pt>
                <c:pt idx="11">
                  <c:v>1</c:v>
                </c:pt>
                <c:pt idx="12">
                  <c:v>13</c:v>
                </c:pt>
                <c:pt idx="13">
                  <c:v>1</c:v>
                </c:pt>
              </c:numCache>
            </c:numRef>
          </c:val>
          <c:extLst>
            <c:ext xmlns:c16="http://schemas.microsoft.com/office/drawing/2014/chart" uri="{C3380CC4-5D6E-409C-BE32-E72D297353CC}">
              <c16:uniqueId val="{00000001-6A69-4D14-89C9-EEAE590153E2}"/>
            </c:ext>
          </c:extLst>
        </c:ser>
        <c:dLbls>
          <c:showLegendKey val="0"/>
          <c:showVal val="0"/>
          <c:showCatName val="0"/>
          <c:showSerName val="0"/>
          <c:showPercent val="0"/>
          <c:showBubbleSize val="0"/>
        </c:dLbls>
        <c:gapWidth val="219"/>
        <c:overlap val="-27"/>
        <c:axId val="745473552"/>
        <c:axId val="745474272"/>
      </c:barChart>
      <c:catAx>
        <c:axId val="745473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5474272"/>
        <c:crosses val="autoZero"/>
        <c:auto val="1"/>
        <c:lblAlgn val="ctr"/>
        <c:lblOffset val="100"/>
        <c:noMultiLvlLbl val="0"/>
      </c:catAx>
      <c:valAx>
        <c:axId val="745474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5473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Demand</a:t>
            </a:r>
            <a:r>
              <a:rPr lang="en-GB" b="1" baseline="0"/>
              <a:t> by district</a:t>
            </a:r>
            <a:endParaRPr lang="en-GB"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Slide6!$B$5</c:f>
              <c:strCache>
                <c:ptCount val="1"/>
                <c:pt idx="0">
                  <c:v>all LDA</c:v>
                </c:pt>
              </c:strCache>
            </c:strRef>
          </c:tx>
          <c:spPr>
            <a:solidFill>
              <a:schemeClr val="accent1"/>
            </a:solidFill>
            <a:ln>
              <a:noFill/>
            </a:ln>
            <a:effectLst/>
          </c:spPr>
          <c:invertIfNegative val="0"/>
          <c:cat>
            <c:strRef>
              <c:f>Slide6!$A$6:$A$19</c:f>
              <c:strCache>
                <c:ptCount val="14"/>
                <c:pt idx="0">
                  <c:v>Basildon</c:v>
                </c:pt>
                <c:pt idx="1">
                  <c:v>Braintree</c:v>
                </c:pt>
                <c:pt idx="2">
                  <c:v>Brentwood</c:v>
                </c:pt>
                <c:pt idx="3">
                  <c:v>Castle Point</c:v>
                </c:pt>
                <c:pt idx="4">
                  <c:v>Chelmsford</c:v>
                </c:pt>
                <c:pt idx="5">
                  <c:v>Colchester</c:v>
                </c:pt>
                <c:pt idx="6">
                  <c:v>Countywide</c:v>
                </c:pt>
                <c:pt idx="7">
                  <c:v>Epping Forest</c:v>
                </c:pt>
                <c:pt idx="8">
                  <c:v>Harlow</c:v>
                </c:pt>
                <c:pt idx="9">
                  <c:v>Maldon</c:v>
                </c:pt>
                <c:pt idx="10">
                  <c:v>OOC</c:v>
                </c:pt>
                <c:pt idx="11">
                  <c:v>Rochford </c:v>
                </c:pt>
                <c:pt idx="12">
                  <c:v>Tendring</c:v>
                </c:pt>
                <c:pt idx="13">
                  <c:v>Uttlesford</c:v>
                </c:pt>
              </c:strCache>
            </c:strRef>
          </c:cat>
          <c:val>
            <c:numRef>
              <c:f>Slide6!$B$6:$B$19</c:f>
              <c:numCache>
                <c:formatCode>General</c:formatCode>
                <c:ptCount val="14"/>
                <c:pt idx="0">
                  <c:v>6</c:v>
                </c:pt>
                <c:pt idx="1">
                  <c:v>5</c:v>
                </c:pt>
                <c:pt idx="2">
                  <c:v>4</c:v>
                </c:pt>
                <c:pt idx="3">
                  <c:v>4</c:v>
                </c:pt>
                <c:pt idx="4">
                  <c:v>15</c:v>
                </c:pt>
                <c:pt idx="5">
                  <c:v>24</c:v>
                </c:pt>
                <c:pt idx="6">
                  <c:v>7</c:v>
                </c:pt>
                <c:pt idx="7">
                  <c:v>6</c:v>
                </c:pt>
                <c:pt idx="8">
                  <c:v>3</c:v>
                </c:pt>
                <c:pt idx="9">
                  <c:v>5</c:v>
                </c:pt>
                <c:pt idx="10">
                  <c:v>6</c:v>
                </c:pt>
                <c:pt idx="11">
                  <c:v>3</c:v>
                </c:pt>
                <c:pt idx="12">
                  <c:v>13</c:v>
                </c:pt>
                <c:pt idx="13">
                  <c:v>1</c:v>
                </c:pt>
              </c:numCache>
            </c:numRef>
          </c:val>
          <c:extLst>
            <c:ext xmlns:c16="http://schemas.microsoft.com/office/drawing/2014/chart" uri="{C3380CC4-5D6E-409C-BE32-E72D297353CC}">
              <c16:uniqueId val="{00000000-95A5-4217-99DE-39323E595E2E}"/>
            </c:ext>
          </c:extLst>
        </c:ser>
        <c:ser>
          <c:idx val="1"/>
          <c:order val="1"/>
          <c:tx>
            <c:strRef>
              <c:f>Slide6!$C$5</c:f>
              <c:strCache>
                <c:ptCount val="1"/>
                <c:pt idx="0">
                  <c:v>no option identified</c:v>
                </c:pt>
              </c:strCache>
            </c:strRef>
          </c:tx>
          <c:spPr>
            <a:solidFill>
              <a:schemeClr val="accent2"/>
            </a:solidFill>
            <a:ln>
              <a:noFill/>
            </a:ln>
            <a:effectLst/>
          </c:spPr>
          <c:invertIfNegative val="0"/>
          <c:cat>
            <c:strRef>
              <c:f>Slide6!$A$6:$A$19</c:f>
              <c:strCache>
                <c:ptCount val="14"/>
                <c:pt idx="0">
                  <c:v>Basildon</c:v>
                </c:pt>
                <c:pt idx="1">
                  <c:v>Braintree</c:v>
                </c:pt>
                <c:pt idx="2">
                  <c:v>Brentwood</c:v>
                </c:pt>
                <c:pt idx="3">
                  <c:v>Castle Point</c:v>
                </c:pt>
                <c:pt idx="4">
                  <c:v>Chelmsford</c:v>
                </c:pt>
                <c:pt idx="5">
                  <c:v>Colchester</c:v>
                </c:pt>
                <c:pt idx="6">
                  <c:v>Countywide</c:v>
                </c:pt>
                <c:pt idx="7">
                  <c:v>Epping Forest</c:v>
                </c:pt>
                <c:pt idx="8">
                  <c:v>Harlow</c:v>
                </c:pt>
                <c:pt idx="9">
                  <c:v>Maldon</c:v>
                </c:pt>
                <c:pt idx="10">
                  <c:v>OOC</c:v>
                </c:pt>
                <c:pt idx="11">
                  <c:v>Rochford </c:v>
                </c:pt>
                <c:pt idx="12">
                  <c:v>Tendring</c:v>
                </c:pt>
                <c:pt idx="13">
                  <c:v>Uttlesford</c:v>
                </c:pt>
              </c:strCache>
            </c:strRef>
          </c:cat>
          <c:val>
            <c:numRef>
              <c:f>Slide6!$C$6:$C$19</c:f>
              <c:numCache>
                <c:formatCode>General</c:formatCode>
                <c:ptCount val="14"/>
                <c:pt idx="0">
                  <c:v>1</c:v>
                </c:pt>
                <c:pt idx="1">
                  <c:v>1</c:v>
                </c:pt>
                <c:pt idx="2">
                  <c:v>2</c:v>
                </c:pt>
                <c:pt idx="3">
                  <c:v>0</c:v>
                </c:pt>
                <c:pt idx="4">
                  <c:v>3</c:v>
                </c:pt>
                <c:pt idx="5">
                  <c:v>8</c:v>
                </c:pt>
                <c:pt idx="6">
                  <c:v>3</c:v>
                </c:pt>
                <c:pt idx="7">
                  <c:v>1</c:v>
                </c:pt>
                <c:pt idx="8">
                  <c:v>2</c:v>
                </c:pt>
                <c:pt idx="9">
                  <c:v>3</c:v>
                </c:pt>
                <c:pt idx="10">
                  <c:v>0</c:v>
                </c:pt>
                <c:pt idx="11">
                  <c:v>2</c:v>
                </c:pt>
                <c:pt idx="12">
                  <c:v>8</c:v>
                </c:pt>
                <c:pt idx="13">
                  <c:v>0</c:v>
                </c:pt>
              </c:numCache>
            </c:numRef>
          </c:val>
          <c:extLst>
            <c:ext xmlns:c16="http://schemas.microsoft.com/office/drawing/2014/chart" uri="{C3380CC4-5D6E-409C-BE32-E72D297353CC}">
              <c16:uniqueId val="{00000001-95A5-4217-99DE-39323E595E2E}"/>
            </c:ext>
          </c:extLst>
        </c:ser>
        <c:dLbls>
          <c:showLegendKey val="0"/>
          <c:showVal val="0"/>
          <c:showCatName val="0"/>
          <c:showSerName val="0"/>
          <c:showPercent val="0"/>
          <c:showBubbleSize val="0"/>
        </c:dLbls>
        <c:gapWidth val="219"/>
        <c:overlap val="-27"/>
        <c:axId val="561564432"/>
        <c:axId val="561565872"/>
      </c:barChart>
      <c:catAx>
        <c:axId val="561564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1565872"/>
        <c:crosses val="autoZero"/>
        <c:auto val="1"/>
        <c:lblAlgn val="ctr"/>
        <c:lblOffset val="100"/>
        <c:noMultiLvlLbl val="0"/>
      </c:catAx>
      <c:valAx>
        <c:axId val="561565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1564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Demand by District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dLbls>
          <c:showLegendKey val="0"/>
          <c:showVal val="0"/>
          <c:showCatName val="0"/>
          <c:showSerName val="0"/>
          <c:showPercent val="0"/>
          <c:showBubbleSize val="0"/>
        </c:dLbls>
        <c:gapWidth val="219"/>
        <c:overlap val="-27"/>
        <c:axId val="565548320"/>
        <c:axId val="565548648"/>
      </c:barChart>
      <c:catAx>
        <c:axId val="565548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5548648"/>
        <c:crosses val="autoZero"/>
        <c:auto val="1"/>
        <c:lblAlgn val="ctr"/>
        <c:lblOffset val="100"/>
        <c:noMultiLvlLbl val="0"/>
      </c:catAx>
      <c:valAx>
        <c:axId val="565548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5548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Demand</a:t>
            </a:r>
            <a:r>
              <a:rPr lang="en-US" b="1" baseline="0"/>
              <a:t> by district</a:t>
            </a:r>
            <a:endParaRPr lang="en-US"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Slide8!$C$3</c:f>
              <c:strCache>
                <c:ptCount val="1"/>
                <c:pt idx="0">
                  <c:v>Jun-23</c:v>
                </c:pt>
              </c:strCache>
            </c:strRef>
          </c:tx>
          <c:spPr>
            <a:solidFill>
              <a:schemeClr val="accent2">
                <a:lumMod val="20000"/>
                <a:lumOff val="80000"/>
              </a:schemeClr>
            </a:solidFill>
            <a:ln>
              <a:noFill/>
            </a:ln>
            <a:effectLst/>
          </c:spPr>
          <c:invertIfNegative val="0"/>
          <c:cat>
            <c:strRef>
              <c:f>Slide8!$B$4:$B$17</c:f>
              <c:strCache>
                <c:ptCount val="14"/>
                <c:pt idx="0">
                  <c:v>Basildon</c:v>
                </c:pt>
                <c:pt idx="1">
                  <c:v>Braintree</c:v>
                </c:pt>
                <c:pt idx="2">
                  <c:v>Brentwood</c:v>
                </c:pt>
                <c:pt idx="3">
                  <c:v>Castle Point</c:v>
                </c:pt>
                <c:pt idx="4">
                  <c:v>Chelmsford</c:v>
                </c:pt>
                <c:pt idx="5">
                  <c:v>Colchester</c:v>
                </c:pt>
                <c:pt idx="6">
                  <c:v>Countywide</c:v>
                </c:pt>
                <c:pt idx="7">
                  <c:v>Epping Forest</c:v>
                </c:pt>
                <c:pt idx="8">
                  <c:v>Harlow</c:v>
                </c:pt>
                <c:pt idx="9">
                  <c:v>Maldon</c:v>
                </c:pt>
                <c:pt idx="10">
                  <c:v>OOC</c:v>
                </c:pt>
                <c:pt idx="11">
                  <c:v>Rochford </c:v>
                </c:pt>
                <c:pt idx="12">
                  <c:v>Tendring</c:v>
                </c:pt>
                <c:pt idx="13">
                  <c:v>Uttlesford</c:v>
                </c:pt>
              </c:strCache>
            </c:strRef>
          </c:cat>
          <c:val>
            <c:numRef>
              <c:f>Slide8!$C$4:$C$17</c:f>
              <c:numCache>
                <c:formatCode>General</c:formatCode>
                <c:ptCount val="14"/>
                <c:pt idx="0">
                  <c:v>1</c:v>
                </c:pt>
                <c:pt idx="4">
                  <c:v>2</c:v>
                </c:pt>
                <c:pt idx="5">
                  <c:v>2</c:v>
                </c:pt>
                <c:pt idx="6">
                  <c:v>1</c:v>
                </c:pt>
                <c:pt idx="7">
                  <c:v>1</c:v>
                </c:pt>
                <c:pt idx="12">
                  <c:v>1</c:v>
                </c:pt>
              </c:numCache>
            </c:numRef>
          </c:val>
          <c:extLst>
            <c:ext xmlns:c16="http://schemas.microsoft.com/office/drawing/2014/chart" uri="{C3380CC4-5D6E-409C-BE32-E72D297353CC}">
              <c16:uniqueId val="{00000000-A439-4894-A345-B5C70840B1DB}"/>
            </c:ext>
          </c:extLst>
        </c:ser>
        <c:ser>
          <c:idx val="1"/>
          <c:order val="1"/>
          <c:tx>
            <c:strRef>
              <c:f>Slide8!$D$3</c:f>
              <c:strCache>
                <c:ptCount val="1"/>
                <c:pt idx="0">
                  <c:v>Sep.23</c:v>
                </c:pt>
              </c:strCache>
            </c:strRef>
          </c:tx>
          <c:spPr>
            <a:solidFill>
              <a:schemeClr val="accent2"/>
            </a:solidFill>
            <a:ln>
              <a:noFill/>
            </a:ln>
            <a:effectLst/>
          </c:spPr>
          <c:invertIfNegative val="0"/>
          <c:cat>
            <c:strRef>
              <c:f>Slide8!$B$4:$B$17</c:f>
              <c:strCache>
                <c:ptCount val="14"/>
                <c:pt idx="0">
                  <c:v>Basildon</c:v>
                </c:pt>
                <c:pt idx="1">
                  <c:v>Braintree</c:v>
                </c:pt>
                <c:pt idx="2">
                  <c:v>Brentwood</c:v>
                </c:pt>
                <c:pt idx="3">
                  <c:v>Castle Point</c:v>
                </c:pt>
                <c:pt idx="4">
                  <c:v>Chelmsford</c:v>
                </c:pt>
                <c:pt idx="5">
                  <c:v>Colchester</c:v>
                </c:pt>
                <c:pt idx="6">
                  <c:v>Countywide</c:v>
                </c:pt>
                <c:pt idx="7">
                  <c:v>Epping Forest</c:v>
                </c:pt>
                <c:pt idx="8">
                  <c:v>Harlow</c:v>
                </c:pt>
                <c:pt idx="9">
                  <c:v>Maldon</c:v>
                </c:pt>
                <c:pt idx="10">
                  <c:v>OOC</c:v>
                </c:pt>
                <c:pt idx="11">
                  <c:v>Rochford </c:v>
                </c:pt>
                <c:pt idx="12">
                  <c:v>Tendring</c:v>
                </c:pt>
                <c:pt idx="13">
                  <c:v>Uttlesford</c:v>
                </c:pt>
              </c:strCache>
            </c:strRef>
          </c:cat>
          <c:val>
            <c:numRef>
              <c:f>Slide8!$D$4:$D$17</c:f>
              <c:numCache>
                <c:formatCode>General</c:formatCode>
                <c:ptCount val="14"/>
                <c:pt idx="0">
                  <c:v>1</c:v>
                </c:pt>
                <c:pt idx="1">
                  <c:v>0</c:v>
                </c:pt>
                <c:pt idx="2">
                  <c:v>1</c:v>
                </c:pt>
                <c:pt idx="3">
                  <c:v>0</c:v>
                </c:pt>
                <c:pt idx="4">
                  <c:v>2</c:v>
                </c:pt>
                <c:pt idx="5">
                  <c:v>1</c:v>
                </c:pt>
                <c:pt idx="6">
                  <c:v>0</c:v>
                </c:pt>
                <c:pt idx="7">
                  <c:v>1</c:v>
                </c:pt>
                <c:pt idx="8">
                  <c:v>0</c:v>
                </c:pt>
                <c:pt idx="9">
                  <c:v>0</c:v>
                </c:pt>
                <c:pt idx="10">
                  <c:v>0</c:v>
                </c:pt>
                <c:pt idx="11">
                  <c:v>0</c:v>
                </c:pt>
                <c:pt idx="12">
                  <c:v>0</c:v>
                </c:pt>
                <c:pt idx="13">
                  <c:v>0</c:v>
                </c:pt>
              </c:numCache>
            </c:numRef>
          </c:val>
          <c:extLst>
            <c:ext xmlns:c16="http://schemas.microsoft.com/office/drawing/2014/chart" uri="{C3380CC4-5D6E-409C-BE32-E72D297353CC}">
              <c16:uniqueId val="{00000001-A439-4894-A345-B5C70840B1DB}"/>
            </c:ext>
          </c:extLst>
        </c:ser>
        <c:dLbls>
          <c:showLegendKey val="0"/>
          <c:showVal val="0"/>
          <c:showCatName val="0"/>
          <c:showSerName val="0"/>
          <c:showPercent val="0"/>
          <c:showBubbleSize val="0"/>
        </c:dLbls>
        <c:gapWidth val="219"/>
        <c:overlap val="-27"/>
        <c:axId val="745473552"/>
        <c:axId val="745474272"/>
      </c:barChart>
      <c:catAx>
        <c:axId val="745473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5474272"/>
        <c:crosses val="autoZero"/>
        <c:auto val="1"/>
        <c:lblAlgn val="ctr"/>
        <c:lblOffset val="100"/>
        <c:noMultiLvlLbl val="0"/>
      </c:catAx>
      <c:valAx>
        <c:axId val="745474272"/>
        <c:scaling>
          <c:orientation val="minMax"/>
          <c:max val="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5473552"/>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Demand</a:t>
            </a:r>
            <a:r>
              <a:rPr lang="en-US" b="1" baseline="0"/>
              <a:t> by complexity</a:t>
            </a:r>
            <a:endParaRPr lang="en-US"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3"/>
          <c:order val="3"/>
          <c:tx>
            <c:strRef>
              <c:f>'PI all'!$F$3</c:f>
              <c:strCache>
                <c:ptCount val="1"/>
                <c:pt idx="0">
                  <c:v>Complex</c:v>
                </c:pt>
              </c:strCache>
            </c:strRef>
          </c:tx>
          <c:spPr>
            <a:solidFill>
              <a:schemeClr val="accent2"/>
            </a:solidFill>
            <a:ln>
              <a:noFill/>
            </a:ln>
            <a:effectLst/>
          </c:spPr>
          <c:invertIfNegative val="0"/>
          <c:cat>
            <c:strRef>
              <c:f>'PI all'!$B$4:$B$17</c:f>
              <c:strCache>
                <c:ptCount val="14"/>
                <c:pt idx="0">
                  <c:v>Basildon</c:v>
                </c:pt>
                <c:pt idx="1">
                  <c:v>Braintree</c:v>
                </c:pt>
                <c:pt idx="2">
                  <c:v>Brentwood</c:v>
                </c:pt>
                <c:pt idx="3">
                  <c:v>Castle Point</c:v>
                </c:pt>
                <c:pt idx="4">
                  <c:v>Chelmsford</c:v>
                </c:pt>
                <c:pt idx="5">
                  <c:v>Colchester</c:v>
                </c:pt>
                <c:pt idx="6">
                  <c:v>Countywide</c:v>
                </c:pt>
                <c:pt idx="7">
                  <c:v>Epping Forest</c:v>
                </c:pt>
                <c:pt idx="8">
                  <c:v>Harlow</c:v>
                </c:pt>
                <c:pt idx="9">
                  <c:v>Maldon</c:v>
                </c:pt>
                <c:pt idx="10">
                  <c:v>OOC</c:v>
                </c:pt>
                <c:pt idx="11">
                  <c:v>Rochford </c:v>
                </c:pt>
                <c:pt idx="12">
                  <c:v>Tendring</c:v>
                </c:pt>
                <c:pt idx="13">
                  <c:v>Uttlesford</c:v>
                </c:pt>
              </c:strCache>
            </c:strRef>
          </c:cat>
          <c:val>
            <c:numRef>
              <c:f>'PI all'!$F$4:$F$17</c:f>
              <c:numCache>
                <c:formatCode>General</c:formatCode>
                <c:ptCount val="14"/>
                <c:pt idx="0">
                  <c:v>0</c:v>
                </c:pt>
                <c:pt idx="1">
                  <c:v>0</c:v>
                </c:pt>
                <c:pt idx="2">
                  <c:v>0</c:v>
                </c:pt>
                <c:pt idx="3">
                  <c:v>0</c:v>
                </c:pt>
                <c:pt idx="4">
                  <c:v>0</c:v>
                </c:pt>
                <c:pt idx="5">
                  <c:v>1</c:v>
                </c:pt>
                <c:pt idx="6">
                  <c:v>0</c:v>
                </c:pt>
                <c:pt idx="7">
                  <c:v>0</c:v>
                </c:pt>
                <c:pt idx="8">
                  <c:v>0</c:v>
                </c:pt>
                <c:pt idx="9">
                  <c:v>0</c:v>
                </c:pt>
                <c:pt idx="10">
                  <c:v>0</c:v>
                </c:pt>
                <c:pt idx="11">
                  <c:v>0</c:v>
                </c:pt>
                <c:pt idx="12">
                  <c:v>0</c:v>
                </c:pt>
                <c:pt idx="13">
                  <c:v>0</c:v>
                </c:pt>
              </c:numCache>
            </c:numRef>
          </c:val>
          <c:extLst>
            <c:ext xmlns:c16="http://schemas.microsoft.com/office/drawing/2014/chart" uri="{C3380CC4-5D6E-409C-BE32-E72D297353CC}">
              <c16:uniqueId val="{00000000-CDE5-4795-9AEC-78AD02615F0A}"/>
            </c:ext>
          </c:extLst>
        </c:ser>
        <c:ser>
          <c:idx val="4"/>
          <c:order val="4"/>
          <c:tx>
            <c:strRef>
              <c:f>'PI all'!$G$3</c:f>
              <c:strCache>
                <c:ptCount val="1"/>
                <c:pt idx="0">
                  <c:v>Non-Complex</c:v>
                </c:pt>
              </c:strCache>
            </c:strRef>
          </c:tx>
          <c:spPr>
            <a:solidFill>
              <a:srgbClr val="E40037"/>
            </a:solidFill>
            <a:ln>
              <a:solidFill>
                <a:schemeClr val="accent1"/>
              </a:solidFill>
            </a:ln>
            <a:effectLst/>
          </c:spPr>
          <c:invertIfNegative val="0"/>
          <c:cat>
            <c:strRef>
              <c:f>'PI all'!$B$4:$B$17</c:f>
              <c:strCache>
                <c:ptCount val="14"/>
                <c:pt idx="0">
                  <c:v>Basildon</c:v>
                </c:pt>
                <c:pt idx="1">
                  <c:v>Braintree</c:v>
                </c:pt>
                <c:pt idx="2">
                  <c:v>Brentwood</c:v>
                </c:pt>
                <c:pt idx="3">
                  <c:v>Castle Point</c:v>
                </c:pt>
                <c:pt idx="4">
                  <c:v>Chelmsford</c:v>
                </c:pt>
                <c:pt idx="5">
                  <c:v>Colchester</c:v>
                </c:pt>
                <c:pt idx="6">
                  <c:v>Countywide</c:v>
                </c:pt>
                <c:pt idx="7">
                  <c:v>Epping Forest</c:v>
                </c:pt>
                <c:pt idx="8">
                  <c:v>Harlow</c:v>
                </c:pt>
                <c:pt idx="9">
                  <c:v>Maldon</c:v>
                </c:pt>
                <c:pt idx="10">
                  <c:v>OOC</c:v>
                </c:pt>
                <c:pt idx="11">
                  <c:v>Rochford </c:v>
                </c:pt>
                <c:pt idx="12">
                  <c:v>Tendring</c:v>
                </c:pt>
                <c:pt idx="13">
                  <c:v>Uttlesford</c:v>
                </c:pt>
              </c:strCache>
            </c:strRef>
          </c:cat>
          <c:val>
            <c:numRef>
              <c:f>'PI all'!$G$4:$G$17</c:f>
              <c:numCache>
                <c:formatCode>General</c:formatCode>
                <c:ptCount val="14"/>
                <c:pt idx="0">
                  <c:v>1</c:v>
                </c:pt>
                <c:pt idx="1">
                  <c:v>0</c:v>
                </c:pt>
                <c:pt idx="2">
                  <c:v>1</c:v>
                </c:pt>
                <c:pt idx="3">
                  <c:v>0</c:v>
                </c:pt>
                <c:pt idx="4">
                  <c:v>2</c:v>
                </c:pt>
                <c:pt idx="5">
                  <c:v>0</c:v>
                </c:pt>
                <c:pt idx="6">
                  <c:v>0</c:v>
                </c:pt>
                <c:pt idx="7">
                  <c:v>1</c:v>
                </c:pt>
                <c:pt idx="8">
                  <c:v>0</c:v>
                </c:pt>
                <c:pt idx="9">
                  <c:v>0</c:v>
                </c:pt>
                <c:pt idx="10">
                  <c:v>0</c:v>
                </c:pt>
                <c:pt idx="11">
                  <c:v>0</c:v>
                </c:pt>
                <c:pt idx="12">
                  <c:v>0</c:v>
                </c:pt>
                <c:pt idx="13">
                  <c:v>0</c:v>
                </c:pt>
              </c:numCache>
            </c:numRef>
          </c:val>
          <c:extLst>
            <c:ext xmlns:c16="http://schemas.microsoft.com/office/drawing/2014/chart" uri="{C3380CC4-5D6E-409C-BE32-E72D297353CC}">
              <c16:uniqueId val="{00000001-CDE5-4795-9AEC-78AD02615F0A}"/>
            </c:ext>
          </c:extLst>
        </c:ser>
        <c:dLbls>
          <c:showLegendKey val="0"/>
          <c:showVal val="0"/>
          <c:showCatName val="0"/>
          <c:showSerName val="0"/>
          <c:showPercent val="0"/>
          <c:showBubbleSize val="0"/>
        </c:dLbls>
        <c:gapWidth val="219"/>
        <c:overlap val="-27"/>
        <c:axId val="745473552"/>
        <c:axId val="745474272"/>
        <c:extLst>
          <c:ext xmlns:c15="http://schemas.microsoft.com/office/drawing/2012/chart" uri="{02D57815-91ED-43cb-92C2-25804820EDAC}">
            <c15:filteredBarSeries>
              <c15:ser>
                <c:idx val="0"/>
                <c:order val="0"/>
                <c:tx>
                  <c:strRef>
                    <c:extLst>
                      <c:ext uri="{02D57815-91ED-43cb-92C2-25804820EDAC}">
                        <c15:formulaRef>
                          <c15:sqref>'PI all'!$C$3</c15:sqref>
                        </c15:formulaRef>
                      </c:ext>
                    </c:extLst>
                    <c:strCache>
                      <c:ptCount val="1"/>
                      <c:pt idx="0">
                        <c:v>Total</c:v>
                      </c:pt>
                    </c:strCache>
                  </c:strRef>
                </c:tx>
                <c:spPr>
                  <a:solidFill>
                    <a:schemeClr val="accent1"/>
                  </a:solidFill>
                  <a:ln>
                    <a:noFill/>
                  </a:ln>
                  <a:effectLst/>
                </c:spPr>
                <c:invertIfNegative val="0"/>
                <c:cat>
                  <c:strRef>
                    <c:extLst>
                      <c:ext uri="{02D57815-91ED-43cb-92C2-25804820EDAC}">
                        <c15:formulaRef>
                          <c15:sqref>'PI all'!$B$4:$B$17</c15:sqref>
                        </c15:formulaRef>
                      </c:ext>
                    </c:extLst>
                    <c:strCache>
                      <c:ptCount val="14"/>
                      <c:pt idx="0">
                        <c:v>Basildon</c:v>
                      </c:pt>
                      <c:pt idx="1">
                        <c:v>Braintree</c:v>
                      </c:pt>
                      <c:pt idx="2">
                        <c:v>Brentwood</c:v>
                      </c:pt>
                      <c:pt idx="3">
                        <c:v>Castle Point</c:v>
                      </c:pt>
                      <c:pt idx="4">
                        <c:v>Chelmsford</c:v>
                      </c:pt>
                      <c:pt idx="5">
                        <c:v>Colchester</c:v>
                      </c:pt>
                      <c:pt idx="6">
                        <c:v>Countywide</c:v>
                      </c:pt>
                      <c:pt idx="7">
                        <c:v>Epping Forest</c:v>
                      </c:pt>
                      <c:pt idx="8">
                        <c:v>Harlow</c:v>
                      </c:pt>
                      <c:pt idx="9">
                        <c:v>Maldon</c:v>
                      </c:pt>
                      <c:pt idx="10">
                        <c:v>OOC</c:v>
                      </c:pt>
                      <c:pt idx="11">
                        <c:v>Rochford </c:v>
                      </c:pt>
                      <c:pt idx="12">
                        <c:v>Tendring</c:v>
                      </c:pt>
                      <c:pt idx="13">
                        <c:v>Uttlesford</c:v>
                      </c:pt>
                    </c:strCache>
                  </c:strRef>
                </c:cat>
                <c:val>
                  <c:numRef>
                    <c:extLst>
                      <c:ext uri="{02D57815-91ED-43cb-92C2-25804820EDAC}">
                        <c15:formulaRef>
                          <c15:sqref>'PI all'!$C$4:$C$17</c15:sqref>
                        </c15:formulaRef>
                      </c:ext>
                    </c:extLst>
                    <c:numCache>
                      <c:formatCode>General</c:formatCode>
                      <c:ptCount val="14"/>
                      <c:pt idx="0">
                        <c:v>1</c:v>
                      </c:pt>
                      <c:pt idx="1">
                        <c:v>0</c:v>
                      </c:pt>
                      <c:pt idx="2">
                        <c:v>1</c:v>
                      </c:pt>
                      <c:pt idx="3">
                        <c:v>0</c:v>
                      </c:pt>
                      <c:pt idx="4">
                        <c:v>2</c:v>
                      </c:pt>
                      <c:pt idx="5">
                        <c:v>1</c:v>
                      </c:pt>
                      <c:pt idx="6">
                        <c:v>0</c:v>
                      </c:pt>
                      <c:pt idx="7">
                        <c:v>1</c:v>
                      </c:pt>
                      <c:pt idx="8">
                        <c:v>0</c:v>
                      </c:pt>
                      <c:pt idx="9">
                        <c:v>0</c:v>
                      </c:pt>
                      <c:pt idx="10">
                        <c:v>0</c:v>
                      </c:pt>
                      <c:pt idx="11">
                        <c:v>0</c:v>
                      </c:pt>
                      <c:pt idx="12">
                        <c:v>0</c:v>
                      </c:pt>
                      <c:pt idx="13">
                        <c:v>0</c:v>
                      </c:pt>
                    </c:numCache>
                  </c:numRef>
                </c:val>
                <c:extLst>
                  <c:ext xmlns:c16="http://schemas.microsoft.com/office/drawing/2014/chart" uri="{C3380CC4-5D6E-409C-BE32-E72D297353CC}">
                    <c16:uniqueId val="{00000002-CDE5-4795-9AEC-78AD02615F0A}"/>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'PI all'!$D$3</c15:sqref>
                        </c15:formulaRef>
                      </c:ext>
                    </c:extLst>
                    <c:strCache>
                      <c:ptCount val="1"/>
                      <c:pt idx="0">
                        <c:v>Shared</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'PI all'!$B$4:$B$17</c15:sqref>
                        </c15:formulaRef>
                      </c:ext>
                    </c:extLst>
                    <c:strCache>
                      <c:ptCount val="14"/>
                      <c:pt idx="0">
                        <c:v>Basildon</c:v>
                      </c:pt>
                      <c:pt idx="1">
                        <c:v>Braintree</c:v>
                      </c:pt>
                      <c:pt idx="2">
                        <c:v>Brentwood</c:v>
                      </c:pt>
                      <c:pt idx="3">
                        <c:v>Castle Point</c:v>
                      </c:pt>
                      <c:pt idx="4">
                        <c:v>Chelmsford</c:v>
                      </c:pt>
                      <c:pt idx="5">
                        <c:v>Colchester</c:v>
                      </c:pt>
                      <c:pt idx="6">
                        <c:v>Countywide</c:v>
                      </c:pt>
                      <c:pt idx="7">
                        <c:v>Epping Forest</c:v>
                      </c:pt>
                      <c:pt idx="8">
                        <c:v>Harlow</c:v>
                      </c:pt>
                      <c:pt idx="9">
                        <c:v>Maldon</c:v>
                      </c:pt>
                      <c:pt idx="10">
                        <c:v>OOC</c:v>
                      </c:pt>
                      <c:pt idx="11">
                        <c:v>Rochford </c:v>
                      </c:pt>
                      <c:pt idx="12">
                        <c:v>Tendring</c:v>
                      </c:pt>
                      <c:pt idx="13">
                        <c:v>Uttlesford</c:v>
                      </c:pt>
                    </c:strCache>
                  </c:strRef>
                </c:cat>
                <c:val>
                  <c:numRef>
                    <c:extLst xmlns:c15="http://schemas.microsoft.com/office/drawing/2012/chart">
                      <c:ext xmlns:c15="http://schemas.microsoft.com/office/drawing/2012/chart" uri="{02D57815-91ED-43cb-92C2-25804820EDAC}">
                        <c15:formulaRef>
                          <c15:sqref>'PI all'!$D$4:$D$17</c15:sqref>
                        </c15:formulaRef>
                      </c:ext>
                    </c:extLst>
                    <c:numCache>
                      <c:formatCode>General</c:formatCode>
                      <c:ptCount val="14"/>
                      <c:pt idx="0">
                        <c:v>1</c:v>
                      </c:pt>
                      <c:pt idx="1">
                        <c:v>0</c:v>
                      </c:pt>
                      <c:pt idx="2">
                        <c:v>1</c:v>
                      </c:pt>
                      <c:pt idx="3">
                        <c:v>0</c:v>
                      </c:pt>
                      <c:pt idx="4">
                        <c:v>0</c:v>
                      </c:pt>
                      <c:pt idx="5">
                        <c:v>0</c:v>
                      </c:pt>
                      <c:pt idx="6">
                        <c:v>0</c:v>
                      </c:pt>
                      <c:pt idx="7">
                        <c:v>1</c:v>
                      </c:pt>
                      <c:pt idx="8">
                        <c:v>0</c:v>
                      </c:pt>
                      <c:pt idx="9">
                        <c:v>0</c:v>
                      </c:pt>
                      <c:pt idx="10">
                        <c:v>0</c:v>
                      </c:pt>
                      <c:pt idx="11">
                        <c:v>0</c:v>
                      </c:pt>
                      <c:pt idx="12">
                        <c:v>0</c:v>
                      </c:pt>
                      <c:pt idx="13">
                        <c:v>0</c:v>
                      </c:pt>
                    </c:numCache>
                  </c:numRef>
                </c:val>
                <c:extLst xmlns:c15="http://schemas.microsoft.com/office/drawing/2012/chart">
                  <c:ext xmlns:c16="http://schemas.microsoft.com/office/drawing/2014/chart" uri="{C3380CC4-5D6E-409C-BE32-E72D297353CC}">
                    <c16:uniqueId val="{00000003-CDE5-4795-9AEC-78AD02615F0A}"/>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'PI all'!$E$3</c15:sqref>
                        </c15:formulaRef>
                      </c:ext>
                    </c:extLst>
                    <c:strCache>
                      <c:ptCount val="1"/>
                      <c:pt idx="0">
                        <c:v>Self-Contained</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'PI all'!$B$4:$B$17</c15:sqref>
                        </c15:formulaRef>
                      </c:ext>
                    </c:extLst>
                    <c:strCache>
                      <c:ptCount val="14"/>
                      <c:pt idx="0">
                        <c:v>Basildon</c:v>
                      </c:pt>
                      <c:pt idx="1">
                        <c:v>Braintree</c:v>
                      </c:pt>
                      <c:pt idx="2">
                        <c:v>Brentwood</c:v>
                      </c:pt>
                      <c:pt idx="3">
                        <c:v>Castle Point</c:v>
                      </c:pt>
                      <c:pt idx="4">
                        <c:v>Chelmsford</c:v>
                      </c:pt>
                      <c:pt idx="5">
                        <c:v>Colchester</c:v>
                      </c:pt>
                      <c:pt idx="6">
                        <c:v>Countywide</c:v>
                      </c:pt>
                      <c:pt idx="7">
                        <c:v>Epping Forest</c:v>
                      </c:pt>
                      <c:pt idx="8">
                        <c:v>Harlow</c:v>
                      </c:pt>
                      <c:pt idx="9">
                        <c:v>Maldon</c:v>
                      </c:pt>
                      <c:pt idx="10">
                        <c:v>OOC</c:v>
                      </c:pt>
                      <c:pt idx="11">
                        <c:v>Rochford </c:v>
                      </c:pt>
                      <c:pt idx="12">
                        <c:v>Tendring</c:v>
                      </c:pt>
                      <c:pt idx="13">
                        <c:v>Uttlesford</c:v>
                      </c:pt>
                    </c:strCache>
                  </c:strRef>
                </c:cat>
                <c:val>
                  <c:numRef>
                    <c:extLst xmlns:c15="http://schemas.microsoft.com/office/drawing/2012/chart">
                      <c:ext xmlns:c15="http://schemas.microsoft.com/office/drawing/2012/chart" uri="{02D57815-91ED-43cb-92C2-25804820EDAC}">
                        <c15:formulaRef>
                          <c15:sqref>'PI all'!$E$4:$E$17</c15:sqref>
                        </c15:formulaRef>
                      </c:ext>
                    </c:extLst>
                    <c:numCache>
                      <c:formatCode>General</c:formatCode>
                      <c:ptCount val="14"/>
                      <c:pt idx="0">
                        <c:v>0</c:v>
                      </c:pt>
                      <c:pt idx="1">
                        <c:v>0</c:v>
                      </c:pt>
                      <c:pt idx="2">
                        <c:v>0</c:v>
                      </c:pt>
                      <c:pt idx="3">
                        <c:v>0</c:v>
                      </c:pt>
                      <c:pt idx="4">
                        <c:v>2</c:v>
                      </c:pt>
                      <c:pt idx="5">
                        <c:v>1</c:v>
                      </c:pt>
                      <c:pt idx="6">
                        <c:v>0</c:v>
                      </c:pt>
                      <c:pt idx="7">
                        <c:v>0</c:v>
                      </c:pt>
                      <c:pt idx="8">
                        <c:v>0</c:v>
                      </c:pt>
                      <c:pt idx="9">
                        <c:v>0</c:v>
                      </c:pt>
                      <c:pt idx="10">
                        <c:v>0</c:v>
                      </c:pt>
                      <c:pt idx="11">
                        <c:v>0</c:v>
                      </c:pt>
                      <c:pt idx="12">
                        <c:v>0</c:v>
                      </c:pt>
                      <c:pt idx="13">
                        <c:v>0</c:v>
                      </c:pt>
                    </c:numCache>
                  </c:numRef>
                </c:val>
                <c:extLst xmlns:c15="http://schemas.microsoft.com/office/drawing/2012/chart">
                  <c:ext xmlns:c16="http://schemas.microsoft.com/office/drawing/2014/chart" uri="{C3380CC4-5D6E-409C-BE32-E72D297353CC}">
                    <c16:uniqueId val="{00000004-CDE5-4795-9AEC-78AD02615F0A}"/>
                  </c:ext>
                </c:extLst>
              </c15:ser>
            </c15:filteredBarSeries>
          </c:ext>
        </c:extLst>
      </c:barChart>
      <c:catAx>
        <c:axId val="745473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5474272"/>
        <c:crosses val="autoZero"/>
        <c:auto val="1"/>
        <c:lblAlgn val="ctr"/>
        <c:lblOffset val="100"/>
        <c:noMultiLvlLbl val="0"/>
      </c:catAx>
      <c:valAx>
        <c:axId val="745474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5473552"/>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F1EACA-E7A7-4983-A3AC-7F6D215EA181}" type="datetimeFigureOut">
              <a:rPr lang="en-GB" smtClean="0"/>
              <a:t>06/11/2023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B10567-32D7-4C6B-A64F-CFCFF718CD9F}" type="slidenum">
              <a:rPr lang="en-GB" smtClean="0"/>
              <a:t>‹#›</a:t>
            </a:fld>
            <a:endParaRPr lang="en-GB"/>
          </a:p>
        </p:txBody>
      </p:sp>
    </p:spTree>
    <p:extLst>
      <p:ext uri="{BB962C8B-B14F-4D97-AF65-F5344CB8AC3E}">
        <p14:creationId xmlns:p14="http://schemas.microsoft.com/office/powerpoint/2010/main" val="3972314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06/11/2023</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897922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98881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740105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796317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38311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6760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3389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0AB2E-AFC1-403C-93D1-49193F1D06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197FF7-9E20-402F-A90E-273BFC007651}"/>
              </a:ext>
            </a:extLst>
          </p:cNvPr>
          <p:cNvSpPr>
            <a:spLocks noGrp="1"/>
          </p:cNvSpPr>
          <p:nvPr>
            <p:ph idx="1"/>
          </p:nvPr>
        </p:nvSpPr>
        <p:spPr>
          <a:xfrm>
            <a:off x="838200" y="1825625"/>
            <a:ext cx="10515600"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85292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775D9-BEEA-4575-B2B6-555AA8E9D5C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4FF9174-A03C-4EDB-BE5A-0EA9CBC656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8E3B28-A5CB-4448-9FDD-1BD5FF018F90}"/>
              </a:ext>
            </a:extLst>
          </p:cNvPr>
          <p:cNvSpPr>
            <a:spLocks noGrp="1"/>
          </p:cNvSpPr>
          <p:nvPr>
            <p:ph sz="half" idx="2"/>
          </p:nvPr>
        </p:nvSpPr>
        <p:spPr>
          <a:xfrm>
            <a:off x="839788" y="2505075"/>
            <a:ext cx="5157787" cy="398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FDE3913-245D-4A10-974C-783B133B01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52D313-5935-44E5-8DC4-7933A34F24F3}"/>
              </a:ext>
            </a:extLst>
          </p:cNvPr>
          <p:cNvSpPr>
            <a:spLocks noGrp="1"/>
          </p:cNvSpPr>
          <p:nvPr>
            <p:ph sz="quarter" idx="4"/>
          </p:nvPr>
        </p:nvSpPr>
        <p:spPr>
          <a:xfrm>
            <a:off x="6172200" y="2505075"/>
            <a:ext cx="5183188" cy="398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47642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06/11/2023</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7991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Tree>
    <p:extLst>
      <p:ext uri="{BB962C8B-B14F-4D97-AF65-F5344CB8AC3E}">
        <p14:creationId xmlns:p14="http://schemas.microsoft.com/office/powerpoint/2010/main" val="2251962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44548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2190410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59481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96248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727303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dirty="0"/>
              <a:t>Click to add chart or image</a:t>
            </a:r>
          </a:p>
        </p:txBody>
      </p:sp>
    </p:spTree>
    <p:extLst>
      <p:ext uri="{BB962C8B-B14F-4D97-AF65-F5344CB8AC3E}">
        <p14:creationId xmlns:p14="http://schemas.microsoft.com/office/powerpoint/2010/main" val="583086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20846-5969-4CBF-ACE6-14C5E9B07FE6}" type="datetimeFigureOut">
              <a:rPr lang="en-GB" smtClean="0"/>
              <a:t>06/11/2023</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278704728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userDrawn="1">
          <p15:clr>
            <a:srgbClr val="F26B43"/>
          </p15:clr>
        </p15:guide>
        <p15:guide id="13" pos="7680" userDrawn="1">
          <p15:clr>
            <a:srgbClr val="F26B43"/>
          </p15:clr>
        </p15:guide>
        <p15:guide id="14" pos="340" userDrawn="1">
          <p15:clr>
            <a:srgbClr val="F26B43"/>
          </p15:clr>
        </p15:guide>
        <p15:guide id="15" pos="7339" userDrawn="1">
          <p15:clr>
            <a:srgbClr val="F26B43"/>
          </p15:clr>
        </p15:guide>
        <p15:guide id="16" orient="horz" userDrawn="1">
          <p15:clr>
            <a:srgbClr val="F26B43"/>
          </p15:clr>
        </p15:guide>
        <p15:guide id="17" orient="horz" pos="4320" userDrawn="1">
          <p15:clr>
            <a:srgbClr val="F26B43"/>
          </p15:clr>
        </p15:guide>
        <p15:guide id="18" orient="horz" pos="408" userDrawn="1">
          <p15:clr>
            <a:srgbClr val="F26B43"/>
          </p15:clr>
        </p15:guide>
        <p15:guide id="19" orient="horz" pos="3979" userDrawn="1">
          <p15:clr>
            <a:srgbClr val="F26B43"/>
          </p15:clr>
        </p15:guide>
        <p15:guide id="20" orient="horz" pos="997" userDrawn="1">
          <p15:clr>
            <a:srgbClr val="F26B43"/>
          </p15:clr>
        </p15:guide>
        <p15:guide id="21" orient="horz" pos="1174" userDrawn="1">
          <p15:clr>
            <a:srgbClr val="F26B43"/>
          </p15:clr>
        </p15:guide>
        <p15:guide id="22" orient="horz" pos="37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specialist.accomm@essex.gov.uk"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6.xml"/><Relationship Id="rId4" Type="http://schemas.openxmlformats.org/officeDocument/2006/relationships/chart" Target="../charts/char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6.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6.xml"/><Relationship Id="rId5" Type="http://schemas.openxmlformats.org/officeDocument/2006/relationships/chart" Target="../charts/chart10.xml"/><Relationship Id="rId4" Type="http://schemas.openxmlformats.org/officeDocument/2006/relationships/chart" Target="../charts/char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9B510-3595-4C36-8843-4F876B8A996A}"/>
              </a:ext>
            </a:extLst>
          </p:cNvPr>
          <p:cNvSpPr>
            <a:spLocks noGrp="1"/>
          </p:cNvSpPr>
          <p:nvPr>
            <p:ph type="ctrTitle"/>
          </p:nvPr>
        </p:nvSpPr>
        <p:spPr>
          <a:xfrm>
            <a:off x="1524000" y="1041400"/>
            <a:ext cx="9144000" cy="2387600"/>
          </a:xfrm>
        </p:spPr>
        <p:txBody>
          <a:bodyPr/>
          <a:lstStyle/>
          <a:p>
            <a:r>
              <a:rPr lang="en-GB" dirty="0"/>
              <a:t>Supported Living - Demand Bulletin</a:t>
            </a:r>
          </a:p>
        </p:txBody>
      </p:sp>
      <p:sp>
        <p:nvSpPr>
          <p:cNvPr id="3" name="Subtitle 2">
            <a:extLst>
              <a:ext uri="{FF2B5EF4-FFF2-40B4-BE49-F238E27FC236}">
                <a16:creationId xmlns:a16="http://schemas.microsoft.com/office/drawing/2014/main" id="{F1606A9C-2866-4433-BA53-9DD528A3262A}"/>
              </a:ext>
            </a:extLst>
          </p:cNvPr>
          <p:cNvSpPr>
            <a:spLocks noGrp="1"/>
          </p:cNvSpPr>
          <p:nvPr>
            <p:ph type="subTitle" idx="1"/>
          </p:nvPr>
        </p:nvSpPr>
        <p:spPr>
          <a:xfrm>
            <a:off x="1524000" y="3352800"/>
            <a:ext cx="9144000" cy="1905000"/>
          </a:xfrm>
        </p:spPr>
        <p:txBody>
          <a:bodyPr>
            <a:normAutofit/>
          </a:bodyPr>
          <a:lstStyle/>
          <a:p>
            <a:r>
              <a:rPr lang="en-GB"/>
              <a:t>October </a:t>
            </a:r>
            <a:r>
              <a:rPr lang="en-GB" dirty="0"/>
              <a:t>2023</a:t>
            </a:r>
          </a:p>
        </p:txBody>
      </p:sp>
      <p:sp>
        <p:nvSpPr>
          <p:cNvPr id="5" name="Subtitle 2">
            <a:extLst>
              <a:ext uri="{FF2B5EF4-FFF2-40B4-BE49-F238E27FC236}">
                <a16:creationId xmlns:a16="http://schemas.microsoft.com/office/drawing/2014/main" id="{2E986446-01D5-440C-B02D-E46FD048F98D}"/>
              </a:ext>
            </a:extLst>
          </p:cNvPr>
          <p:cNvSpPr txBox="1">
            <a:spLocks/>
          </p:cNvSpPr>
          <p:nvPr/>
        </p:nvSpPr>
        <p:spPr>
          <a:xfrm>
            <a:off x="1524000" y="5515428"/>
            <a:ext cx="9144000" cy="1117601"/>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u="sng" dirty="0"/>
              <a:t>Procurement Services</a:t>
            </a:r>
            <a:br>
              <a:rPr lang="en-GB" sz="1800" i="1" dirty="0"/>
            </a:br>
            <a:r>
              <a:rPr lang="en-GB" sz="1800" i="1" dirty="0"/>
              <a:t>Realising Essex's potential through our suppliers</a:t>
            </a:r>
          </a:p>
        </p:txBody>
      </p:sp>
    </p:spTree>
    <p:extLst>
      <p:ext uri="{BB962C8B-B14F-4D97-AF65-F5344CB8AC3E}">
        <p14:creationId xmlns:p14="http://schemas.microsoft.com/office/powerpoint/2010/main" val="3297664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0B60D-E265-493F-8DC2-21E91FC728BC}"/>
              </a:ext>
            </a:extLst>
          </p:cNvPr>
          <p:cNvSpPr>
            <a:spLocks noGrp="1"/>
          </p:cNvSpPr>
          <p:nvPr>
            <p:ph type="title"/>
          </p:nvPr>
        </p:nvSpPr>
        <p:spPr>
          <a:xfrm>
            <a:off x="838200" y="515671"/>
            <a:ext cx="10515600" cy="811825"/>
          </a:xfrm>
        </p:spPr>
        <p:txBody>
          <a:bodyPr>
            <a:normAutofit/>
          </a:bodyPr>
          <a:lstStyle/>
          <a:p>
            <a:r>
              <a:rPr lang="en-GB" dirty="0"/>
              <a:t>Developments</a:t>
            </a:r>
          </a:p>
        </p:txBody>
      </p:sp>
      <p:sp>
        <p:nvSpPr>
          <p:cNvPr id="3" name="Content Placeholder 2">
            <a:extLst>
              <a:ext uri="{FF2B5EF4-FFF2-40B4-BE49-F238E27FC236}">
                <a16:creationId xmlns:a16="http://schemas.microsoft.com/office/drawing/2014/main" id="{3AA982D5-91B1-47ED-A9FF-939E60D32C0D}"/>
              </a:ext>
            </a:extLst>
          </p:cNvPr>
          <p:cNvSpPr>
            <a:spLocks noGrp="1"/>
          </p:cNvSpPr>
          <p:nvPr>
            <p:ph idx="1"/>
          </p:nvPr>
        </p:nvSpPr>
        <p:spPr>
          <a:xfrm>
            <a:off x="838200" y="1715589"/>
            <a:ext cx="10515600" cy="4777286"/>
          </a:xfrm>
        </p:spPr>
        <p:txBody>
          <a:bodyPr>
            <a:normAutofit/>
          </a:bodyPr>
          <a:lstStyle/>
          <a:p>
            <a:pPr marL="0" indent="0">
              <a:buNone/>
            </a:pPr>
            <a:r>
              <a:rPr lang="en-GB" sz="2400" dirty="0">
                <a:effectLst/>
                <a:latin typeface="Arial" panose="020B0604020202020204" pitchFamily="34" charset="0"/>
                <a:ea typeface="Calibri" panose="020F0502020204030204" pitchFamily="34" charset="0"/>
              </a:rPr>
              <a:t>If you are looking to develop services in Essex to meet any of the needs outlined within this report please get in touch with ECC directly using the below email address, and ECC colleagues will arrange a discussion with you on your proposals.</a:t>
            </a:r>
            <a:endParaRPr lang="en-GB" sz="1600" dirty="0">
              <a:effectLst/>
              <a:latin typeface="Calibri" panose="020F0502020204030204" pitchFamily="34" charset="0"/>
              <a:ea typeface="Calibri" panose="020F0502020204030204" pitchFamily="34" charset="0"/>
            </a:endParaRPr>
          </a:p>
          <a:p>
            <a:endParaRPr lang="en-GB" sz="1600" dirty="0">
              <a:effectLst/>
              <a:latin typeface="Calibri" panose="020F0502020204030204" pitchFamily="34" charset="0"/>
              <a:ea typeface="Calibri" panose="020F0502020204030204" pitchFamily="34" charset="0"/>
            </a:endParaRPr>
          </a:p>
          <a:p>
            <a:pPr marL="0" indent="0">
              <a:buNone/>
            </a:pPr>
            <a:r>
              <a:rPr lang="en-GB" sz="2400" dirty="0">
                <a:effectLst/>
                <a:latin typeface="Arial" panose="020B0604020202020204" pitchFamily="34" charset="0"/>
                <a:ea typeface="Calibri" panose="020F0502020204030204" pitchFamily="34" charset="0"/>
              </a:rPr>
              <a:t>It is important that any discussion around new services is in advance of any work commencing to develop the proposed services.</a:t>
            </a:r>
            <a:endParaRPr lang="en-GB" sz="1600" dirty="0">
              <a:effectLst/>
              <a:latin typeface="Calibri" panose="020F0502020204030204" pitchFamily="34" charset="0"/>
              <a:ea typeface="Calibri" panose="020F0502020204030204" pitchFamily="34" charset="0"/>
            </a:endParaRPr>
          </a:p>
          <a:p>
            <a:endParaRPr lang="en-GB" sz="1600" dirty="0">
              <a:effectLst/>
              <a:latin typeface="Calibri" panose="020F0502020204030204" pitchFamily="34" charset="0"/>
              <a:ea typeface="Calibri" panose="020F0502020204030204" pitchFamily="34" charset="0"/>
            </a:endParaRPr>
          </a:p>
          <a:p>
            <a:pPr marL="0" indent="0">
              <a:buNone/>
            </a:pPr>
            <a:r>
              <a:rPr lang="en-GB" sz="2400" dirty="0">
                <a:effectLst/>
                <a:latin typeface="Arial" panose="020B0604020202020204" pitchFamily="34" charset="0"/>
                <a:ea typeface="Calibri" panose="020F0502020204030204" pitchFamily="34" charset="0"/>
              </a:rPr>
              <a:t>Please contact </a:t>
            </a:r>
            <a:r>
              <a:rPr lang="en-GB" sz="2400" u="sng" dirty="0">
                <a:solidFill>
                  <a:schemeClr val="accent1"/>
                </a:solidFill>
                <a:effectLst/>
                <a:latin typeface="Arial" panose="020B060402020202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specialist.accomm@essex.gov.uk</a:t>
            </a:r>
            <a:r>
              <a:rPr lang="en-GB" sz="2400" dirty="0">
                <a:solidFill>
                  <a:schemeClr val="accent1"/>
                </a:solidFill>
                <a:effectLst/>
                <a:latin typeface="Arial" panose="020B0604020202020204" pitchFamily="34" charset="0"/>
                <a:ea typeface="Calibri" panose="020F0502020204030204" pitchFamily="34" charset="0"/>
              </a:rPr>
              <a:t> </a:t>
            </a:r>
            <a:r>
              <a:rPr lang="en-GB" sz="2400" dirty="0">
                <a:effectLst/>
                <a:latin typeface="Arial" panose="020B0604020202020204" pitchFamily="34" charset="0"/>
                <a:ea typeface="Calibri" panose="020F0502020204030204" pitchFamily="34" charset="0"/>
              </a:rPr>
              <a:t>to discuss proposals.</a:t>
            </a:r>
            <a:endParaRPr lang="en-GB" sz="1600" dirty="0">
              <a:effectLst/>
              <a:latin typeface="Calibri" panose="020F0502020204030204" pitchFamily="34" charset="0"/>
              <a:ea typeface="Calibri" panose="020F0502020204030204" pitchFamily="34" charset="0"/>
            </a:endParaRPr>
          </a:p>
          <a:p>
            <a:endParaRPr lang="en-GB"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34230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20D6A-0BEF-4CB5-A8AF-028558213A56}"/>
              </a:ext>
            </a:extLst>
          </p:cNvPr>
          <p:cNvSpPr>
            <a:spLocks noGrp="1"/>
          </p:cNvSpPr>
          <p:nvPr>
            <p:ph type="title"/>
          </p:nvPr>
        </p:nvSpPr>
        <p:spPr>
          <a:xfrm>
            <a:off x="545124" y="512203"/>
            <a:ext cx="7405200" cy="1065091"/>
          </a:xfrm>
        </p:spPr>
        <p:txBody>
          <a:bodyPr/>
          <a:lstStyle/>
          <a:p>
            <a:r>
              <a:rPr lang="en-GB" dirty="0"/>
              <a:t>Demand Overview</a:t>
            </a:r>
          </a:p>
        </p:txBody>
      </p:sp>
      <p:graphicFrame>
        <p:nvGraphicFramePr>
          <p:cNvPr id="8" name="Table 7">
            <a:extLst>
              <a:ext uri="{FF2B5EF4-FFF2-40B4-BE49-F238E27FC236}">
                <a16:creationId xmlns:a16="http://schemas.microsoft.com/office/drawing/2014/main" id="{077A18A6-1185-45B7-A97B-74CF958C4151}"/>
              </a:ext>
            </a:extLst>
          </p:cNvPr>
          <p:cNvGraphicFramePr>
            <a:graphicFrameLocks noGrp="1"/>
          </p:cNvGraphicFramePr>
          <p:nvPr>
            <p:extLst>
              <p:ext uri="{D42A27DB-BD31-4B8C-83A1-F6EECF244321}">
                <p14:modId xmlns:p14="http://schemas.microsoft.com/office/powerpoint/2010/main" val="1726080870"/>
              </p:ext>
            </p:extLst>
          </p:nvPr>
        </p:nvGraphicFramePr>
        <p:xfrm>
          <a:off x="838200" y="1996231"/>
          <a:ext cx="3976737" cy="1999531"/>
        </p:xfrm>
        <a:graphic>
          <a:graphicData uri="http://schemas.openxmlformats.org/drawingml/2006/table">
            <a:tbl>
              <a:tblPr/>
              <a:tblGrid>
                <a:gridCol w="2266313">
                  <a:extLst>
                    <a:ext uri="{9D8B030D-6E8A-4147-A177-3AD203B41FA5}">
                      <a16:colId xmlns:a16="http://schemas.microsoft.com/office/drawing/2014/main" val="1496050425"/>
                    </a:ext>
                  </a:extLst>
                </a:gridCol>
                <a:gridCol w="855212">
                  <a:extLst>
                    <a:ext uri="{9D8B030D-6E8A-4147-A177-3AD203B41FA5}">
                      <a16:colId xmlns:a16="http://schemas.microsoft.com/office/drawing/2014/main" val="2149108335"/>
                    </a:ext>
                  </a:extLst>
                </a:gridCol>
                <a:gridCol w="855212">
                  <a:extLst>
                    <a:ext uri="{9D8B030D-6E8A-4147-A177-3AD203B41FA5}">
                      <a16:colId xmlns:a16="http://schemas.microsoft.com/office/drawing/2014/main" val="344233772"/>
                    </a:ext>
                  </a:extLst>
                </a:gridCol>
              </a:tblGrid>
              <a:tr h="329871">
                <a:tc>
                  <a:txBody>
                    <a:bodyPr/>
                    <a:lstStyle/>
                    <a:p>
                      <a:pPr algn="l" fontAlgn="ctr"/>
                      <a:r>
                        <a:rPr lang="en-GB" sz="1800" b="1" i="0" u="none" strike="noStrike" dirty="0">
                          <a:solidFill>
                            <a:schemeClr val="bg1"/>
                          </a:solidFill>
                          <a:effectLst/>
                          <a:latin typeface="+mn-lt"/>
                        </a:rPr>
                        <a:t>Total</a:t>
                      </a:r>
                    </a:p>
                  </a:txBody>
                  <a:tcPr marL="9525" marR="9525" marT="9525" marB="0" anchor="ctr">
                    <a:lnL>
                      <a:noFill/>
                    </a:lnL>
                    <a:lnR>
                      <a:noFill/>
                    </a:lnR>
                    <a:lnT>
                      <a:noFill/>
                    </a:lnT>
                    <a:lnB>
                      <a:noFill/>
                    </a:lnB>
                    <a:solidFill>
                      <a:srgbClr val="682558"/>
                    </a:solidFill>
                  </a:tcPr>
                </a:tc>
                <a:tc>
                  <a:txBody>
                    <a:bodyPr/>
                    <a:lstStyle/>
                    <a:p>
                      <a:pPr algn="ctr" rtl="0" fontAlgn="ctr"/>
                      <a:r>
                        <a:rPr lang="en-GB" sz="1800" b="1" i="0" u="none" strike="noStrike" dirty="0">
                          <a:solidFill>
                            <a:srgbClr val="000000"/>
                          </a:solidFill>
                          <a:effectLst/>
                          <a:latin typeface="Calibri" panose="020F0502020204030204" pitchFamily="34" charset="0"/>
                        </a:rPr>
                        <a:t>106</a:t>
                      </a:r>
                    </a:p>
                  </a:txBody>
                  <a:tcPr marL="6350" marR="6350" marT="6350" marB="0" anchor="ctr">
                    <a:lnL>
                      <a:noFill/>
                    </a:lnL>
                    <a:lnR>
                      <a:noFill/>
                    </a:lnR>
                    <a:lnT>
                      <a:noFill/>
                    </a:lnT>
                    <a:lnB>
                      <a:noFill/>
                    </a:lnB>
                    <a:solidFill>
                      <a:schemeClr val="accent5">
                        <a:lumMod val="20000"/>
                        <a:lumOff val="80000"/>
                      </a:schemeClr>
                    </a:solidFill>
                  </a:tcPr>
                </a:tc>
                <a:tc>
                  <a:txBody>
                    <a:bodyPr/>
                    <a:lstStyle/>
                    <a:p>
                      <a:pPr algn="ctr" rtl="0" fontAlgn="ctr"/>
                      <a:r>
                        <a:rPr lang="en-GB" sz="1600" b="1" i="1" u="none" strike="noStrike">
                          <a:solidFill>
                            <a:srgbClr val="000000"/>
                          </a:solidFill>
                          <a:effectLst/>
                          <a:latin typeface="Calibri" panose="020F0502020204030204" pitchFamily="34" charset="0"/>
                        </a:rPr>
                        <a:t>-2</a:t>
                      </a:r>
                    </a:p>
                  </a:txBody>
                  <a:tcPr marL="6350" marR="6350" marT="6350" marB="0" anchor="ctr">
                    <a:lnL>
                      <a:noFill/>
                    </a:lnL>
                    <a:lnR>
                      <a:noFill/>
                    </a:lnR>
                    <a:lnT>
                      <a:noFill/>
                    </a:lnT>
                    <a:lnB>
                      <a:noFill/>
                    </a:lnB>
                    <a:solidFill>
                      <a:schemeClr val="accent5">
                        <a:lumMod val="20000"/>
                        <a:lumOff val="80000"/>
                      </a:schemeClr>
                    </a:solidFill>
                  </a:tcPr>
                </a:tc>
                <a:extLst>
                  <a:ext uri="{0D108BD9-81ED-4DB2-BD59-A6C34878D82A}">
                    <a16:rowId xmlns:a16="http://schemas.microsoft.com/office/drawing/2014/main" val="3448449752"/>
                  </a:ext>
                </a:extLst>
              </a:tr>
              <a:tr h="329871">
                <a:tc>
                  <a:txBody>
                    <a:bodyPr/>
                    <a:lstStyle/>
                    <a:p>
                      <a:pPr algn="l" fontAlgn="b"/>
                      <a:r>
                        <a:rPr lang="en-GB" sz="1800" b="1" i="0" u="none" strike="noStrike" dirty="0">
                          <a:solidFill>
                            <a:schemeClr val="bg1"/>
                          </a:solidFill>
                          <a:effectLst/>
                          <a:latin typeface="+mn-lt"/>
                        </a:rPr>
                        <a:t>No Option Identified</a:t>
                      </a:r>
                    </a:p>
                  </a:txBody>
                  <a:tcPr marL="9525" marR="9525" marT="9525" marB="0" anchor="b">
                    <a:lnL>
                      <a:noFill/>
                    </a:lnL>
                    <a:lnR>
                      <a:noFill/>
                    </a:lnR>
                    <a:lnT>
                      <a:noFill/>
                    </a:lnT>
                    <a:lnB>
                      <a:noFill/>
                    </a:lnB>
                    <a:solidFill>
                      <a:srgbClr val="682558"/>
                    </a:solidFill>
                  </a:tcPr>
                </a:tc>
                <a:tc>
                  <a:txBody>
                    <a:bodyPr/>
                    <a:lstStyle/>
                    <a:p>
                      <a:pPr algn="ctr" rtl="0" fontAlgn="b"/>
                      <a:r>
                        <a:rPr lang="en-GB" sz="1800" b="0" i="0" u="none" strike="noStrike">
                          <a:solidFill>
                            <a:srgbClr val="000000"/>
                          </a:solidFill>
                          <a:effectLst/>
                          <a:latin typeface="Calibri" panose="020F0502020204030204" pitchFamily="34" charset="0"/>
                        </a:rPr>
                        <a:t>39</a:t>
                      </a:r>
                    </a:p>
                  </a:txBody>
                  <a:tcPr marL="6350" marR="6350" marT="6350" marB="0" anchor="b">
                    <a:lnL>
                      <a:noFill/>
                    </a:lnL>
                    <a:lnR>
                      <a:noFill/>
                    </a:lnR>
                    <a:lnT>
                      <a:noFill/>
                    </a:lnT>
                    <a:lnB>
                      <a:noFill/>
                    </a:lnB>
                    <a:solidFill>
                      <a:schemeClr val="accent5">
                        <a:lumMod val="20000"/>
                        <a:lumOff val="80000"/>
                      </a:schemeClr>
                    </a:solidFill>
                  </a:tcPr>
                </a:tc>
                <a:tc>
                  <a:txBody>
                    <a:bodyPr/>
                    <a:lstStyle/>
                    <a:p>
                      <a:pPr algn="ctr" rtl="0" fontAlgn="ctr"/>
                      <a:r>
                        <a:rPr lang="en-GB" sz="1600" b="0" i="1" u="none" strike="noStrike">
                          <a:solidFill>
                            <a:srgbClr val="000000"/>
                          </a:solidFill>
                          <a:effectLst/>
                          <a:latin typeface="Calibri" panose="020F0502020204030204" pitchFamily="34" charset="0"/>
                        </a:rPr>
                        <a:t>-13</a:t>
                      </a:r>
                    </a:p>
                  </a:txBody>
                  <a:tcPr marL="6350" marR="6350" marT="6350" marB="0" anchor="ctr">
                    <a:lnL>
                      <a:noFill/>
                    </a:lnL>
                    <a:lnR>
                      <a:noFill/>
                    </a:lnR>
                    <a:lnT>
                      <a:noFill/>
                    </a:lnT>
                    <a:lnB>
                      <a:noFill/>
                    </a:lnB>
                    <a:solidFill>
                      <a:schemeClr val="accent5">
                        <a:lumMod val="20000"/>
                        <a:lumOff val="80000"/>
                      </a:schemeClr>
                    </a:solidFill>
                  </a:tcPr>
                </a:tc>
                <a:extLst>
                  <a:ext uri="{0D108BD9-81ED-4DB2-BD59-A6C34878D82A}">
                    <a16:rowId xmlns:a16="http://schemas.microsoft.com/office/drawing/2014/main" val="1075115241"/>
                  </a:ext>
                </a:extLst>
              </a:tr>
              <a:tr h="329871">
                <a:tc>
                  <a:txBody>
                    <a:bodyPr/>
                    <a:lstStyle/>
                    <a:p>
                      <a:pPr algn="l" fontAlgn="b"/>
                      <a:r>
                        <a:rPr lang="en-GB" sz="1800" b="1" i="0" u="none" strike="noStrike" dirty="0">
                          <a:solidFill>
                            <a:schemeClr val="bg1"/>
                          </a:solidFill>
                          <a:effectLst/>
                          <a:latin typeface="+mn-lt"/>
                        </a:rPr>
                        <a:t>Shared</a:t>
                      </a:r>
                    </a:p>
                  </a:txBody>
                  <a:tcPr marL="9525" marR="9525" marT="9525" marB="0" anchor="b">
                    <a:lnL>
                      <a:noFill/>
                    </a:lnL>
                    <a:lnR>
                      <a:noFill/>
                    </a:lnR>
                    <a:lnT>
                      <a:noFill/>
                    </a:lnT>
                    <a:lnB>
                      <a:noFill/>
                    </a:lnB>
                    <a:solidFill>
                      <a:srgbClr val="682558"/>
                    </a:solidFill>
                  </a:tcPr>
                </a:tc>
                <a:tc>
                  <a:txBody>
                    <a:bodyPr/>
                    <a:lstStyle/>
                    <a:p>
                      <a:pPr algn="ctr" rtl="0" fontAlgn="ctr"/>
                      <a:r>
                        <a:rPr lang="en-GB" sz="1800" b="0" i="0" u="none" strike="noStrike" dirty="0">
                          <a:solidFill>
                            <a:srgbClr val="000000"/>
                          </a:solidFill>
                          <a:effectLst/>
                          <a:latin typeface="Calibri" panose="020F0502020204030204" pitchFamily="34" charset="0"/>
                        </a:rPr>
                        <a:t>70</a:t>
                      </a:r>
                    </a:p>
                  </a:txBody>
                  <a:tcPr marL="6350" marR="6350" marT="6350" marB="0" anchor="ctr">
                    <a:lnL>
                      <a:noFill/>
                    </a:lnL>
                    <a:lnR>
                      <a:noFill/>
                    </a:lnR>
                    <a:lnT>
                      <a:noFill/>
                    </a:lnT>
                    <a:lnB>
                      <a:noFill/>
                    </a:lnB>
                    <a:solidFill>
                      <a:schemeClr val="accent5">
                        <a:lumMod val="20000"/>
                        <a:lumOff val="80000"/>
                      </a:schemeClr>
                    </a:solidFill>
                  </a:tcPr>
                </a:tc>
                <a:tc>
                  <a:txBody>
                    <a:bodyPr/>
                    <a:lstStyle/>
                    <a:p>
                      <a:pPr algn="ctr" rtl="0" fontAlgn="ctr"/>
                      <a:r>
                        <a:rPr lang="en-GB" sz="1600" b="0" i="1" u="none" strike="noStrike">
                          <a:solidFill>
                            <a:srgbClr val="000000"/>
                          </a:solidFill>
                          <a:effectLst/>
                          <a:latin typeface="Calibri" panose="020F0502020204030204" pitchFamily="34" charset="0"/>
                        </a:rPr>
                        <a:t>-8</a:t>
                      </a:r>
                    </a:p>
                  </a:txBody>
                  <a:tcPr marL="6350" marR="6350" marT="6350" marB="0" anchor="ctr">
                    <a:lnL>
                      <a:noFill/>
                    </a:lnL>
                    <a:lnR>
                      <a:noFill/>
                    </a:lnR>
                    <a:lnT>
                      <a:noFill/>
                    </a:lnT>
                    <a:lnB>
                      <a:noFill/>
                    </a:lnB>
                    <a:solidFill>
                      <a:schemeClr val="accent5">
                        <a:lumMod val="20000"/>
                        <a:lumOff val="80000"/>
                      </a:schemeClr>
                    </a:solidFill>
                  </a:tcPr>
                </a:tc>
                <a:extLst>
                  <a:ext uri="{0D108BD9-81ED-4DB2-BD59-A6C34878D82A}">
                    <a16:rowId xmlns:a16="http://schemas.microsoft.com/office/drawing/2014/main" val="1025662285"/>
                  </a:ext>
                </a:extLst>
              </a:tr>
              <a:tr h="329871">
                <a:tc>
                  <a:txBody>
                    <a:bodyPr/>
                    <a:lstStyle/>
                    <a:p>
                      <a:pPr algn="l" fontAlgn="b"/>
                      <a:r>
                        <a:rPr lang="en-GB" sz="1800" b="1" i="0" u="none" strike="noStrike" dirty="0">
                          <a:solidFill>
                            <a:schemeClr val="bg1"/>
                          </a:solidFill>
                          <a:effectLst/>
                          <a:latin typeface="+mn-lt"/>
                        </a:rPr>
                        <a:t>Self-Contained</a:t>
                      </a:r>
                    </a:p>
                  </a:txBody>
                  <a:tcPr marL="9525" marR="9525" marT="9525" marB="0" anchor="b">
                    <a:lnL>
                      <a:noFill/>
                    </a:lnL>
                    <a:lnR>
                      <a:noFill/>
                    </a:lnR>
                    <a:lnT>
                      <a:noFill/>
                    </a:lnT>
                    <a:lnB>
                      <a:noFill/>
                    </a:lnB>
                    <a:solidFill>
                      <a:srgbClr val="682558"/>
                    </a:solidFill>
                  </a:tcPr>
                </a:tc>
                <a:tc>
                  <a:txBody>
                    <a:bodyPr/>
                    <a:lstStyle/>
                    <a:p>
                      <a:pPr algn="ctr" rtl="0" fontAlgn="ctr"/>
                      <a:r>
                        <a:rPr lang="en-GB" sz="1800" b="0" i="0" u="none" strike="noStrike">
                          <a:solidFill>
                            <a:srgbClr val="000000"/>
                          </a:solidFill>
                          <a:effectLst/>
                          <a:latin typeface="Calibri" panose="020F0502020204030204" pitchFamily="34" charset="0"/>
                        </a:rPr>
                        <a:t>36</a:t>
                      </a:r>
                    </a:p>
                  </a:txBody>
                  <a:tcPr marL="6350" marR="6350" marT="6350" marB="0" anchor="ctr">
                    <a:lnL>
                      <a:noFill/>
                    </a:lnL>
                    <a:lnR>
                      <a:noFill/>
                    </a:lnR>
                    <a:lnT>
                      <a:noFill/>
                    </a:lnT>
                    <a:lnB>
                      <a:noFill/>
                    </a:lnB>
                    <a:solidFill>
                      <a:schemeClr val="accent5">
                        <a:lumMod val="20000"/>
                        <a:lumOff val="80000"/>
                      </a:schemeClr>
                    </a:solidFill>
                  </a:tcPr>
                </a:tc>
                <a:tc>
                  <a:txBody>
                    <a:bodyPr/>
                    <a:lstStyle/>
                    <a:p>
                      <a:pPr algn="ctr" rtl="0" fontAlgn="ctr"/>
                      <a:r>
                        <a:rPr lang="en-GB" sz="1600" b="0" i="1" u="none" strike="noStrike">
                          <a:solidFill>
                            <a:srgbClr val="000000"/>
                          </a:solidFill>
                          <a:effectLst/>
                          <a:latin typeface="Calibri" panose="020F0502020204030204" pitchFamily="34" charset="0"/>
                        </a:rPr>
                        <a:t>6</a:t>
                      </a:r>
                    </a:p>
                  </a:txBody>
                  <a:tcPr marL="6350" marR="6350" marT="6350" marB="0" anchor="ctr">
                    <a:lnL>
                      <a:noFill/>
                    </a:lnL>
                    <a:lnR>
                      <a:noFill/>
                    </a:lnR>
                    <a:lnT>
                      <a:noFill/>
                    </a:lnT>
                    <a:lnB>
                      <a:noFill/>
                    </a:lnB>
                    <a:solidFill>
                      <a:schemeClr val="accent5">
                        <a:lumMod val="20000"/>
                        <a:lumOff val="80000"/>
                      </a:schemeClr>
                    </a:solidFill>
                  </a:tcPr>
                </a:tc>
                <a:extLst>
                  <a:ext uri="{0D108BD9-81ED-4DB2-BD59-A6C34878D82A}">
                    <a16:rowId xmlns:a16="http://schemas.microsoft.com/office/drawing/2014/main" val="3998048768"/>
                  </a:ext>
                </a:extLst>
              </a:tr>
              <a:tr h="350176">
                <a:tc>
                  <a:txBody>
                    <a:bodyPr/>
                    <a:lstStyle/>
                    <a:p>
                      <a:pPr algn="l" fontAlgn="b"/>
                      <a:r>
                        <a:rPr lang="en-GB" sz="1800" b="1" i="0" u="none" strike="noStrike" dirty="0">
                          <a:solidFill>
                            <a:schemeClr val="bg1"/>
                          </a:solidFill>
                          <a:effectLst/>
                          <a:latin typeface="+mn-lt"/>
                        </a:rPr>
                        <a:t>Complex</a:t>
                      </a:r>
                    </a:p>
                  </a:txBody>
                  <a:tcPr marL="9525" marR="9525" marT="9525" marB="0" anchor="b">
                    <a:lnL>
                      <a:noFill/>
                    </a:lnL>
                    <a:lnR>
                      <a:noFill/>
                    </a:lnR>
                    <a:lnT>
                      <a:noFill/>
                    </a:lnT>
                    <a:lnB>
                      <a:noFill/>
                    </a:lnB>
                    <a:solidFill>
                      <a:srgbClr val="682558"/>
                    </a:solidFill>
                  </a:tcPr>
                </a:tc>
                <a:tc>
                  <a:txBody>
                    <a:bodyPr/>
                    <a:lstStyle/>
                    <a:p>
                      <a:pPr algn="ctr" rtl="0" fontAlgn="ctr"/>
                      <a:r>
                        <a:rPr lang="en-GB" sz="1800" b="0" i="0" u="none" strike="noStrike">
                          <a:solidFill>
                            <a:srgbClr val="000000"/>
                          </a:solidFill>
                          <a:effectLst/>
                          <a:latin typeface="Calibri" panose="020F0502020204030204" pitchFamily="34" charset="0"/>
                        </a:rPr>
                        <a:t>28</a:t>
                      </a:r>
                    </a:p>
                  </a:txBody>
                  <a:tcPr marL="6350" marR="6350" marT="6350" marB="0" anchor="ctr">
                    <a:lnL>
                      <a:noFill/>
                    </a:lnL>
                    <a:lnR>
                      <a:noFill/>
                    </a:lnR>
                    <a:lnT>
                      <a:noFill/>
                    </a:lnT>
                    <a:lnB>
                      <a:noFill/>
                    </a:lnB>
                    <a:solidFill>
                      <a:schemeClr val="accent5">
                        <a:lumMod val="20000"/>
                        <a:lumOff val="80000"/>
                      </a:schemeClr>
                    </a:solidFill>
                  </a:tcPr>
                </a:tc>
                <a:tc>
                  <a:txBody>
                    <a:bodyPr/>
                    <a:lstStyle/>
                    <a:p>
                      <a:pPr algn="ctr" rtl="0" fontAlgn="ctr"/>
                      <a:r>
                        <a:rPr lang="en-GB" sz="1600" b="0" i="1" u="none" strike="noStrike">
                          <a:solidFill>
                            <a:srgbClr val="000000"/>
                          </a:solidFill>
                          <a:effectLst/>
                          <a:latin typeface="Calibri" panose="020F0502020204030204" pitchFamily="34" charset="0"/>
                        </a:rPr>
                        <a:t>-2</a:t>
                      </a:r>
                    </a:p>
                  </a:txBody>
                  <a:tcPr marL="6350" marR="6350" marT="6350" marB="0" anchor="ctr">
                    <a:lnL>
                      <a:noFill/>
                    </a:lnL>
                    <a:lnR>
                      <a:noFill/>
                    </a:lnR>
                    <a:lnT>
                      <a:noFill/>
                    </a:lnT>
                    <a:lnB>
                      <a:noFill/>
                    </a:lnB>
                    <a:solidFill>
                      <a:schemeClr val="accent5">
                        <a:lumMod val="20000"/>
                        <a:lumOff val="80000"/>
                      </a:schemeClr>
                    </a:solidFill>
                  </a:tcPr>
                </a:tc>
                <a:extLst>
                  <a:ext uri="{0D108BD9-81ED-4DB2-BD59-A6C34878D82A}">
                    <a16:rowId xmlns:a16="http://schemas.microsoft.com/office/drawing/2014/main" val="1463915655"/>
                  </a:ext>
                </a:extLst>
              </a:tr>
              <a:tr h="329871">
                <a:tc>
                  <a:txBody>
                    <a:bodyPr/>
                    <a:lstStyle/>
                    <a:p>
                      <a:pPr algn="l" fontAlgn="b"/>
                      <a:r>
                        <a:rPr lang="en-GB" sz="1800" b="1" i="0" u="none" strike="noStrike" dirty="0">
                          <a:solidFill>
                            <a:schemeClr val="bg1"/>
                          </a:solidFill>
                          <a:effectLst/>
                          <a:latin typeface="+mn-lt"/>
                        </a:rPr>
                        <a:t>Non-Complex</a:t>
                      </a:r>
                    </a:p>
                  </a:txBody>
                  <a:tcPr marL="9525" marR="9525" marT="9525" marB="0" anchor="b">
                    <a:lnL>
                      <a:noFill/>
                    </a:lnL>
                    <a:lnR>
                      <a:noFill/>
                    </a:lnR>
                    <a:lnT>
                      <a:noFill/>
                    </a:lnT>
                    <a:lnB>
                      <a:noFill/>
                    </a:lnB>
                    <a:solidFill>
                      <a:srgbClr val="682558"/>
                    </a:solidFill>
                  </a:tcPr>
                </a:tc>
                <a:tc>
                  <a:txBody>
                    <a:bodyPr/>
                    <a:lstStyle/>
                    <a:p>
                      <a:pPr algn="ctr" rtl="0" fontAlgn="ctr"/>
                      <a:r>
                        <a:rPr lang="en-GB" sz="1800" b="0" i="0" u="none" strike="noStrike" dirty="0">
                          <a:solidFill>
                            <a:srgbClr val="000000"/>
                          </a:solidFill>
                          <a:effectLst/>
                          <a:latin typeface="Calibri" panose="020F0502020204030204" pitchFamily="34" charset="0"/>
                        </a:rPr>
                        <a:t>78</a:t>
                      </a:r>
                    </a:p>
                  </a:txBody>
                  <a:tcPr marL="6350" marR="6350" marT="6350" marB="0" anchor="ctr">
                    <a:lnL>
                      <a:noFill/>
                    </a:lnL>
                    <a:lnR>
                      <a:noFill/>
                    </a:lnR>
                    <a:lnT>
                      <a:noFill/>
                    </a:lnT>
                    <a:lnB>
                      <a:noFill/>
                    </a:lnB>
                    <a:solidFill>
                      <a:schemeClr val="accent5">
                        <a:lumMod val="20000"/>
                        <a:lumOff val="80000"/>
                      </a:schemeClr>
                    </a:solidFill>
                  </a:tcPr>
                </a:tc>
                <a:tc>
                  <a:txBody>
                    <a:bodyPr/>
                    <a:lstStyle/>
                    <a:p>
                      <a:pPr algn="ctr" rtl="0" fontAlgn="ctr"/>
                      <a:r>
                        <a:rPr lang="en-GB" sz="1600" b="0" i="1" u="none" strike="noStrike" dirty="0">
                          <a:solidFill>
                            <a:srgbClr val="000000"/>
                          </a:solidFill>
                          <a:effectLst/>
                          <a:latin typeface="Calibri" panose="020F0502020204030204" pitchFamily="34" charset="0"/>
                        </a:rPr>
                        <a:t>0</a:t>
                      </a:r>
                    </a:p>
                  </a:txBody>
                  <a:tcPr marL="6350" marR="6350" marT="6350" marB="0" anchor="ctr">
                    <a:lnL>
                      <a:noFill/>
                    </a:lnL>
                    <a:lnR>
                      <a:noFill/>
                    </a:lnR>
                    <a:lnT>
                      <a:noFill/>
                    </a:lnT>
                    <a:lnB>
                      <a:noFill/>
                    </a:lnB>
                    <a:solidFill>
                      <a:schemeClr val="accent5">
                        <a:lumMod val="20000"/>
                        <a:lumOff val="80000"/>
                      </a:schemeClr>
                    </a:solidFill>
                  </a:tcPr>
                </a:tc>
                <a:extLst>
                  <a:ext uri="{0D108BD9-81ED-4DB2-BD59-A6C34878D82A}">
                    <a16:rowId xmlns:a16="http://schemas.microsoft.com/office/drawing/2014/main" val="445514099"/>
                  </a:ext>
                </a:extLst>
              </a:tr>
            </a:tbl>
          </a:graphicData>
        </a:graphic>
      </p:graphicFrame>
      <p:sp>
        <p:nvSpPr>
          <p:cNvPr id="12" name="Rectangle 11">
            <a:extLst>
              <a:ext uri="{FF2B5EF4-FFF2-40B4-BE49-F238E27FC236}">
                <a16:creationId xmlns:a16="http://schemas.microsoft.com/office/drawing/2014/main" id="{859D83B6-1B43-4D31-933F-B1EF2D4E92B6}"/>
              </a:ext>
            </a:extLst>
          </p:cNvPr>
          <p:cNvSpPr/>
          <p:nvPr/>
        </p:nvSpPr>
        <p:spPr>
          <a:xfrm>
            <a:off x="838200" y="4535962"/>
            <a:ext cx="10616381" cy="2119361"/>
          </a:xfrm>
          <a:prstGeom prst="rect">
            <a:avLst/>
          </a:prstGeom>
          <a:solidFill>
            <a:srgbClr val="6825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t>Headlines:</a:t>
            </a:r>
          </a:p>
          <a:p>
            <a:endParaRPr lang="en-GB" sz="1600" dirty="0"/>
          </a:p>
          <a:p>
            <a:pPr marL="285750" indent="-285750">
              <a:buFont typeface="Wingdings" panose="05000000000000000000" pitchFamily="2" charset="2"/>
              <a:buChar char="Ø"/>
            </a:pPr>
            <a:r>
              <a:rPr lang="en-GB" sz="1600" b="1" dirty="0"/>
              <a:t>106 </a:t>
            </a:r>
            <a:r>
              <a:rPr lang="en-GB" sz="1600" dirty="0"/>
              <a:t>people are actively seeking accommodation in Essex which is a slight decrease from the previous report</a:t>
            </a:r>
          </a:p>
          <a:p>
            <a:pPr marL="285750" indent="-285750">
              <a:buFont typeface="Wingdings" panose="05000000000000000000" pitchFamily="2" charset="2"/>
              <a:buChar char="Ø"/>
            </a:pPr>
            <a:r>
              <a:rPr lang="en-GB" sz="1600" b="1" dirty="0"/>
              <a:t>37% </a:t>
            </a:r>
            <a:r>
              <a:rPr lang="en-GB" sz="1600" dirty="0"/>
              <a:t>of active referrals do not yet have an accommodation option identified</a:t>
            </a:r>
          </a:p>
          <a:p>
            <a:pPr marL="285750" indent="-285750">
              <a:buFont typeface="Wingdings" panose="05000000000000000000" pitchFamily="2" charset="2"/>
              <a:buChar char="Ø"/>
            </a:pPr>
            <a:r>
              <a:rPr lang="en-GB" sz="1600" dirty="0"/>
              <a:t>The majority of demand is for non-complex services (</a:t>
            </a:r>
            <a:r>
              <a:rPr lang="en-GB" sz="1600" b="1" dirty="0"/>
              <a:t>74%)</a:t>
            </a:r>
            <a:endParaRPr lang="en-GB" sz="1600" dirty="0"/>
          </a:p>
          <a:p>
            <a:pPr marL="285750" indent="-285750">
              <a:buFont typeface="Wingdings" panose="05000000000000000000" pitchFamily="2" charset="2"/>
              <a:buChar char="Ø"/>
            </a:pPr>
            <a:r>
              <a:rPr lang="en-GB" sz="1600" b="1" dirty="0"/>
              <a:t>66%</a:t>
            </a:r>
            <a:r>
              <a:rPr lang="en-GB" sz="1600" dirty="0"/>
              <a:t> of adults are seeking shared accommodation and </a:t>
            </a:r>
            <a:r>
              <a:rPr lang="en-GB" sz="1600" b="1" dirty="0"/>
              <a:t>34%</a:t>
            </a:r>
            <a:r>
              <a:rPr lang="en-GB" sz="1600" dirty="0"/>
              <a:t> want self-contained</a:t>
            </a:r>
          </a:p>
          <a:p>
            <a:pPr marL="285750" indent="-285750">
              <a:buFont typeface="Wingdings" panose="05000000000000000000" pitchFamily="2" charset="2"/>
              <a:buChar char="Ø"/>
            </a:pPr>
            <a:r>
              <a:rPr lang="en-GB" sz="1600" dirty="0"/>
              <a:t>Half of the demand comes from people under 35 years old</a:t>
            </a:r>
          </a:p>
        </p:txBody>
      </p:sp>
      <p:sp>
        <p:nvSpPr>
          <p:cNvPr id="4" name="TextBox 3">
            <a:extLst>
              <a:ext uri="{FF2B5EF4-FFF2-40B4-BE49-F238E27FC236}">
                <a16:creationId xmlns:a16="http://schemas.microsoft.com/office/drawing/2014/main" id="{D96BCDE3-A93C-414E-A45E-559B0CF65683}"/>
              </a:ext>
            </a:extLst>
          </p:cNvPr>
          <p:cNvSpPr txBox="1"/>
          <p:nvPr/>
        </p:nvSpPr>
        <p:spPr>
          <a:xfrm>
            <a:off x="3955309" y="1304305"/>
            <a:ext cx="1171828" cy="738664"/>
          </a:xfrm>
          <a:prstGeom prst="rect">
            <a:avLst/>
          </a:prstGeom>
          <a:noFill/>
        </p:spPr>
        <p:txBody>
          <a:bodyPr wrap="square" rtlCol="0">
            <a:spAutoFit/>
          </a:bodyPr>
          <a:lstStyle/>
          <a:p>
            <a:r>
              <a:rPr lang="en-GB" sz="1400" i="1" dirty="0"/>
              <a:t>Change vs previous quarter</a:t>
            </a:r>
          </a:p>
        </p:txBody>
      </p:sp>
      <p:graphicFrame>
        <p:nvGraphicFramePr>
          <p:cNvPr id="3" name="Chart 2">
            <a:extLst>
              <a:ext uri="{FF2B5EF4-FFF2-40B4-BE49-F238E27FC236}">
                <a16:creationId xmlns:a16="http://schemas.microsoft.com/office/drawing/2014/main" id="{E5ABA68D-E41A-4D83-9825-B72EA2F7EBD4}"/>
              </a:ext>
            </a:extLst>
          </p:cNvPr>
          <p:cNvGraphicFramePr>
            <a:graphicFrameLocks/>
          </p:cNvGraphicFramePr>
          <p:nvPr>
            <p:extLst>
              <p:ext uri="{D42A27DB-BD31-4B8C-83A1-F6EECF244321}">
                <p14:modId xmlns:p14="http://schemas.microsoft.com/office/powerpoint/2010/main" val="3233082329"/>
              </p:ext>
            </p:extLst>
          </p:nvPr>
        </p:nvGraphicFramePr>
        <p:xfrm>
          <a:off x="3945784" y="1336801"/>
          <a:ext cx="5492750" cy="27279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0E418773-700C-40F8-8223-DD1B3A267546}"/>
              </a:ext>
            </a:extLst>
          </p:cNvPr>
          <p:cNvGraphicFramePr>
            <a:graphicFrameLocks/>
          </p:cNvGraphicFramePr>
          <p:nvPr>
            <p:extLst>
              <p:ext uri="{D42A27DB-BD31-4B8C-83A1-F6EECF244321}">
                <p14:modId xmlns:p14="http://schemas.microsoft.com/office/powerpoint/2010/main" val="1557718253"/>
              </p:ext>
            </p:extLst>
          </p:nvPr>
        </p:nvGraphicFramePr>
        <p:xfrm>
          <a:off x="7620000" y="1306941"/>
          <a:ext cx="4572000" cy="27203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0804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83D59-AC68-61AD-3FC2-71025988540C}"/>
              </a:ext>
            </a:extLst>
          </p:cNvPr>
          <p:cNvSpPr>
            <a:spLocks noGrp="1"/>
          </p:cNvSpPr>
          <p:nvPr>
            <p:ph type="ctrTitle"/>
          </p:nvPr>
        </p:nvSpPr>
        <p:spPr/>
        <p:txBody>
          <a:bodyPr/>
          <a:lstStyle/>
          <a:p>
            <a:r>
              <a:rPr lang="en-GB" dirty="0"/>
              <a:t>Learning Disabilities and/or Autism (LDA) Demand</a:t>
            </a:r>
          </a:p>
        </p:txBody>
      </p:sp>
    </p:spTree>
    <p:extLst>
      <p:ext uri="{BB962C8B-B14F-4D97-AF65-F5344CB8AC3E}">
        <p14:creationId xmlns:p14="http://schemas.microsoft.com/office/powerpoint/2010/main" val="821553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2D7A5-DF21-43CB-93D2-73CF22D2FB7B}"/>
              </a:ext>
            </a:extLst>
          </p:cNvPr>
          <p:cNvSpPr>
            <a:spLocks noGrp="1"/>
          </p:cNvSpPr>
          <p:nvPr>
            <p:ph type="title"/>
          </p:nvPr>
        </p:nvSpPr>
        <p:spPr>
          <a:xfrm>
            <a:off x="517008" y="280095"/>
            <a:ext cx="6264792" cy="775417"/>
          </a:xfrm>
        </p:spPr>
        <p:txBody>
          <a:bodyPr/>
          <a:lstStyle/>
          <a:p>
            <a:r>
              <a:rPr lang="en-GB" dirty="0"/>
              <a:t>Demand by District (LDA)</a:t>
            </a:r>
          </a:p>
        </p:txBody>
      </p:sp>
      <p:sp>
        <p:nvSpPr>
          <p:cNvPr id="6" name="Rectangle 5">
            <a:extLst>
              <a:ext uri="{FF2B5EF4-FFF2-40B4-BE49-F238E27FC236}">
                <a16:creationId xmlns:a16="http://schemas.microsoft.com/office/drawing/2014/main" id="{95C2D559-AE5C-48EC-902C-9997A2AF5BF1}"/>
              </a:ext>
            </a:extLst>
          </p:cNvPr>
          <p:cNvSpPr/>
          <p:nvPr/>
        </p:nvSpPr>
        <p:spPr>
          <a:xfrm>
            <a:off x="517008" y="3939869"/>
            <a:ext cx="5697180" cy="2740025"/>
          </a:xfrm>
          <a:prstGeom prst="rect">
            <a:avLst/>
          </a:prstGeom>
          <a:solidFill>
            <a:srgbClr val="682558"/>
          </a:solidFill>
          <a:ln>
            <a:solidFill>
              <a:srgbClr val="6825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t>Headlines</a:t>
            </a:r>
          </a:p>
          <a:p>
            <a:pPr algn="ctr"/>
            <a:endParaRPr lang="en-GB" sz="900" dirty="0">
              <a:solidFill>
                <a:srgbClr val="FF0000"/>
              </a:solidFill>
            </a:endParaRPr>
          </a:p>
          <a:p>
            <a:pPr marL="285750" indent="-285750">
              <a:buFont typeface="Wingdings" panose="05000000000000000000" pitchFamily="2" charset="2"/>
              <a:buChar char="Ø"/>
            </a:pPr>
            <a:r>
              <a:rPr lang="en-GB" sz="1400" dirty="0">
                <a:solidFill>
                  <a:schemeClr val="bg1"/>
                </a:solidFill>
              </a:rPr>
              <a:t>Total LDA demand is 102</a:t>
            </a:r>
          </a:p>
          <a:p>
            <a:pPr marL="285750" indent="-285750">
              <a:buFont typeface="Wingdings" panose="05000000000000000000" pitchFamily="2" charset="2"/>
              <a:buChar char="Ø"/>
            </a:pPr>
            <a:r>
              <a:rPr lang="en-GB" sz="1400" dirty="0">
                <a:solidFill>
                  <a:schemeClr val="bg1"/>
                </a:solidFill>
              </a:rPr>
              <a:t>Broken down by district we can see the highest demand in Colchester (24 adults) followed by Chelmsford (15)</a:t>
            </a:r>
          </a:p>
          <a:p>
            <a:pPr marL="285750" indent="-285750">
              <a:buFont typeface="Wingdings" panose="05000000000000000000" pitchFamily="2" charset="2"/>
              <a:buChar char="Ø"/>
            </a:pPr>
            <a:r>
              <a:rPr lang="en-GB" sz="1400" dirty="0">
                <a:solidFill>
                  <a:schemeClr val="bg1"/>
                </a:solidFill>
              </a:rPr>
              <a:t>They are also the 2 districts with a growing demand since last report, whereas Tendring is decreasing</a:t>
            </a:r>
          </a:p>
          <a:p>
            <a:pPr marL="285750" indent="-285750">
              <a:buFont typeface="Wingdings" panose="05000000000000000000" pitchFamily="2" charset="2"/>
              <a:buChar char="Ø"/>
            </a:pPr>
            <a:r>
              <a:rPr lang="en-GB" sz="1400" dirty="0">
                <a:solidFill>
                  <a:schemeClr val="bg1"/>
                </a:solidFill>
              </a:rPr>
              <a:t>The highest demand for complex needs is in Colchester (7) but a lot of the complex demand also falls under countywide  </a:t>
            </a:r>
          </a:p>
          <a:p>
            <a:pPr marL="285750" indent="-285750">
              <a:buFont typeface="Wingdings" panose="05000000000000000000" pitchFamily="2" charset="2"/>
              <a:buChar char="Ø"/>
            </a:pPr>
            <a:r>
              <a:rPr lang="en-GB" sz="1400" dirty="0">
                <a:solidFill>
                  <a:schemeClr val="bg1"/>
                </a:solidFill>
              </a:rPr>
              <a:t>There is a need for shared accommodation in all the districts </a:t>
            </a:r>
          </a:p>
        </p:txBody>
      </p:sp>
      <p:graphicFrame>
        <p:nvGraphicFramePr>
          <p:cNvPr id="7" name="Chart 6">
            <a:extLst>
              <a:ext uri="{FF2B5EF4-FFF2-40B4-BE49-F238E27FC236}">
                <a16:creationId xmlns:a16="http://schemas.microsoft.com/office/drawing/2014/main" id="{2F2128A1-0EE3-4002-AAD8-40A56E2AF96C}"/>
              </a:ext>
            </a:extLst>
          </p:cNvPr>
          <p:cNvGraphicFramePr>
            <a:graphicFrameLocks/>
          </p:cNvGraphicFramePr>
          <p:nvPr>
            <p:extLst>
              <p:ext uri="{D42A27DB-BD31-4B8C-83A1-F6EECF244321}">
                <p14:modId xmlns:p14="http://schemas.microsoft.com/office/powerpoint/2010/main" val="4056187737"/>
              </p:ext>
            </p:extLst>
          </p:nvPr>
        </p:nvGraphicFramePr>
        <p:xfrm>
          <a:off x="6657976" y="1055512"/>
          <a:ext cx="4867273"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71BADC82-6E9D-449B-B4B9-C9D3D57C92F1}"/>
              </a:ext>
            </a:extLst>
          </p:cNvPr>
          <p:cNvGraphicFramePr>
            <a:graphicFrameLocks/>
          </p:cNvGraphicFramePr>
          <p:nvPr>
            <p:extLst>
              <p:ext uri="{D42A27DB-BD31-4B8C-83A1-F6EECF244321}">
                <p14:modId xmlns:p14="http://schemas.microsoft.com/office/powerpoint/2010/main" val="245988153"/>
              </p:ext>
            </p:extLst>
          </p:nvPr>
        </p:nvGraphicFramePr>
        <p:xfrm>
          <a:off x="6953249" y="386929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F0CFBB25-4938-2682-9A2A-2906DC91A9A4}"/>
              </a:ext>
            </a:extLst>
          </p:cNvPr>
          <p:cNvGraphicFramePr>
            <a:graphicFrameLocks/>
          </p:cNvGraphicFramePr>
          <p:nvPr>
            <p:extLst>
              <p:ext uri="{D42A27DB-BD31-4B8C-83A1-F6EECF244321}">
                <p14:modId xmlns:p14="http://schemas.microsoft.com/office/powerpoint/2010/main" val="2596180981"/>
              </p:ext>
            </p:extLst>
          </p:nvPr>
        </p:nvGraphicFramePr>
        <p:xfrm>
          <a:off x="962025" y="1114978"/>
          <a:ext cx="4572000" cy="27654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12212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67246-0EBA-4497-A9AA-E88188146D28}"/>
              </a:ext>
            </a:extLst>
          </p:cNvPr>
          <p:cNvSpPr>
            <a:spLocks noGrp="1"/>
          </p:cNvSpPr>
          <p:nvPr>
            <p:ph type="title"/>
          </p:nvPr>
        </p:nvSpPr>
        <p:spPr>
          <a:xfrm>
            <a:off x="839788" y="365125"/>
            <a:ext cx="10515600" cy="765585"/>
          </a:xfrm>
        </p:spPr>
        <p:txBody>
          <a:bodyPr/>
          <a:lstStyle/>
          <a:p>
            <a:r>
              <a:rPr lang="en-GB" dirty="0"/>
              <a:t>Demand by Need (LDA)</a:t>
            </a:r>
          </a:p>
        </p:txBody>
      </p:sp>
      <p:sp>
        <p:nvSpPr>
          <p:cNvPr id="7" name="Text Placeholder 6">
            <a:extLst>
              <a:ext uri="{FF2B5EF4-FFF2-40B4-BE49-F238E27FC236}">
                <a16:creationId xmlns:a16="http://schemas.microsoft.com/office/drawing/2014/main" id="{C1226C2F-19F7-40E5-9E54-24E3843B6B01}"/>
              </a:ext>
            </a:extLst>
          </p:cNvPr>
          <p:cNvSpPr>
            <a:spLocks noGrp="1"/>
          </p:cNvSpPr>
          <p:nvPr>
            <p:ph type="body" idx="1"/>
          </p:nvPr>
        </p:nvSpPr>
        <p:spPr>
          <a:xfrm>
            <a:off x="836612" y="1261500"/>
            <a:ext cx="5157787" cy="481934"/>
          </a:xfrm>
        </p:spPr>
        <p:txBody>
          <a:bodyPr/>
          <a:lstStyle/>
          <a:p>
            <a:r>
              <a:rPr lang="en-GB" dirty="0"/>
              <a:t>Complex Needs</a:t>
            </a:r>
          </a:p>
        </p:txBody>
      </p:sp>
      <p:sp>
        <p:nvSpPr>
          <p:cNvPr id="9" name="Text Placeholder 8">
            <a:extLst>
              <a:ext uri="{FF2B5EF4-FFF2-40B4-BE49-F238E27FC236}">
                <a16:creationId xmlns:a16="http://schemas.microsoft.com/office/drawing/2014/main" id="{E6362649-87A4-4530-9E3C-6DDAE1440EBB}"/>
              </a:ext>
            </a:extLst>
          </p:cNvPr>
          <p:cNvSpPr>
            <a:spLocks noGrp="1"/>
          </p:cNvSpPr>
          <p:nvPr>
            <p:ph type="body" sz="quarter" idx="3"/>
          </p:nvPr>
        </p:nvSpPr>
        <p:spPr>
          <a:xfrm>
            <a:off x="6169024" y="1261500"/>
            <a:ext cx="5183188" cy="481934"/>
          </a:xfrm>
        </p:spPr>
        <p:txBody>
          <a:bodyPr/>
          <a:lstStyle/>
          <a:p>
            <a:r>
              <a:rPr lang="en-GB" dirty="0"/>
              <a:t>Non-Complex</a:t>
            </a:r>
          </a:p>
        </p:txBody>
      </p:sp>
      <p:graphicFrame>
        <p:nvGraphicFramePr>
          <p:cNvPr id="5" name="Table 4">
            <a:extLst>
              <a:ext uri="{FF2B5EF4-FFF2-40B4-BE49-F238E27FC236}">
                <a16:creationId xmlns:a16="http://schemas.microsoft.com/office/drawing/2014/main" id="{3F6647C7-0ABF-4379-9991-15B17868C201}"/>
              </a:ext>
            </a:extLst>
          </p:cNvPr>
          <p:cNvGraphicFramePr>
            <a:graphicFrameLocks noGrp="1"/>
          </p:cNvGraphicFramePr>
          <p:nvPr>
            <p:extLst>
              <p:ext uri="{D42A27DB-BD31-4B8C-83A1-F6EECF244321}">
                <p14:modId xmlns:p14="http://schemas.microsoft.com/office/powerpoint/2010/main" val="1024304167"/>
              </p:ext>
            </p:extLst>
          </p:nvPr>
        </p:nvGraphicFramePr>
        <p:xfrm>
          <a:off x="951422" y="1968521"/>
          <a:ext cx="3161942" cy="2516934"/>
        </p:xfrm>
        <a:graphic>
          <a:graphicData uri="http://schemas.openxmlformats.org/drawingml/2006/table">
            <a:tbl>
              <a:tblPr/>
              <a:tblGrid>
                <a:gridCol w="1743376">
                  <a:extLst>
                    <a:ext uri="{9D8B030D-6E8A-4147-A177-3AD203B41FA5}">
                      <a16:colId xmlns:a16="http://schemas.microsoft.com/office/drawing/2014/main" val="2175345305"/>
                    </a:ext>
                  </a:extLst>
                </a:gridCol>
                <a:gridCol w="709283">
                  <a:extLst>
                    <a:ext uri="{9D8B030D-6E8A-4147-A177-3AD203B41FA5}">
                      <a16:colId xmlns:a16="http://schemas.microsoft.com/office/drawing/2014/main" val="1713209428"/>
                    </a:ext>
                  </a:extLst>
                </a:gridCol>
                <a:gridCol w="709283">
                  <a:extLst>
                    <a:ext uri="{9D8B030D-6E8A-4147-A177-3AD203B41FA5}">
                      <a16:colId xmlns:a16="http://schemas.microsoft.com/office/drawing/2014/main" val="1241264709"/>
                    </a:ext>
                  </a:extLst>
                </a:gridCol>
              </a:tblGrid>
              <a:tr h="450807">
                <a:tc>
                  <a:txBody>
                    <a:bodyPr/>
                    <a:lstStyle/>
                    <a:p>
                      <a:pPr algn="l" fontAlgn="ctr"/>
                      <a:r>
                        <a:rPr lang="en-GB" sz="1800" b="1" i="0" u="none" strike="noStrike" dirty="0">
                          <a:solidFill>
                            <a:schemeClr val="bg1"/>
                          </a:solidFill>
                          <a:effectLst/>
                          <a:latin typeface="+mj-lt"/>
                        </a:rPr>
                        <a:t>Adults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82558"/>
                    </a:solidFill>
                  </a:tcPr>
                </a:tc>
                <a:tc>
                  <a:txBody>
                    <a:bodyPr/>
                    <a:lstStyle/>
                    <a:p>
                      <a:pPr algn="ctr" rtl="0" fontAlgn="b"/>
                      <a:r>
                        <a:rPr lang="en-GB" sz="1800" b="1" i="0" u="none" strike="noStrike" dirty="0">
                          <a:solidFill>
                            <a:srgbClr val="000000"/>
                          </a:solidFill>
                          <a:effectLst/>
                          <a:latin typeface="Calibri" panose="020F0502020204030204" pitchFamily="34" charset="0"/>
                        </a:rPr>
                        <a:t>27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b"/>
                      <a:r>
                        <a:rPr lang="en-GB" sz="1600" b="1" i="1" u="none" strike="noStrike" dirty="0">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489818120"/>
                  </a:ext>
                </a:extLst>
              </a:tr>
              <a:tr h="485407">
                <a:tc>
                  <a:txBody>
                    <a:bodyPr/>
                    <a:lstStyle/>
                    <a:p>
                      <a:pPr algn="l" fontAlgn="ctr"/>
                      <a:r>
                        <a:rPr lang="en-GB" sz="1800" b="1" i="0" u="none" strike="noStrike" dirty="0">
                          <a:solidFill>
                            <a:schemeClr val="bg1"/>
                          </a:solidFill>
                          <a:effectLst/>
                          <a:latin typeface="+mj-lt"/>
                        </a:rPr>
                        <a:t>Option Identified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82558"/>
                    </a:solidFill>
                  </a:tcPr>
                </a:tc>
                <a:tc>
                  <a:txBody>
                    <a:bodyPr/>
                    <a:lstStyle/>
                    <a:p>
                      <a:pPr algn="ctr" rtl="0" fontAlgn="b"/>
                      <a:r>
                        <a:rPr lang="en-GB" sz="1800" b="0" i="0" u="none" strike="noStrike" dirty="0">
                          <a:solidFill>
                            <a:srgbClr val="000000"/>
                          </a:solidFill>
                          <a:effectLst/>
                          <a:latin typeface="Calibri" panose="020F0502020204030204" pitchFamily="34" charset="0"/>
                        </a:rPr>
                        <a:t>17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b"/>
                      <a:r>
                        <a:rPr lang="en-GB" sz="1600" b="0" i="1" u="none" strike="noStrike" dirty="0">
                          <a:solidFill>
                            <a:srgbClr val="000000"/>
                          </a:solidFill>
                          <a:effectLst/>
                          <a:latin typeface="Calibri" panose="020F0502020204030204" pitchFamily="34" charset="0"/>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22102440"/>
                  </a:ext>
                </a:extLst>
              </a:tr>
              <a:tr h="517894">
                <a:tc>
                  <a:txBody>
                    <a:bodyPr/>
                    <a:lstStyle/>
                    <a:p>
                      <a:pPr algn="l" fontAlgn="ctr"/>
                      <a:r>
                        <a:rPr lang="en-GB" sz="1800" b="1" i="0" u="none" strike="noStrike" dirty="0">
                          <a:solidFill>
                            <a:schemeClr val="bg1"/>
                          </a:solidFill>
                          <a:effectLst/>
                          <a:latin typeface="+mj-lt"/>
                        </a:rPr>
                        <a:t>No Option Identified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82558"/>
                    </a:solidFill>
                  </a:tcPr>
                </a:tc>
                <a:tc>
                  <a:txBody>
                    <a:bodyPr/>
                    <a:lstStyle/>
                    <a:p>
                      <a:pPr algn="ctr" rtl="0" fontAlgn="b"/>
                      <a:r>
                        <a:rPr lang="en-GB" sz="1800" b="0" i="0" u="none" strike="noStrike" dirty="0">
                          <a:solidFill>
                            <a:srgbClr val="000000"/>
                          </a:solidFill>
                          <a:effectLst/>
                          <a:latin typeface="Calibri" panose="020F0502020204030204" pitchFamily="34" charset="0"/>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b"/>
                      <a:r>
                        <a:rPr lang="en-GB" sz="1600" b="0" i="1" u="none" strike="noStrike" dirty="0">
                          <a:solidFill>
                            <a:srgbClr val="000000"/>
                          </a:solidFill>
                          <a:effectLst/>
                          <a:latin typeface="Calibri" panose="020F0502020204030204" pitchFamily="34" charset="0"/>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54135716"/>
                  </a:ext>
                </a:extLst>
              </a:tr>
              <a:tr h="504661">
                <a:tc>
                  <a:txBody>
                    <a:bodyPr/>
                    <a:lstStyle/>
                    <a:p>
                      <a:pPr algn="l" fontAlgn="ctr"/>
                      <a:r>
                        <a:rPr lang="en-GB" sz="1800" b="1" i="0" u="none" strike="noStrike" dirty="0">
                          <a:solidFill>
                            <a:schemeClr val="bg1"/>
                          </a:solidFill>
                          <a:effectLst/>
                          <a:latin typeface="+mj-lt"/>
                        </a:rPr>
                        <a:t>Shared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82558"/>
                    </a:solidFill>
                  </a:tcPr>
                </a:tc>
                <a:tc>
                  <a:txBody>
                    <a:bodyPr/>
                    <a:lstStyle/>
                    <a:p>
                      <a:pPr algn="ctr" rtl="0" fontAlgn="b"/>
                      <a:r>
                        <a:rPr lang="en-GB" sz="1800" b="0" i="0" u="none" strike="noStrike" dirty="0">
                          <a:solidFill>
                            <a:srgbClr val="000000"/>
                          </a:solidFill>
                          <a:effectLst/>
                          <a:latin typeface="Calibri" panose="020F0502020204030204" pitchFamily="34" charset="0"/>
                        </a:rPr>
                        <a:t>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b"/>
                      <a:r>
                        <a:rPr lang="en-GB" sz="1600" b="0" i="1" u="none" strike="noStrike" dirty="0">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871663885"/>
                  </a:ext>
                </a:extLst>
              </a:tr>
              <a:tr h="517894">
                <a:tc>
                  <a:txBody>
                    <a:bodyPr/>
                    <a:lstStyle/>
                    <a:p>
                      <a:pPr algn="l" fontAlgn="ctr"/>
                      <a:r>
                        <a:rPr lang="en-GB" sz="1800" b="1" i="0" u="none" strike="noStrike" dirty="0">
                          <a:solidFill>
                            <a:schemeClr val="bg1"/>
                          </a:solidFill>
                          <a:effectLst/>
                          <a:latin typeface="+mj-lt"/>
                        </a:rPr>
                        <a:t>Self-Contained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82558"/>
                    </a:solidFill>
                  </a:tcPr>
                </a:tc>
                <a:tc>
                  <a:txBody>
                    <a:bodyPr/>
                    <a:lstStyle/>
                    <a:p>
                      <a:pPr algn="ctr" rtl="0" fontAlgn="b"/>
                      <a:r>
                        <a:rPr lang="en-GB" sz="1800" b="0" i="0" u="none" strike="noStrike" dirty="0">
                          <a:solidFill>
                            <a:srgbClr val="000000"/>
                          </a:solidFill>
                          <a:effectLst/>
                          <a:latin typeface="Calibri" panose="020F0502020204030204" pitchFamily="34" charset="0"/>
                        </a:rPr>
                        <a:t>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b"/>
                      <a:r>
                        <a:rPr lang="en-GB" sz="1600" b="0" i="1" u="none" strike="noStrike" dirty="0">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464014625"/>
                  </a:ext>
                </a:extLst>
              </a:tr>
            </a:tbl>
          </a:graphicData>
        </a:graphic>
      </p:graphicFrame>
      <p:graphicFrame>
        <p:nvGraphicFramePr>
          <p:cNvPr id="6" name="Table 5">
            <a:extLst>
              <a:ext uri="{FF2B5EF4-FFF2-40B4-BE49-F238E27FC236}">
                <a16:creationId xmlns:a16="http://schemas.microsoft.com/office/drawing/2014/main" id="{62F87300-1750-4A02-9541-138C547D1C4B}"/>
              </a:ext>
            </a:extLst>
          </p:cNvPr>
          <p:cNvGraphicFramePr>
            <a:graphicFrameLocks noGrp="1"/>
          </p:cNvGraphicFramePr>
          <p:nvPr>
            <p:extLst>
              <p:ext uri="{D42A27DB-BD31-4B8C-83A1-F6EECF244321}">
                <p14:modId xmlns:p14="http://schemas.microsoft.com/office/powerpoint/2010/main" val="175004580"/>
              </p:ext>
            </p:extLst>
          </p:nvPr>
        </p:nvGraphicFramePr>
        <p:xfrm>
          <a:off x="6280404" y="1971766"/>
          <a:ext cx="3161942" cy="2517097"/>
        </p:xfrm>
        <a:graphic>
          <a:graphicData uri="http://schemas.openxmlformats.org/drawingml/2006/table">
            <a:tbl>
              <a:tblPr/>
              <a:tblGrid>
                <a:gridCol w="1807302">
                  <a:extLst>
                    <a:ext uri="{9D8B030D-6E8A-4147-A177-3AD203B41FA5}">
                      <a16:colId xmlns:a16="http://schemas.microsoft.com/office/drawing/2014/main" val="3326964083"/>
                    </a:ext>
                  </a:extLst>
                </a:gridCol>
                <a:gridCol w="677320">
                  <a:extLst>
                    <a:ext uri="{9D8B030D-6E8A-4147-A177-3AD203B41FA5}">
                      <a16:colId xmlns:a16="http://schemas.microsoft.com/office/drawing/2014/main" val="1760865421"/>
                    </a:ext>
                  </a:extLst>
                </a:gridCol>
                <a:gridCol w="677320">
                  <a:extLst>
                    <a:ext uri="{9D8B030D-6E8A-4147-A177-3AD203B41FA5}">
                      <a16:colId xmlns:a16="http://schemas.microsoft.com/office/drawing/2014/main" val="1293821953"/>
                    </a:ext>
                  </a:extLst>
                </a:gridCol>
              </a:tblGrid>
              <a:tr h="423868">
                <a:tc>
                  <a:txBody>
                    <a:bodyPr/>
                    <a:lstStyle/>
                    <a:p>
                      <a:pPr algn="l" fontAlgn="ctr"/>
                      <a:r>
                        <a:rPr lang="en-GB" sz="1800" b="1" i="0" u="none" strike="noStrike" dirty="0">
                          <a:solidFill>
                            <a:schemeClr val="bg1"/>
                          </a:solidFill>
                          <a:effectLst/>
                          <a:latin typeface="+mn-lt"/>
                        </a:rPr>
                        <a:t>Adults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82558"/>
                    </a:solidFill>
                  </a:tcPr>
                </a:tc>
                <a:tc>
                  <a:txBody>
                    <a:bodyPr/>
                    <a:lstStyle/>
                    <a:p>
                      <a:pPr algn="ctr" rtl="0" fontAlgn="b"/>
                      <a:r>
                        <a:rPr lang="en-GB" sz="1800" b="1" i="0" u="none" strike="noStrike" dirty="0">
                          <a:solidFill>
                            <a:srgbClr val="000000"/>
                          </a:solidFill>
                          <a:effectLst/>
                          <a:latin typeface="Calibri" panose="020F0502020204030204" pitchFamily="34" charset="0"/>
                        </a:rPr>
                        <a:t>73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b"/>
                      <a:r>
                        <a:rPr lang="en-GB" sz="1600" b="1" i="1" u="none" strike="noStrike" dirty="0">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380502518"/>
                  </a:ext>
                </a:extLst>
              </a:tr>
              <a:tr h="488872">
                <a:tc>
                  <a:txBody>
                    <a:bodyPr/>
                    <a:lstStyle/>
                    <a:p>
                      <a:pPr algn="l" fontAlgn="ctr"/>
                      <a:r>
                        <a:rPr lang="en-GB" sz="1800" b="1" i="0" u="none" strike="noStrike" dirty="0">
                          <a:solidFill>
                            <a:schemeClr val="bg1"/>
                          </a:solidFill>
                          <a:effectLst/>
                          <a:latin typeface="+mn-lt"/>
                        </a:rPr>
                        <a:t>Option Identified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82558"/>
                    </a:solidFill>
                  </a:tcPr>
                </a:tc>
                <a:tc>
                  <a:txBody>
                    <a:bodyPr/>
                    <a:lstStyle/>
                    <a:p>
                      <a:pPr algn="ctr" rtl="0" fontAlgn="b"/>
                      <a:r>
                        <a:rPr lang="en-GB" sz="1800" b="0" i="0" u="none" strike="noStrike">
                          <a:solidFill>
                            <a:srgbClr val="000000"/>
                          </a:solidFill>
                          <a:effectLst/>
                          <a:latin typeface="Calibri" panose="020F0502020204030204" pitchFamily="34" charset="0"/>
                        </a:rPr>
                        <a:t>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b"/>
                      <a:r>
                        <a:rPr lang="en-GB" sz="1600" b="0" i="1" u="none" strike="noStrike" dirty="0">
                          <a:solidFill>
                            <a:srgbClr val="000000"/>
                          </a:solidFill>
                          <a:effectLst/>
                          <a:latin typeface="Calibri" panose="020F0502020204030204" pitchFamily="34" charset="0"/>
                        </a:rPr>
                        <a:t>13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928647325"/>
                  </a:ext>
                </a:extLst>
              </a:tr>
              <a:tr h="501716">
                <a:tc>
                  <a:txBody>
                    <a:bodyPr/>
                    <a:lstStyle/>
                    <a:p>
                      <a:pPr algn="l" fontAlgn="ctr"/>
                      <a:r>
                        <a:rPr lang="en-GB" sz="1800" b="1" i="0" u="none" strike="noStrike" dirty="0">
                          <a:solidFill>
                            <a:schemeClr val="bg1"/>
                          </a:solidFill>
                          <a:effectLst/>
                          <a:latin typeface="+mn-lt"/>
                        </a:rPr>
                        <a:t>No Option Identified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82558"/>
                    </a:solidFill>
                  </a:tcPr>
                </a:tc>
                <a:tc>
                  <a:txBody>
                    <a:bodyPr/>
                    <a:lstStyle/>
                    <a:p>
                      <a:pPr algn="ctr" rtl="0" fontAlgn="b"/>
                      <a:r>
                        <a:rPr lang="en-GB" sz="1800" b="0" i="0" u="none" strike="noStrike" dirty="0">
                          <a:solidFill>
                            <a:srgbClr val="000000"/>
                          </a:solidFill>
                          <a:effectLst/>
                          <a:latin typeface="Calibri" panose="020F0502020204030204" pitchFamily="34" charset="0"/>
                        </a:rPr>
                        <a:t>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b"/>
                      <a:r>
                        <a:rPr lang="en-GB" sz="1600" b="0" i="1" u="none" strike="noStrike" dirty="0">
                          <a:solidFill>
                            <a:srgbClr val="000000"/>
                          </a:solidFill>
                          <a:effectLst/>
                          <a:latin typeface="Calibri" panose="020F0502020204030204" pitchFamily="34" charset="0"/>
                        </a:rPr>
                        <a:t>-12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568807326"/>
                  </a:ext>
                </a:extLst>
              </a:tr>
              <a:tr h="479286">
                <a:tc>
                  <a:txBody>
                    <a:bodyPr/>
                    <a:lstStyle/>
                    <a:p>
                      <a:pPr algn="l" fontAlgn="ctr"/>
                      <a:r>
                        <a:rPr lang="en-GB" sz="1800" b="1" i="0" u="none" strike="noStrike" dirty="0">
                          <a:solidFill>
                            <a:schemeClr val="bg1"/>
                          </a:solidFill>
                          <a:effectLst/>
                          <a:latin typeface="+mn-lt"/>
                        </a:rPr>
                        <a:t>Shared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82558"/>
                    </a:solidFill>
                  </a:tcPr>
                </a:tc>
                <a:tc>
                  <a:txBody>
                    <a:bodyPr/>
                    <a:lstStyle/>
                    <a:p>
                      <a:pPr algn="ctr" rtl="0" fontAlgn="b"/>
                      <a:r>
                        <a:rPr lang="en-GB" sz="1800" b="0" i="0" u="none" strike="noStrike" dirty="0">
                          <a:solidFill>
                            <a:srgbClr val="000000"/>
                          </a:solidFill>
                          <a:effectLst/>
                          <a:latin typeface="Calibri" panose="020F0502020204030204" pitchFamily="34" charset="0"/>
                        </a:rPr>
                        <a:t>55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b"/>
                      <a:r>
                        <a:rPr lang="en-GB" sz="1600" b="0" i="1" u="none" strike="noStrike" dirty="0">
                          <a:solidFill>
                            <a:srgbClr val="000000"/>
                          </a:solidFill>
                          <a:effectLst/>
                          <a:latin typeface="Calibri" panose="020F0502020204030204" pitchFamily="34" charset="0"/>
                        </a:rPr>
                        <a:t>-5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41440861"/>
                  </a:ext>
                </a:extLst>
              </a:tr>
              <a:tr h="576431">
                <a:tc>
                  <a:txBody>
                    <a:bodyPr/>
                    <a:lstStyle/>
                    <a:p>
                      <a:pPr algn="l" fontAlgn="ctr"/>
                      <a:r>
                        <a:rPr lang="en-GB" sz="1800" b="1" i="0" u="none" strike="noStrike" dirty="0">
                          <a:solidFill>
                            <a:schemeClr val="bg1"/>
                          </a:solidFill>
                          <a:effectLst/>
                          <a:latin typeface="+mn-lt"/>
                        </a:rPr>
                        <a:t>Self-Contained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82558"/>
                    </a:solidFill>
                  </a:tcPr>
                </a:tc>
                <a:tc>
                  <a:txBody>
                    <a:bodyPr/>
                    <a:lstStyle/>
                    <a:p>
                      <a:pPr algn="ctr" rtl="0" fontAlgn="b"/>
                      <a:r>
                        <a:rPr lang="en-GB" sz="1800" b="0" i="0" u="none" strike="noStrike" dirty="0">
                          <a:solidFill>
                            <a:srgbClr val="000000"/>
                          </a:solidFill>
                          <a:effectLst/>
                          <a:latin typeface="Calibri" panose="020F0502020204030204" pitchFamily="34" charset="0"/>
                        </a:rPr>
                        <a:t>18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b"/>
                      <a:r>
                        <a:rPr lang="en-GB" sz="1600" b="0" i="1" u="none" strike="noStrike" dirty="0">
                          <a:solidFill>
                            <a:srgbClr val="000000"/>
                          </a:solidFill>
                          <a:effectLst/>
                          <a:latin typeface="Calibri" panose="020F0502020204030204" pitchFamily="34" charset="0"/>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14808945"/>
                  </a:ext>
                </a:extLst>
              </a:tr>
            </a:tbl>
          </a:graphicData>
        </a:graphic>
      </p:graphicFrame>
      <p:sp>
        <p:nvSpPr>
          <p:cNvPr id="11" name="Rectangle 10">
            <a:extLst>
              <a:ext uri="{FF2B5EF4-FFF2-40B4-BE49-F238E27FC236}">
                <a16:creationId xmlns:a16="http://schemas.microsoft.com/office/drawing/2014/main" id="{C52CE54C-9442-4D33-879E-A074B1963CCE}"/>
              </a:ext>
            </a:extLst>
          </p:cNvPr>
          <p:cNvSpPr/>
          <p:nvPr/>
        </p:nvSpPr>
        <p:spPr>
          <a:xfrm>
            <a:off x="951422" y="4670271"/>
            <a:ext cx="10400789" cy="2086279"/>
          </a:xfrm>
          <a:prstGeom prst="rect">
            <a:avLst/>
          </a:prstGeom>
          <a:solidFill>
            <a:srgbClr val="682558"/>
          </a:solidFill>
          <a:ln>
            <a:solidFill>
              <a:srgbClr val="6825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t>Headlines</a:t>
            </a:r>
          </a:p>
          <a:p>
            <a:pPr algn="ctr"/>
            <a:endParaRPr lang="en-GB" sz="1600" b="1" dirty="0"/>
          </a:p>
          <a:p>
            <a:pPr marL="285750" indent="-285750">
              <a:buFont typeface="Wingdings" panose="05000000000000000000" pitchFamily="2" charset="2"/>
              <a:buChar char="Ø"/>
            </a:pPr>
            <a:r>
              <a:rPr lang="en-GB" sz="1600" dirty="0">
                <a:solidFill>
                  <a:schemeClr val="bg1"/>
                </a:solidFill>
              </a:rPr>
              <a:t>Since the last report, there is a positive trend with more Adults with an option identified and fewer without </a:t>
            </a:r>
          </a:p>
          <a:p>
            <a:pPr marL="285750" indent="-285750">
              <a:buFont typeface="Wingdings" panose="05000000000000000000" pitchFamily="2" charset="2"/>
              <a:buChar char="Ø"/>
            </a:pPr>
            <a:r>
              <a:rPr lang="en-GB" sz="1600" dirty="0">
                <a:solidFill>
                  <a:schemeClr val="bg1"/>
                </a:solidFill>
              </a:rPr>
              <a:t>There is still </a:t>
            </a:r>
            <a:r>
              <a:rPr lang="en-GB" sz="1600" b="1" dirty="0">
                <a:solidFill>
                  <a:schemeClr val="bg1"/>
                </a:solidFill>
              </a:rPr>
              <a:t>33% of adults with LD needs have no option identified</a:t>
            </a:r>
            <a:r>
              <a:rPr lang="en-GB" sz="1600" dirty="0">
                <a:solidFill>
                  <a:schemeClr val="bg1"/>
                </a:solidFill>
              </a:rPr>
              <a:t>; the proportion is higher for those with complex needs (37%)</a:t>
            </a:r>
          </a:p>
          <a:p>
            <a:pPr marL="285750" indent="-285750">
              <a:buFont typeface="Wingdings" panose="05000000000000000000" pitchFamily="2" charset="2"/>
              <a:buChar char="Ø"/>
            </a:pPr>
            <a:r>
              <a:rPr lang="en-GB" sz="1600" dirty="0">
                <a:solidFill>
                  <a:schemeClr val="bg1"/>
                </a:solidFill>
              </a:rPr>
              <a:t>That might be due to the lack of suitable self-contained accommodation where we have a growing waiting list</a:t>
            </a:r>
          </a:p>
        </p:txBody>
      </p:sp>
      <p:sp>
        <p:nvSpPr>
          <p:cNvPr id="4" name="Text Placeholder 6">
            <a:extLst>
              <a:ext uri="{FF2B5EF4-FFF2-40B4-BE49-F238E27FC236}">
                <a16:creationId xmlns:a16="http://schemas.microsoft.com/office/drawing/2014/main" id="{641816CE-D0CD-0209-B010-756913245D3E}"/>
              </a:ext>
            </a:extLst>
          </p:cNvPr>
          <p:cNvSpPr txBox="1">
            <a:spLocks/>
          </p:cNvSpPr>
          <p:nvPr/>
        </p:nvSpPr>
        <p:spPr>
          <a:xfrm>
            <a:off x="839788" y="1261500"/>
            <a:ext cx="5157787" cy="481934"/>
          </a:xfrm>
          <a:prstGeom prst="rect">
            <a:avLst/>
          </a:prstGeom>
        </p:spPr>
        <p:txBody>
          <a:bodyPr vert="horz" lIns="0" tIns="0" rIns="0" bIns="0" rtlCol="0" anchor="b">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1134"/>
              </a:spcAft>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1134"/>
              </a:spcAft>
              <a:buClr>
                <a:schemeClr val="accent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1134"/>
              </a:spcAft>
              <a:buClr>
                <a:schemeClr val="accent1"/>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1134"/>
              </a:spcAft>
              <a:buClr>
                <a:schemeClr val="accent1"/>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a:t>Complex Needs</a:t>
            </a:r>
            <a:endParaRPr lang="en-GB" dirty="0"/>
          </a:p>
        </p:txBody>
      </p:sp>
      <p:sp>
        <p:nvSpPr>
          <p:cNvPr id="8" name="TextBox 7">
            <a:extLst>
              <a:ext uri="{FF2B5EF4-FFF2-40B4-BE49-F238E27FC236}">
                <a16:creationId xmlns:a16="http://schemas.microsoft.com/office/drawing/2014/main" id="{A9F38D55-CF86-5189-B83E-C066DC80D97B}"/>
              </a:ext>
            </a:extLst>
          </p:cNvPr>
          <p:cNvSpPr txBox="1"/>
          <p:nvPr/>
        </p:nvSpPr>
        <p:spPr>
          <a:xfrm>
            <a:off x="3376176" y="1261500"/>
            <a:ext cx="1171828" cy="738664"/>
          </a:xfrm>
          <a:prstGeom prst="rect">
            <a:avLst/>
          </a:prstGeom>
          <a:noFill/>
        </p:spPr>
        <p:txBody>
          <a:bodyPr wrap="square" rtlCol="0">
            <a:spAutoFit/>
          </a:bodyPr>
          <a:lstStyle/>
          <a:p>
            <a:r>
              <a:rPr lang="en-GB" sz="1400" i="1" dirty="0"/>
              <a:t>Change vs previous quarter</a:t>
            </a:r>
          </a:p>
        </p:txBody>
      </p:sp>
      <p:sp>
        <p:nvSpPr>
          <p:cNvPr id="10" name="TextBox 9">
            <a:extLst>
              <a:ext uri="{FF2B5EF4-FFF2-40B4-BE49-F238E27FC236}">
                <a16:creationId xmlns:a16="http://schemas.microsoft.com/office/drawing/2014/main" id="{88785D4A-B976-0EF3-31B3-EDF0B4BF2CC3}"/>
              </a:ext>
            </a:extLst>
          </p:cNvPr>
          <p:cNvSpPr txBox="1"/>
          <p:nvPr/>
        </p:nvSpPr>
        <p:spPr>
          <a:xfrm>
            <a:off x="8749993" y="1261500"/>
            <a:ext cx="1171828" cy="738664"/>
          </a:xfrm>
          <a:prstGeom prst="rect">
            <a:avLst/>
          </a:prstGeom>
          <a:noFill/>
        </p:spPr>
        <p:txBody>
          <a:bodyPr wrap="square" rtlCol="0">
            <a:spAutoFit/>
          </a:bodyPr>
          <a:lstStyle/>
          <a:p>
            <a:r>
              <a:rPr lang="en-GB" sz="1400" i="1" dirty="0"/>
              <a:t>Change vs previous quarter</a:t>
            </a:r>
          </a:p>
        </p:txBody>
      </p:sp>
    </p:spTree>
    <p:extLst>
      <p:ext uri="{BB962C8B-B14F-4D97-AF65-F5344CB8AC3E}">
        <p14:creationId xmlns:p14="http://schemas.microsoft.com/office/powerpoint/2010/main" val="86268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6A008-1663-4B31-8399-8715370E56C1}"/>
              </a:ext>
            </a:extLst>
          </p:cNvPr>
          <p:cNvSpPr>
            <a:spLocks noGrp="1"/>
          </p:cNvSpPr>
          <p:nvPr>
            <p:ph type="title"/>
          </p:nvPr>
        </p:nvSpPr>
        <p:spPr>
          <a:xfrm>
            <a:off x="838200" y="188145"/>
            <a:ext cx="10515600" cy="716423"/>
          </a:xfrm>
        </p:spPr>
        <p:txBody>
          <a:bodyPr/>
          <a:lstStyle/>
          <a:p>
            <a:r>
              <a:rPr lang="en-GB" dirty="0"/>
              <a:t>Adults with no option identified (LDA)</a:t>
            </a:r>
          </a:p>
        </p:txBody>
      </p:sp>
      <p:sp>
        <p:nvSpPr>
          <p:cNvPr id="8" name="Rectangle 7">
            <a:extLst>
              <a:ext uri="{FF2B5EF4-FFF2-40B4-BE49-F238E27FC236}">
                <a16:creationId xmlns:a16="http://schemas.microsoft.com/office/drawing/2014/main" id="{EC3AFAF6-8AE5-4750-9A9D-949B7A57C285}"/>
              </a:ext>
            </a:extLst>
          </p:cNvPr>
          <p:cNvSpPr/>
          <p:nvPr/>
        </p:nvSpPr>
        <p:spPr>
          <a:xfrm>
            <a:off x="566169" y="3889328"/>
            <a:ext cx="5692878" cy="2868523"/>
          </a:xfrm>
          <a:prstGeom prst="rect">
            <a:avLst/>
          </a:prstGeom>
          <a:solidFill>
            <a:srgbClr val="6825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t>Headlines</a:t>
            </a:r>
            <a:endParaRPr lang="en-GB" sz="1400" b="1" dirty="0">
              <a:solidFill>
                <a:schemeClr val="bg1"/>
              </a:solidFill>
            </a:endParaRPr>
          </a:p>
          <a:p>
            <a:pPr algn="ctr"/>
            <a:endParaRPr lang="en-GB" sz="1400" dirty="0">
              <a:solidFill>
                <a:schemeClr val="bg1"/>
              </a:solidFill>
            </a:endParaRPr>
          </a:p>
          <a:p>
            <a:pPr marL="285750" indent="-285750">
              <a:buFont typeface="Wingdings" panose="05000000000000000000" pitchFamily="2" charset="2"/>
              <a:buChar char="Ø"/>
            </a:pPr>
            <a:r>
              <a:rPr lang="en-GB" sz="1400" dirty="0">
                <a:solidFill>
                  <a:schemeClr val="bg1"/>
                </a:solidFill>
              </a:rPr>
              <a:t>33 LDA in Essex have no accommodation option identified</a:t>
            </a:r>
          </a:p>
          <a:p>
            <a:pPr marL="285750" indent="-285750">
              <a:buFont typeface="Wingdings" panose="05000000000000000000" pitchFamily="2" charset="2"/>
              <a:buChar char="Ø"/>
            </a:pPr>
            <a:r>
              <a:rPr lang="en-GB" sz="1400" dirty="0">
                <a:solidFill>
                  <a:schemeClr val="bg1"/>
                </a:solidFill>
              </a:rPr>
              <a:t>Colchester and Tendring (16 adults) are the area with most demand</a:t>
            </a:r>
          </a:p>
          <a:p>
            <a:pPr marL="285750" indent="-285750">
              <a:buFont typeface="Wingdings" panose="05000000000000000000" pitchFamily="2" charset="2"/>
              <a:buChar char="Ø"/>
            </a:pPr>
            <a:r>
              <a:rPr lang="en-GB" sz="1400" dirty="0">
                <a:solidFill>
                  <a:schemeClr val="bg1"/>
                </a:solidFill>
              </a:rPr>
              <a:t>For adults with non-complex needs, 83% of the un-met demand is for shared accommodation, primarily in Tendering, Chelmsford and Maldon</a:t>
            </a:r>
          </a:p>
          <a:p>
            <a:pPr marL="285750" indent="-285750">
              <a:buFont typeface="Wingdings" panose="05000000000000000000" pitchFamily="2" charset="2"/>
              <a:buChar char="Ø"/>
            </a:pPr>
            <a:r>
              <a:rPr lang="en-GB" sz="1400" dirty="0">
                <a:solidFill>
                  <a:schemeClr val="bg1"/>
                </a:solidFill>
              </a:rPr>
              <a:t>For adults with complex needs,  there is a lack of self-contained accommodation </a:t>
            </a:r>
          </a:p>
        </p:txBody>
      </p:sp>
      <p:sp>
        <p:nvSpPr>
          <p:cNvPr id="13" name="TextBox 12">
            <a:extLst>
              <a:ext uri="{FF2B5EF4-FFF2-40B4-BE49-F238E27FC236}">
                <a16:creationId xmlns:a16="http://schemas.microsoft.com/office/drawing/2014/main" id="{82206D49-0CF5-BDB9-FB45-10F8ECD45C06}"/>
              </a:ext>
            </a:extLst>
          </p:cNvPr>
          <p:cNvSpPr txBox="1"/>
          <p:nvPr/>
        </p:nvSpPr>
        <p:spPr>
          <a:xfrm>
            <a:off x="8315418" y="1054202"/>
            <a:ext cx="1676400" cy="267007"/>
          </a:xfrm>
          <a:prstGeom prst="rect">
            <a:avLst/>
          </a:prstGeom>
          <a:noFill/>
        </p:spPr>
        <p:txBody>
          <a:bodyPr wrap="square" lIns="0" tIns="0" rIns="0" bIns="0" rtlCol="0">
            <a:noAutofit/>
          </a:bodyPr>
          <a:lstStyle/>
          <a:p>
            <a:pPr algn="ctr">
              <a:spcAft>
                <a:spcPts val="1134"/>
              </a:spcAft>
            </a:pPr>
            <a:r>
              <a:rPr lang="en-GB" sz="1400" b="1" dirty="0">
                <a:solidFill>
                  <a:schemeClr val="tx2">
                    <a:lumMod val="65000"/>
                    <a:lumOff val="35000"/>
                  </a:schemeClr>
                </a:solidFill>
              </a:rPr>
              <a:t>Non-complex</a:t>
            </a:r>
          </a:p>
        </p:txBody>
      </p:sp>
      <p:sp>
        <p:nvSpPr>
          <p:cNvPr id="14" name="TextBox 13">
            <a:extLst>
              <a:ext uri="{FF2B5EF4-FFF2-40B4-BE49-F238E27FC236}">
                <a16:creationId xmlns:a16="http://schemas.microsoft.com/office/drawing/2014/main" id="{EF56C0C4-2798-E841-F482-F588377D7BAF}"/>
              </a:ext>
            </a:extLst>
          </p:cNvPr>
          <p:cNvSpPr txBox="1"/>
          <p:nvPr/>
        </p:nvSpPr>
        <p:spPr>
          <a:xfrm>
            <a:off x="8267286" y="4354246"/>
            <a:ext cx="1676400" cy="267007"/>
          </a:xfrm>
          <a:prstGeom prst="rect">
            <a:avLst/>
          </a:prstGeom>
          <a:noFill/>
        </p:spPr>
        <p:txBody>
          <a:bodyPr wrap="square" lIns="0" tIns="0" rIns="0" bIns="0" rtlCol="0">
            <a:noAutofit/>
          </a:bodyPr>
          <a:lstStyle/>
          <a:p>
            <a:pPr algn="ctr">
              <a:spcAft>
                <a:spcPts val="1134"/>
              </a:spcAft>
            </a:pPr>
            <a:r>
              <a:rPr lang="en-GB" sz="1400" b="1" dirty="0">
                <a:solidFill>
                  <a:schemeClr val="tx2">
                    <a:lumMod val="65000"/>
                    <a:lumOff val="35000"/>
                  </a:schemeClr>
                </a:solidFill>
              </a:rPr>
              <a:t>Complex</a:t>
            </a:r>
          </a:p>
        </p:txBody>
      </p:sp>
      <p:graphicFrame>
        <p:nvGraphicFramePr>
          <p:cNvPr id="4" name="Chart 3">
            <a:extLst>
              <a:ext uri="{FF2B5EF4-FFF2-40B4-BE49-F238E27FC236}">
                <a16:creationId xmlns:a16="http://schemas.microsoft.com/office/drawing/2014/main" id="{2577B5A3-AECC-2C10-8FDC-ACE32E742857}"/>
              </a:ext>
            </a:extLst>
          </p:cNvPr>
          <p:cNvGraphicFramePr>
            <a:graphicFrameLocks/>
          </p:cNvGraphicFramePr>
          <p:nvPr>
            <p:extLst>
              <p:ext uri="{D42A27DB-BD31-4B8C-83A1-F6EECF244321}">
                <p14:modId xmlns:p14="http://schemas.microsoft.com/office/powerpoint/2010/main" val="4050941584"/>
              </p:ext>
            </p:extLst>
          </p:nvPr>
        </p:nvGraphicFramePr>
        <p:xfrm>
          <a:off x="1126608" y="1054202"/>
          <a:ext cx="4572000" cy="2802466"/>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a:extLst>
              <a:ext uri="{FF2B5EF4-FFF2-40B4-BE49-F238E27FC236}">
                <a16:creationId xmlns:a16="http://schemas.microsoft.com/office/drawing/2014/main" id="{D339A961-5356-EA73-1490-61D0D72D943D}"/>
              </a:ext>
            </a:extLst>
          </p:cNvPr>
          <p:cNvPicPr>
            <a:picLocks noChangeAspect="1"/>
          </p:cNvPicPr>
          <p:nvPr/>
        </p:nvPicPr>
        <p:blipFill rotWithShape="1">
          <a:blip r:embed="rId3"/>
          <a:srcRect l="1" t="6674" r="510"/>
          <a:stretch/>
        </p:blipFill>
        <p:spPr>
          <a:xfrm>
            <a:off x="6427808" y="1321209"/>
            <a:ext cx="5198023" cy="2687667"/>
          </a:xfrm>
          <a:prstGeom prst="rect">
            <a:avLst/>
          </a:prstGeom>
        </p:spPr>
      </p:pic>
      <p:pic>
        <p:nvPicPr>
          <p:cNvPr id="10" name="Picture 9">
            <a:extLst>
              <a:ext uri="{FF2B5EF4-FFF2-40B4-BE49-F238E27FC236}">
                <a16:creationId xmlns:a16="http://schemas.microsoft.com/office/drawing/2014/main" id="{1407F5B9-D34E-69FA-B66E-05B01FC20D20}"/>
              </a:ext>
            </a:extLst>
          </p:cNvPr>
          <p:cNvPicPr>
            <a:picLocks noChangeAspect="1"/>
          </p:cNvPicPr>
          <p:nvPr/>
        </p:nvPicPr>
        <p:blipFill rotWithShape="1">
          <a:blip r:embed="rId4"/>
          <a:srcRect l="1" t="10420" r="-134"/>
          <a:stretch/>
        </p:blipFill>
        <p:spPr>
          <a:xfrm>
            <a:off x="6782022" y="4425517"/>
            <a:ext cx="4495578" cy="2332334"/>
          </a:xfrm>
          <a:prstGeom prst="rect">
            <a:avLst/>
          </a:prstGeom>
        </p:spPr>
      </p:pic>
    </p:spTree>
    <p:extLst>
      <p:ext uri="{BB962C8B-B14F-4D97-AF65-F5344CB8AC3E}">
        <p14:creationId xmlns:p14="http://schemas.microsoft.com/office/powerpoint/2010/main" val="261822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71BF0-370B-E01A-0786-1518CB180314}"/>
              </a:ext>
            </a:extLst>
          </p:cNvPr>
          <p:cNvSpPr>
            <a:spLocks noGrp="1"/>
          </p:cNvSpPr>
          <p:nvPr>
            <p:ph type="ctrTitle"/>
          </p:nvPr>
        </p:nvSpPr>
        <p:spPr/>
        <p:txBody>
          <a:bodyPr/>
          <a:lstStyle/>
          <a:p>
            <a:r>
              <a:rPr lang="en-GB" dirty="0"/>
              <a:t>Physical and/or Sensory Impairment (PSI) Demand</a:t>
            </a:r>
          </a:p>
        </p:txBody>
      </p:sp>
    </p:spTree>
    <p:extLst>
      <p:ext uri="{BB962C8B-B14F-4D97-AF65-F5344CB8AC3E}">
        <p14:creationId xmlns:p14="http://schemas.microsoft.com/office/powerpoint/2010/main" val="1643105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2D7A5-DF21-43CB-93D2-73CF22D2FB7B}"/>
              </a:ext>
            </a:extLst>
          </p:cNvPr>
          <p:cNvSpPr>
            <a:spLocks noGrp="1"/>
          </p:cNvSpPr>
          <p:nvPr>
            <p:ph type="title"/>
          </p:nvPr>
        </p:nvSpPr>
        <p:spPr>
          <a:xfrm>
            <a:off x="517008" y="280095"/>
            <a:ext cx="6264792" cy="775417"/>
          </a:xfrm>
        </p:spPr>
        <p:txBody>
          <a:bodyPr/>
          <a:lstStyle/>
          <a:p>
            <a:r>
              <a:rPr lang="en-GB" dirty="0"/>
              <a:t>Demand by District (PSI)</a:t>
            </a:r>
          </a:p>
        </p:txBody>
      </p:sp>
      <p:sp>
        <p:nvSpPr>
          <p:cNvPr id="6" name="Rectangle 5">
            <a:extLst>
              <a:ext uri="{FF2B5EF4-FFF2-40B4-BE49-F238E27FC236}">
                <a16:creationId xmlns:a16="http://schemas.microsoft.com/office/drawing/2014/main" id="{95C2D559-AE5C-48EC-902C-9997A2AF5BF1}"/>
              </a:ext>
            </a:extLst>
          </p:cNvPr>
          <p:cNvSpPr/>
          <p:nvPr/>
        </p:nvSpPr>
        <p:spPr>
          <a:xfrm>
            <a:off x="517008" y="3980356"/>
            <a:ext cx="5578992" cy="2640387"/>
          </a:xfrm>
          <a:prstGeom prst="rect">
            <a:avLst/>
          </a:prstGeom>
          <a:solidFill>
            <a:srgbClr val="682558"/>
          </a:solidFill>
          <a:ln>
            <a:solidFill>
              <a:srgbClr val="6825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MetaNormal-Roman"/>
                <a:ea typeface="ＭＳ Ｐゴシック"/>
                <a:cs typeface="+mn-cs"/>
              </a:rPr>
              <a:t>Headlines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FFFFFF"/>
              </a:solidFill>
              <a:effectLst/>
              <a:uLnTx/>
              <a:uFillTx/>
              <a:latin typeface="MetaNormal-Roman"/>
              <a:ea typeface="ＭＳ Ｐゴシック"/>
              <a:cs typeface="+mn-cs"/>
            </a:endParaRPr>
          </a:p>
          <a:p>
            <a:pPr marL="285750" indent="-285750">
              <a:buFont typeface="Wingdings" panose="05000000000000000000" pitchFamily="2" charset="2"/>
              <a:buChar char="Ø"/>
            </a:pPr>
            <a:r>
              <a:rPr lang="en-GB" sz="1400" dirty="0">
                <a:solidFill>
                  <a:schemeClr val="bg1"/>
                </a:solidFill>
              </a:rPr>
              <a:t>Total PSI demand is 6, which is 2 less than at for the last report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400" dirty="0">
                <a:solidFill>
                  <a:schemeClr val="bg1"/>
                </a:solidFill>
                <a:latin typeface="MetaNormal-Roman"/>
                <a:ea typeface="ＭＳ Ｐゴシック"/>
              </a:rPr>
              <a:t>None of the adults have got an identified option</a:t>
            </a:r>
            <a:r>
              <a:rPr kumimoji="0" lang="en-GB" sz="1400" b="0" i="0" u="none" strike="noStrike" kern="1200" cap="none" spc="0" normalizeH="0" baseline="0" noProof="0" dirty="0">
                <a:ln>
                  <a:noFill/>
                </a:ln>
                <a:solidFill>
                  <a:schemeClr val="bg1"/>
                </a:solidFill>
                <a:effectLst/>
                <a:uLnTx/>
                <a:uFillTx/>
                <a:latin typeface="MetaNormal-Roman"/>
                <a:ea typeface="ＭＳ Ｐゴシック"/>
                <a:cs typeface="+mn-cs"/>
              </a:rPr>
              <a: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chemeClr val="bg1"/>
                </a:solidFill>
                <a:effectLst/>
                <a:uLnTx/>
                <a:uFillTx/>
                <a:latin typeface="MetaNormal-Roman"/>
                <a:ea typeface="ＭＳ Ｐゴシック"/>
                <a:cs typeface="+mn-cs"/>
              </a:rPr>
              <a:t>Most of the adults have non-complex needs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chemeClr val="bg1"/>
                </a:solidFill>
                <a:effectLst/>
                <a:uLnTx/>
                <a:uFillTx/>
                <a:latin typeface="MetaNormal-Roman"/>
                <a:ea typeface="ＭＳ Ｐゴシック"/>
                <a:cs typeface="+mn-cs"/>
              </a:rPr>
              <a:t>There is a 50/50 split between shared and self-contained accommodation </a:t>
            </a:r>
            <a:r>
              <a:rPr kumimoji="0" lang="en-GB" sz="1400" b="0" i="0" u="none" strike="noStrike" kern="1200" cap="none" spc="0" normalizeH="0" baseline="0" noProof="0" dirty="0" err="1">
                <a:ln>
                  <a:noFill/>
                </a:ln>
                <a:solidFill>
                  <a:schemeClr val="bg1"/>
                </a:solidFill>
                <a:effectLst/>
                <a:uLnTx/>
                <a:uFillTx/>
                <a:latin typeface="MetaNormal-Roman"/>
                <a:ea typeface="ＭＳ Ｐゴシック"/>
                <a:cs typeface="+mn-cs"/>
              </a:rPr>
              <a:t>requierments</a:t>
            </a:r>
            <a:endParaRPr kumimoji="0" lang="en-GB" sz="1400" b="0" i="0" u="none" strike="noStrike" kern="1200" cap="none" spc="0" normalizeH="0" baseline="0" noProof="0" dirty="0">
              <a:ln>
                <a:noFill/>
              </a:ln>
              <a:solidFill>
                <a:schemeClr val="bg1"/>
              </a:solidFill>
              <a:effectLst/>
              <a:uLnTx/>
              <a:uFillTx/>
              <a:latin typeface="MetaNormal-Roman"/>
              <a:ea typeface="ＭＳ Ｐゴシック"/>
              <a:cs typeface="+mn-cs"/>
            </a:endParaRPr>
          </a:p>
        </p:txBody>
      </p:sp>
      <p:graphicFrame>
        <p:nvGraphicFramePr>
          <p:cNvPr id="5" name="Chart 4">
            <a:extLst>
              <a:ext uri="{FF2B5EF4-FFF2-40B4-BE49-F238E27FC236}">
                <a16:creationId xmlns:a16="http://schemas.microsoft.com/office/drawing/2014/main" id="{66A30190-BC30-FBE9-0AE1-D6FCF214200C}"/>
              </a:ext>
            </a:extLst>
          </p:cNvPr>
          <p:cNvGraphicFramePr>
            <a:graphicFrameLocks/>
          </p:cNvGraphicFramePr>
          <p:nvPr/>
        </p:nvGraphicFramePr>
        <p:xfrm>
          <a:off x="1357054" y="1175909"/>
          <a:ext cx="457835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BFC2EFF7-F0C5-4839-BE2E-B181D2143A41}"/>
              </a:ext>
            </a:extLst>
          </p:cNvPr>
          <p:cNvGraphicFramePr>
            <a:graphicFrameLocks/>
          </p:cNvGraphicFramePr>
          <p:nvPr>
            <p:extLst>
              <p:ext uri="{D42A27DB-BD31-4B8C-83A1-F6EECF244321}">
                <p14:modId xmlns:p14="http://schemas.microsoft.com/office/powerpoint/2010/main" val="3136961724"/>
              </p:ext>
            </p:extLst>
          </p:nvPr>
        </p:nvGraphicFramePr>
        <p:xfrm>
          <a:off x="1020504" y="1164797"/>
          <a:ext cx="4572000" cy="27654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433737E2-AC86-441F-9919-DE5A2C052CEA}"/>
              </a:ext>
            </a:extLst>
          </p:cNvPr>
          <p:cNvGraphicFramePr>
            <a:graphicFrameLocks/>
          </p:cNvGraphicFramePr>
          <p:nvPr>
            <p:extLst>
              <p:ext uri="{D42A27DB-BD31-4B8C-83A1-F6EECF244321}">
                <p14:modId xmlns:p14="http://schemas.microsoft.com/office/powerpoint/2010/main" val="3609657621"/>
              </p:ext>
            </p:extLst>
          </p:nvPr>
        </p:nvGraphicFramePr>
        <p:xfrm>
          <a:off x="6599498" y="1153684"/>
          <a:ext cx="4572000" cy="27654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47225243-16E7-489B-860B-5CDAC07DF22C}"/>
              </a:ext>
            </a:extLst>
          </p:cNvPr>
          <p:cNvGraphicFramePr>
            <a:graphicFrameLocks/>
          </p:cNvGraphicFramePr>
          <p:nvPr>
            <p:extLst>
              <p:ext uri="{D42A27DB-BD31-4B8C-83A1-F6EECF244321}">
                <p14:modId xmlns:p14="http://schemas.microsoft.com/office/powerpoint/2010/main" val="387468041"/>
              </p:ext>
            </p:extLst>
          </p:nvPr>
        </p:nvGraphicFramePr>
        <p:xfrm>
          <a:off x="6686550" y="3976987"/>
          <a:ext cx="4572000" cy="27654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58462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C768A-506B-C7A7-290F-4BFE9FED1B74}"/>
              </a:ext>
            </a:extLst>
          </p:cNvPr>
          <p:cNvSpPr>
            <a:spLocks noGrp="1"/>
          </p:cNvSpPr>
          <p:nvPr>
            <p:ph type="ctrTitle"/>
          </p:nvPr>
        </p:nvSpPr>
        <p:spPr/>
        <p:txBody>
          <a:bodyPr/>
          <a:lstStyle/>
          <a:p>
            <a:r>
              <a:rPr lang="en-GB" dirty="0"/>
              <a:t>Development Pipeline</a:t>
            </a:r>
          </a:p>
        </p:txBody>
      </p:sp>
    </p:spTree>
    <p:extLst>
      <p:ext uri="{BB962C8B-B14F-4D97-AF65-F5344CB8AC3E}">
        <p14:creationId xmlns:p14="http://schemas.microsoft.com/office/powerpoint/2010/main" val="2173674857"/>
      </p:ext>
    </p:extLst>
  </p:cSld>
  <p:clrMapOvr>
    <a:masterClrMapping/>
  </p:clrMapOvr>
</p:sld>
</file>

<file path=ppt/theme/theme1.xml><?xml version="1.0" encoding="utf-8"?>
<a:theme xmlns:a="http://schemas.openxmlformats.org/drawingml/2006/main" name="Office Theme">
  <a:themeElements>
    <a:clrScheme name="Custom 26">
      <a:dk1>
        <a:srgbClr val="000000"/>
      </a:dk1>
      <a:lt1>
        <a:sysClr val="window" lastClr="FFFFFF"/>
      </a:lt1>
      <a:dk2>
        <a:srgbClr val="000000"/>
      </a:dk2>
      <a:lt2>
        <a:srgbClr val="FFFFFF"/>
      </a:lt2>
      <a:accent1>
        <a:srgbClr val="E40037"/>
      </a:accent1>
      <a:accent2>
        <a:srgbClr val="4179AA"/>
      </a:accent2>
      <a:accent3>
        <a:srgbClr val="E97135"/>
      </a:accent3>
      <a:accent4>
        <a:srgbClr val="9361B3"/>
      </a:accent4>
      <a:accent5>
        <a:srgbClr val="3A7D64"/>
      </a:accent5>
      <a:accent6>
        <a:srgbClr val="C84674"/>
      </a:accent6>
      <a:hlink>
        <a:srgbClr val="4179AA"/>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Presentation1" id="{75A86DDA-B9BB-46D2-9D43-E2A2146931CE}" vid="{04DB70F8-383B-4667-96C6-2E3388DF84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88E747E52D0B46A8DA21D516C0E3DE" ma:contentTypeVersion="16" ma:contentTypeDescription="Create a new document." ma:contentTypeScope="" ma:versionID="396f2263c6397c86e3e4f925237ca847">
  <xsd:schema xmlns:xsd="http://www.w3.org/2001/XMLSchema" xmlns:xs="http://www.w3.org/2001/XMLSchema" xmlns:p="http://schemas.microsoft.com/office/2006/metadata/properties" xmlns:ns1="http://schemas.microsoft.com/sharepoint/v3" xmlns:ns2="1c7f92b6-d343-469b-a597-ad7c16c497bd" targetNamespace="http://schemas.microsoft.com/office/2006/metadata/properties" ma:root="true" ma:fieldsID="8e4175d7ce6141d3b55590ead52d3883" ns1:_="" ns2:_="">
    <xsd:import namespace="http://schemas.microsoft.com/sharepoint/v3"/>
    <xsd:import namespace="1c7f92b6-d343-469b-a597-ad7c16c497bd"/>
    <xsd:element name="properties">
      <xsd:complexType>
        <xsd:sequence>
          <xsd:element name="documentManagement">
            <xsd:complexType>
              <xsd:all>
                <xsd:element ref="ns1:PublishingStartDate" minOccurs="0"/>
                <xsd:element ref="ns1:PublishingExpirationDate" minOccurs="0"/>
                <xsd:element ref="ns2:Content_x0020_Approver"/>
                <xsd:element ref="ns2:Content_x0020_Description"/>
                <xsd:element ref="ns2:Content_x0020_Editor"/>
                <xsd:element ref="ns2:Content_x0020_Keywords" minOccurs="0"/>
                <xsd:element ref="ns2:Content_x0020_Owner"/>
                <xsd:element ref="ns2:Content_x0020_Review_x0020_Date" minOccurs="0"/>
                <xsd:element ref="ns2:h2e38fb1c112439e917442ae9b073d0b" minOccurs="0"/>
                <xsd:element ref="ns2:TaxCatchAll" minOccurs="0"/>
                <xsd:element ref="ns2:Document_x0020_Categories"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c7f92b6-d343-469b-a597-ad7c16c497bd" elementFormDefault="qualified">
    <xsd:import namespace="http://schemas.microsoft.com/office/2006/documentManagement/types"/>
    <xsd:import namespace="http://schemas.microsoft.com/office/infopath/2007/PartnerControls"/>
    <xsd:element name="Content_x0020_Approver" ma:index="10" ma:displayName="Content Approver" ma:list="UserInfo" ma:internalName="Content_x0020_Approver">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Content_x0020_Description" ma:index="11" ma:displayName="Content Description" ma:internalName="Content_x0020_Description">
      <xsd:simpleType>
        <xsd:restriction base="dms:Note"/>
      </xsd:simpleType>
    </xsd:element>
    <xsd:element name="Content_x0020_Editor" ma:index="12" ma:displayName="Content Editor" ma:list="UserInfo" ma:SearchPeopleOnly="false" ma:SharePointGroup="16" ma:internalName="Content_x0020_Editor"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Content_x0020_Keywords" ma:index="13" nillable="true" ma:displayName="Content Keywords" ma:internalName="Content_x0020_Keywords">
      <xsd:simpleType>
        <xsd:restriction base="dms:Note"/>
      </xsd:simpleType>
    </xsd:element>
    <xsd:element name="Content_x0020_Owner" ma:index="14" ma:displayName="Content Owner" ma:list="UserInfo" ma:internalName="Content_x0020_Owner">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Content_x0020_Review_x0020_Date" ma:index="15" nillable="true" ma:displayName="Content Review Date" ma:format="DateOnly" ma:internalName="Content_x0020_Review_x0020_Date">
      <xsd:simpleType>
        <xsd:restriction base="dms:DateTime"/>
      </xsd:simpleType>
    </xsd:element>
    <xsd:element name="h2e38fb1c112439e917442ae9b073d0b" ma:index="17" nillable="true" ma:taxonomy="true" ma:internalName="h2e38fb1c112439e917442ae9b073d0b" ma:taxonomyFieldName="Content_x0020_Subject" ma:displayName="Content Subject" ma:default="" ma:fieldId="{12e38fb1-c112-439e-9174-42ae9b073d0b}" ma:sspId="593a3308-7103-49db-946c-440068fa2b87" ma:termSetId="a40dde44-ea03-4a57-9be3-adaa34277b7f" ma:anchorId="00000000-0000-0000-0000-000000000000" ma:open="false" ma:isKeyword="false">
      <xsd:complexType>
        <xsd:sequence>
          <xsd:element ref="pc:Terms" minOccurs="0" maxOccurs="1"/>
        </xsd:sequence>
      </xsd:complexType>
    </xsd:element>
    <xsd:element name="TaxCatchAll" ma:index="18" nillable="true" ma:displayName="Taxonomy Catch All Column" ma:hidden="true" ma:list="{eddd0412-adec-44de-a882-c4fba4af025c}" ma:internalName="TaxCatchAll" ma:showField="CatchAllData" ma:web="1c7f92b6-d343-469b-a597-ad7c16c497bd">
      <xsd:complexType>
        <xsd:complexContent>
          <xsd:extension base="dms:MultiChoiceLookup">
            <xsd:sequence>
              <xsd:element name="Value" type="dms:Lookup" maxOccurs="unbounded" minOccurs="0" nillable="true"/>
            </xsd:sequence>
          </xsd:extension>
        </xsd:complexContent>
      </xsd:complexType>
    </xsd:element>
    <xsd:element name="Document_x0020_Categories" ma:index="19" nillable="true" ma:displayName="Document Categories" ma:internalName="Document_x0020_Categories">
      <xsd:complexType>
        <xsd:complexContent>
          <xsd:extension base="dms:MultiChoice">
            <xsd:sequence>
              <xsd:element name="Value" maxOccurs="unbounded" minOccurs="0" nillable="true">
                <xsd:simpleType>
                  <xsd:restriction base="dms:Choice">
                    <xsd:enumeration value="Corporate Governance"/>
                  </xsd:restriction>
                </xsd:simpleType>
              </xsd:element>
            </xsd:sequence>
          </xsd:extension>
        </xsd:complexContent>
      </xsd:complexType>
    </xsd:element>
    <xsd:element name="SharedWithUsers" ma:index="2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c7f92b6-d343-469b-a597-ad7c16c497bd"/>
    <Content_x0020_Owner xmlns="1c7f92b6-d343-469b-a597-ad7c16c497bd">
      <UserInfo>
        <DisplayName>Louise Alabaster, Senior Content Adviser</DisplayName>
        <AccountId>3376</AccountId>
        <AccountType/>
      </UserInfo>
    </Content_x0020_Owner>
    <Document_x0020_Categories xmlns="1c7f92b6-d343-469b-a597-ad7c16c497bd"/>
    <Content_x0020_Keywords xmlns="1c7f92b6-d343-469b-a597-ad7c16c497bd">Template, PowerPoint</Content_x0020_Keywords>
    <Content_x0020_Review_x0020_Date xmlns="1c7f92b6-d343-469b-a597-ad7c16c497bd">2023-10-21T15:28:23+00:00</Content_x0020_Review_x0020_Date>
    <h2e38fb1c112439e917442ae9b073d0b xmlns="1c7f92b6-d343-469b-a597-ad7c16c497bd">
      <Terms xmlns="http://schemas.microsoft.com/office/infopath/2007/PartnerControls"/>
    </h2e38fb1c112439e917442ae9b073d0b>
    <PublishingExpirationDate xmlns="http://schemas.microsoft.com/sharepoint/v3" xsi:nil="true"/>
    <PublishingStartDate xmlns="http://schemas.microsoft.com/sharepoint/v3" xsi:nil="true"/>
    <Content_x0020_Approver xmlns="1c7f92b6-d343-469b-a597-ad7c16c497bd">
      <UserInfo>
        <DisplayName>Louise Alabaster, Senior Content Adviser</DisplayName>
        <AccountId>3376</AccountId>
        <AccountType/>
      </UserInfo>
    </Content_x0020_Approver>
    <Content_x0020_Editor xmlns="1c7f92b6-d343-469b-a597-ad7c16c497bd">
      <UserInfo>
        <DisplayName>Sharepoint-ContentEditors</DisplayName>
        <AccountId>17</AccountId>
        <AccountType/>
      </UserInfo>
    </Content_x0020_Editor>
    <Content_x0020_Description xmlns="1c7f92b6-d343-469b-a597-ad7c16c497bd">Corporate PowerPoint template</Content_x0020_Description>
  </documentManagement>
</p:properties>
</file>

<file path=customXml/itemProps1.xml><?xml version="1.0" encoding="utf-8"?>
<ds:datastoreItem xmlns:ds="http://schemas.openxmlformats.org/officeDocument/2006/customXml" ds:itemID="{1D069D87-08D3-4E5F-863E-661433E8CA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c7f92b6-d343-469b-a597-ad7c16c497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15FF06-28E2-4F40-B326-D7596B0FA7F8}">
  <ds:schemaRefs>
    <ds:schemaRef ds:uri="http://schemas.microsoft.com/sharepoint/v3/contenttype/forms"/>
  </ds:schemaRefs>
</ds:datastoreItem>
</file>

<file path=customXml/itemProps3.xml><?xml version="1.0" encoding="utf-8"?>
<ds:datastoreItem xmlns:ds="http://schemas.openxmlformats.org/officeDocument/2006/customXml" ds:itemID="{B216C91F-B092-485F-89DA-CDD2EFE13FC0}">
  <ds:schemaRefs>
    <ds:schemaRef ds:uri="http://purl.org/dc/dcmitype/"/>
    <ds:schemaRef ds:uri="1c7f92b6-d343-469b-a597-ad7c16c497bd"/>
    <ds:schemaRef ds:uri="http://schemas.microsoft.com/office/infopath/2007/PartnerControls"/>
    <ds:schemaRef ds:uri="http://purl.org/dc/elements/1.1/"/>
    <ds:schemaRef ds:uri="http://schemas.microsoft.com/office/2006/documentManagement/types"/>
    <ds:schemaRef ds:uri="http://purl.org/dc/terms/"/>
    <ds:schemaRef ds:uri="http://schemas.openxmlformats.org/package/2006/metadata/core-properties"/>
    <ds:schemaRef ds:uri="http://schemas.microsoft.com/sharepoint/v3"/>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ECC-Corporate-PowerPoint-template</Template>
  <TotalTime>6876</TotalTime>
  <Words>582</Words>
  <Application>Microsoft Office PowerPoint</Application>
  <PresentationFormat>Widescreen</PresentationFormat>
  <Paragraphs>114</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MetaNormal-Roman</vt:lpstr>
      <vt:lpstr>Wingdings</vt:lpstr>
      <vt:lpstr>Office Theme</vt:lpstr>
      <vt:lpstr>Supported Living - Demand Bulletin</vt:lpstr>
      <vt:lpstr>Demand Overview</vt:lpstr>
      <vt:lpstr>Learning Disabilities and/or Autism (LDA) Demand</vt:lpstr>
      <vt:lpstr>Demand by District (LDA)</vt:lpstr>
      <vt:lpstr>Demand by Need (LDA)</vt:lpstr>
      <vt:lpstr>Adults with no option identified (LDA)</vt:lpstr>
      <vt:lpstr>Physical and/or Sensory Impairment (PSI) Demand</vt:lpstr>
      <vt:lpstr>Demand by District (PSI)</vt:lpstr>
      <vt:lpstr>Development Pipeline</vt:lpstr>
      <vt:lpstr>Developments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Adults with Disabilities Residential Demand Bulletin</dc:title>
  <dc:creator>Nick Green - Procurement Specialist</dc:creator>
  <cp:lastModifiedBy>Celine Couston - Procurement Manager</cp:lastModifiedBy>
  <cp:revision>16</cp:revision>
  <dcterms:created xsi:type="dcterms:W3CDTF">2023-05-05T14:10:08Z</dcterms:created>
  <dcterms:modified xsi:type="dcterms:W3CDTF">2023-11-06T11:20:09Z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0x0101009088E747E52D0B46A8DA21D516C0E3DE</vt:lpwstr>
  </property>
  <property fmtid="{D5CDD505-2E9C-101B-9397-08002B2CF9AE}" pid="3" name="MSIP_Label_39d8be9e-c8d9-4b9c-bd40-2c27cc7ea2e6_Enabled">
    <vt:lpwstr>true</vt:lpwstr>
  </property>
  <property fmtid="{D5CDD505-2E9C-101B-9397-08002B2CF9AE}" pid="4" name="MSIP_Label_39d8be9e-c8d9-4b9c-bd40-2c27cc7ea2e6_SetDate">
    <vt:lpwstr>2022-11-21T15:54:52Z</vt:lpwstr>
  </property>
  <property fmtid="{D5CDD505-2E9C-101B-9397-08002B2CF9AE}" pid="5" name="MSIP_Label_39d8be9e-c8d9-4b9c-bd40-2c27cc7ea2e6_Method">
    <vt:lpwstr>Standard</vt:lpwstr>
  </property>
  <property fmtid="{D5CDD505-2E9C-101B-9397-08002B2CF9AE}" pid="6" name="MSIP_Label_39d8be9e-c8d9-4b9c-bd40-2c27cc7ea2e6_Name">
    <vt:lpwstr>39d8be9e-c8d9-4b9c-bd40-2c27cc7ea2e6</vt:lpwstr>
  </property>
  <property fmtid="{D5CDD505-2E9C-101B-9397-08002B2CF9AE}" pid="7" name="MSIP_Label_39d8be9e-c8d9-4b9c-bd40-2c27cc7ea2e6_SiteId">
    <vt:lpwstr>a8b4324f-155c-4215-a0f1-7ed8cc9a992f</vt:lpwstr>
  </property>
  <property fmtid="{D5CDD505-2E9C-101B-9397-08002B2CF9AE}" pid="8" name="MSIP_Label_39d8be9e-c8d9-4b9c-bd40-2c27cc7ea2e6_ActionId">
    <vt:lpwstr>5715f456-9f2d-4555-ac61-58155fbe27be</vt:lpwstr>
  </property>
  <property fmtid="{D5CDD505-2E9C-101B-9397-08002B2CF9AE}" pid="9" name="MSIP_Label_39d8be9e-c8d9-4b9c-bd40-2c27cc7ea2e6_ContentBits">
    <vt:lpwstr>0</vt:lpwstr>
  </property>
  <property fmtid="{D5CDD505-2E9C-101B-9397-08002B2CF9AE}" pid="10" name="Content Subject">
    <vt:lpwstr/>
  </property>
</Properties>
</file>