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1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12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.xml" ContentType="application/vnd.openxmlformats-officedocument.themeOverride+xml"/>
  <Override PartName="/ppt/notesSlides/notesSlide13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14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notesSlides/notesSlide16.xml" ContentType="application/vnd.openxmlformats-officedocument.presentationml.notesSl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notesSlides/notesSlide17.xml" ContentType="application/vnd.openxmlformats-officedocument.presentationml.notesSlid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notesSlides/notesSlide18.xml" ContentType="application/vnd.openxmlformats-officedocument.presentationml.notesSlid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drawings/drawing1.xml" ContentType="application/vnd.openxmlformats-officedocument.drawingml.chartshapes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drawings/drawing2.xml" ContentType="application/vnd.openxmlformats-officedocument.drawingml.chartshapes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drawings/drawing3.xml" ContentType="application/vnd.openxmlformats-officedocument.drawingml.chartshapes+xml"/>
  <Override PartName="/ppt/notesSlides/notesSlide19.xml" ContentType="application/vnd.openxmlformats-officedocument.presentationml.notesSlid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notesSlides/notesSlide20.xml" ContentType="application/vnd.openxmlformats-officedocument.presentationml.notesSlid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notesMasterIdLst>
    <p:notesMasterId r:id="rId30"/>
  </p:notesMasterIdLst>
  <p:handoutMasterIdLst>
    <p:handoutMasterId r:id="rId31"/>
  </p:handoutMasterIdLst>
  <p:sldIdLst>
    <p:sldId id="256" r:id="rId5"/>
    <p:sldId id="277" r:id="rId6"/>
    <p:sldId id="368" r:id="rId7"/>
    <p:sldId id="369" r:id="rId8"/>
    <p:sldId id="312" r:id="rId9"/>
    <p:sldId id="330" r:id="rId10"/>
    <p:sldId id="344" r:id="rId11"/>
    <p:sldId id="378" r:id="rId12"/>
    <p:sldId id="293" r:id="rId13"/>
    <p:sldId id="342" r:id="rId14"/>
    <p:sldId id="345" r:id="rId15"/>
    <p:sldId id="346" r:id="rId16"/>
    <p:sldId id="347" r:id="rId17"/>
    <p:sldId id="348" r:id="rId18"/>
    <p:sldId id="349" r:id="rId19"/>
    <p:sldId id="365" r:id="rId20"/>
    <p:sldId id="350" r:id="rId21"/>
    <p:sldId id="383" r:id="rId22"/>
    <p:sldId id="355" r:id="rId23"/>
    <p:sldId id="379" r:id="rId24"/>
    <p:sldId id="351" r:id="rId25"/>
    <p:sldId id="381" r:id="rId26"/>
    <p:sldId id="380" r:id="rId27"/>
    <p:sldId id="382" r:id="rId28"/>
    <p:sldId id="377" r:id="rId2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Andrew Cameron" initials="AC" lastIdx="1" clrIdx="6">
    <p:extLst>
      <p:ext uri="{19B8F6BF-5375-455C-9EA6-DF929625EA0E}">
        <p15:presenceInfo xmlns:p15="http://schemas.microsoft.com/office/powerpoint/2012/main" userId="Andrew Cameron" providerId="None"/>
      </p:ext>
    </p:extLst>
  </p:cmAuthor>
  <p:cmAuthor id="1" name="Angharad Jones" initials="AJ" lastIdx="15" clrIdx="0">
    <p:extLst>
      <p:ext uri="{19B8F6BF-5375-455C-9EA6-DF929625EA0E}">
        <p15:presenceInfo xmlns:p15="http://schemas.microsoft.com/office/powerpoint/2012/main" userId="S-1-5-21-3635506124-3104972838-228275535-4177" providerId="AD"/>
      </p:ext>
    </p:extLst>
  </p:cmAuthor>
  <p:cmAuthor id="2" name="Matt Thurman" initials="MT" lastIdx="14" clrIdx="1">
    <p:extLst>
      <p:ext uri="{19B8F6BF-5375-455C-9EA6-DF929625EA0E}">
        <p15:presenceInfo xmlns:p15="http://schemas.microsoft.com/office/powerpoint/2012/main" userId="Matt Thurman" providerId="None"/>
      </p:ext>
    </p:extLst>
  </p:cmAuthor>
  <p:cmAuthor id="3" name="Alistair Bridge" initials="AB" lastIdx="6" clrIdx="2">
    <p:extLst>
      <p:ext uri="{19B8F6BF-5375-455C-9EA6-DF929625EA0E}">
        <p15:presenceInfo xmlns:p15="http://schemas.microsoft.com/office/powerpoint/2012/main" userId="S-1-5-21-3635506124-3104972838-228275535-6137" providerId="AD"/>
      </p:ext>
    </p:extLst>
  </p:cmAuthor>
  <p:cmAuthor id="4" name="Liz Sutton, Senior Communication &amp; Engagement Specialist" initials="LSSC&amp;ES" lastIdx="54" clrIdx="3">
    <p:extLst>
      <p:ext uri="{19B8F6BF-5375-455C-9EA6-DF929625EA0E}">
        <p15:presenceInfo xmlns:p15="http://schemas.microsoft.com/office/powerpoint/2012/main" userId="S-1-5-21-2940720465-1136895051-2097394655-213333" providerId="AD"/>
      </p:ext>
    </p:extLst>
  </p:cmAuthor>
  <p:cmAuthor id="5" name="Tom Bendy, Category and Contract Assistant Manager" initials="TBCaCAM" lastIdx="3" clrIdx="4">
    <p:extLst>
      <p:ext uri="{19B8F6BF-5375-455C-9EA6-DF929625EA0E}">
        <p15:presenceInfo xmlns:p15="http://schemas.microsoft.com/office/powerpoint/2012/main" userId="S::tom.bendy@essex.gov.uk::90a89427-fdf1-4d28-9203-f3f38f9d1c20" providerId="AD"/>
      </p:ext>
    </p:extLst>
  </p:cmAuthor>
  <p:cmAuthor id="6" name="Enventure Research" initials="ER" lastIdx="4" clrIdx="5">
    <p:extLst>
      <p:ext uri="{19B8F6BF-5375-455C-9EA6-DF929625EA0E}">
        <p15:presenceInfo xmlns:p15="http://schemas.microsoft.com/office/powerpoint/2012/main" userId="S::admin@enventureresearch.onmicrosoft.com::fda0e950-3183-4546-918e-8e8f2913579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5363"/>
    <a:srgbClr val="669900"/>
    <a:srgbClr val="B7ECFF"/>
    <a:srgbClr val="425363"/>
    <a:srgbClr val="0097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44" autoAdjust="0"/>
    <p:restoredTop sz="85401" autoAdjust="0"/>
  </p:normalViewPr>
  <p:slideViewPr>
    <p:cSldViewPr>
      <p:cViewPr varScale="1">
        <p:scale>
          <a:sx n="94" d="100"/>
          <a:sy n="94" d="100"/>
        </p:scale>
        <p:origin x="214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20.xml"/><Relationship Id="rId1" Type="http://schemas.microsoft.com/office/2011/relationships/chartStyle" Target="style20.xml"/><Relationship Id="rId4" Type="http://schemas.openxmlformats.org/officeDocument/2006/relationships/chartUserShapes" Target="../drawings/drawing1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21.xml"/><Relationship Id="rId1" Type="http://schemas.microsoft.com/office/2011/relationships/chartStyle" Target="style21.xml"/><Relationship Id="rId4" Type="http://schemas.openxmlformats.org/officeDocument/2006/relationships/chartUserShapes" Target="../drawings/drawing2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1.xlsx"/><Relationship Id="rId2" Type="http://schemas.microsoft.com/office/2011/relationships/chartColorStyle" Target="colors22.xml"/><Relationship Id="rId1" Type="http://schemas.microsoft.com/office/2011/relationships/chartStyle" Target="style22.xml"/><Relationship Id="rId4" Type="http://schemas.openxmlformats.org/officeDocument/2006/relationships/chartUserShapes" Target="../drawings/drawing3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3.xlsx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dirty="0">
                <a:solidFill>
                  <a:schemeClr val="tx1"/>
                </a:solidFill>
              </a:rPr>
              <a:t>Gender</a:t>
            </a:r>
          </a:p>
        </c:rich>
      </c:tx>
      <c:layout>
        <c:manualLayout>
          <c:xMode val="edge"/>
          <c:yMode val="edge"/>
          <c:x val="1.2050540588624656E-2"/>
          <c:y val="3.34899714675991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97CD"/>
            </a:solidFill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3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FB9-49D6-94E7-11CB32DF170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FB9-49D6-94E7-11CB32DF170C}"/>
              </c:ext>
            </c:extLst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FB9-49D6-94E7-11CB32DF170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Male</c:v>
                </c:pt>
                <c:pt idx="1">
                  <c:v>Female</c:v>
                </c:pt>
                <c:pt idx="2">
                  <c:v>Prefer not to say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0.1</c:v>
                </c:pt>
                <c:pt idx="1">
                  <c:v>0.88</c:v>
                </c:pt>
                <c:pt idx="2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FB9-49D6-94E7-11CB32DF170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 dirty="0">
                <a:solidFill>
                  <a:schemeClr val="tx1"/>
                </a:solidFill>
              </a:rPr>
              <a:t>Do you intend to do any of the following in the next 12 months?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4651377784363779"/>
          <c:y val="9.6152640423904437E-2"/>
          <c:w val="0.62996184234455721"/>
          <c:h val="0.9031302369060049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0097CD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Move into an alternative role within the care sector</c:v>
                </c:pt>
                <c:pt idx="1">
                  <c:v>Move into an alternative role in another industry/leave the care profession</c:v>
                </c:pt>
                <c:pt idx="2">
                  <c:v>Move into the same role in a different organisation</c:v>
                </c:pt>
                <c:pt idx="3">
                  <c:v>Move into an alternative role in the same organisation</c:v>
                </c:pt>
                <c:pt idx="4">
                  <c:v>Retire</c:v>
                </c:pt>
                <c:pt idx="5">
                  <c:v>None of the above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0.13</c:v>
                </c:pt>
                <c:pt idx="1">
                  <c:v>0.09</c:v>
                </c:pt>
                <c:pt idx="2">
                  <c:v>0.08</c:v>
                </c:pt>
                <c:pt idx="3">
                  <c:v>0.08</c:v>
                </c:pt>
                <c:pt idx="4">
                  <c:v>0.06</c:v>
                </c:pt>
                <c:pt idx="5">
                  <c:v>0.64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57-4543-9389-3B727C92BA3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Move into an alternative role within the care sector</c:v>
                </c:pt>
                <c:pt idx="1">
                  <c:v>Move into an alternative role in another industry/leave the care profession</c:v>
                </c:pt>
                <c:pt idx="2">
                  <c:v>Move into the same role in a different organisation</c:v>
                </c:pt>
                <c:pt idx="3">
                  <c:v>Move into an alternative role in the same organisation</c:v>
                </c:pt>
                <c:pt idx="4">
                  <c:v>Retire</c:v>
                </c:pt>
                <c:pt idx="5">
                  <c:v>None of the above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0.13</c:v>
                </c:pt>
                <c:pt idx="1">
                  <c:v>0.09</c:v>
                </c:pt>
                <c:pt idx="2">
                  <c:v>0.06</c:v>
                </c:pt>
                <c:pt idx="3">
                  <c:v>0.12</c:v>
                </c:pt>
                <c:pt idx="4">
                  <c:v>0.04</c:v>
                </c:pt>
                <c:pt idx="5">
                  <c:v>0.65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657-4543-9389-3B727C92BA3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26899520"/>
        <c:axId val="526899912"/>
      </c:barChart>
      <c:catAx>
        <c:axId val="5268995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6C829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26899912"/>
        <c:crosses val="autoZero"/>
        <c:auto val="1"/>
        <c:lblAlgn val="ctr"/>
        <c:lblOffset val="100"/>
        <c:noMultiLvlLbl val="0"/>
      </c:catAx>
      <c:valAx>
        <c:axId val="526899912"/>
        <c:scaling>
          <c:orientation val="minMax"/>
          <c:max val="0.70000000000000007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526899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 dirty="0">
                <a:solidFill>
                  <a:schemeClr val="tx1"/>
                </a:solidFill>
              </a:rPr>
              <a:t>If you are considering leaving your role/job, which of the following, if any, would help you consider remaining in your current position?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3878756675165661"/>
          <c:y val="0.16477689740029858"/>
          <c:w val="0.5978831426011868"/>
          <c:h val="0.8352231025997014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0097CD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Better pay</c:v>
                </c:pt>
                <c:pt idx="1">
                  <c:v>Feeling more valued</c:v>
                </c:pt>
                <c:pt idx="2">
                  <c:v>More/better employee benefits</c:v>
                </c:pt>
                <c:pt idx="3">
                  <c:v>Better career progression</c:v>
                </c:pt>
                <c:pt idx="4">
                  <c:v>Better supervision/management</c:v>
                </c:pt>
                <c:pt idx="5">
                  <c:v>More training</c:v>
                </c:pt>
                <c:pt idx="6">
                  <c:v>Other</c:v>
                </c:pt>
                <c:pt idx="7">
                  <c:v>None of the above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0.71</c:v>
                </c:pt>
                <c:pt idx="1">
                  <c:v>0.51</c:v>
                </c:pt>
                <c:pt idx="2">
                  <c:v>0.32</c:v>
                </c:pt>
                <c:pt idx="3">
                  <c:v>0.25</c:v>
                </c:pt>
                <c:pt idx="4">
                  <c:v>0.24</c:v>
                </c:pt>
                <c:pt idx="5">
                  <c:v>0.14000000000000001</c:v>
                </c:pt>
                <c:pt idx="6">
                  <c:v>0.04</c:v>
                </c:pt>
                <c:pt idx="7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B1-4F85-83B5-477222E7E4A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Better pay</c:v>
                </c:pt>
                <c:pt idx="1">
                  <c:v>Feeling more valued</c:v>
                </c:pt>
                <c:pt idx="2">
                  <c:v>More/better employee benefits</c:v>
                </c:pt>
                <c:pt idx="3">
                  <c:v>Better career progression</c:v>
                </c:pt>
                <c:pt idx="4">
                  <c:v>Better supervision/management</c:v>
                </c:pt>
                <c:pt idx="5">
                  <c:v>More training</c:v>
                </c:pt>
                <c:pt idx="6">
                  <c:v>Other</c:v>
                </c:pt>
                <c:pt idx="7">
                  <c:v>None of the above</c:v>
                </c:pt>
              </c:strCache>
            </c:strRef>
          </c:cat>
          <c:val>
            <c:numRef>
              <c:f>Sheet1!$C$2:$C$9</c:f>
              <c:numCache>
                <c:formatCode>0%</c:formatCode>
                <c:ptCount val="8"/>
                <c:pt idx="0">
                  <c:v>0.67</c:v>
                </c:pt>
                <c:pt idx="1">
                  <c:v>0.39</c:v>
                </c:pt>
                <c:pt idx="2">
                  <c:v>0.32</c:v>
                </c:pt>
                <c:pt idx="3">
                  <c:v>0.33</c:v>
                </c:pt>
                <c:pt idx="4">
                  <c:v>0.23</c:v>
                </c:pt>
                <c:pt idx="5">
                  <c:v>0.19</c:v>
                </c:pt>
                <c:pt idx="6">
                  <c:v>0.1</c:v>
                </c:pt>
                <c:pt idx="7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B1-4F85-83B5-477222E7E4A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26899520"/>
        <c:axId val="526899912"/>
      </c:barChart>
      <c:catAx>
        <c:axId val="5268995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6C829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26899912"/>
        <c:crosses val="autoZero"/>
        <c:auto val="1"/>
        <c:lblAlgn val="ctr"/>
        <c:lblOffset val="100"/>
        <c:noMultiLvlLbl val="0"/>
      </c:catAx>
      <c:valAx>
        <c:axId val="526899912"/>
        <c:scaling>
          <c:orientation val="minMax"/>
          <c:max val="0.73000000000000009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526899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 dirty="0">
                <a:solidFill>
                  <a:schemeClr val="tx1"/>
                </a:solidFill>
              </a:rPr>
              <a:t>Overall, do you feel valued in your current role by the following?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5240818968884161E-3"/>
          <c:y val="0.16452535975628346"/>
          <c:w val="0.98128575497089865"/>
          <c:h val="0.498327006632952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Yes 2020</c:v>
                </c:pt>
              </c:strCache>
            </c:strRef>
          </c:tx>
          <c:spPr>
            <a:solidFill>
              <a:srgbClr val="0097CD"/>
            </a:solidFill>
            <a:ln>
              <a:solidFill>
                <a:sysClr val="window" lastClr="FFFFFF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By your employer</c:v>
                </c:pt>
                <c:pt idx="1">
                  <c:v>By service users</c:v>
                </c:pt>
                <c:pt idx="2">
                  <c:v>By service users' families or friends</c:v>
                </c:pt>
                <c:pt idx="3">
                  <c:v>By colleagues</c:v>
                </c:pt>
                <c:pt idx="4">
                  <c:v>By Essex County Council/social services</c:v>
                </c:pt>
                <c:pt idx="5">
                  <c:v>By health professionals</c:v>
                </c:pt>
                <c:pt idx="6">
                  <c:v>By the general public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0.83</c:v>
                </c:pt>
                <c:pt idx="1">
                  <c:v>0.96</c:v>
                </c:pt>
                <c:pt idx="2">
                  <c:v>0.94</c:v>
                </c:pt>
                <c:pt idx="3">
                  <c:v>0.94</c:v>
                </c:pt>
                <c:pt idx="4">
                  <c:v>0.48</c:v>
                </c:pt>
                <c:pt idx="5">
                  <c:v>0.68</c:v>
                </c:pt>
                <c:pt idx="6">
                  <c:v>0.66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56-43E5-A5E2-32F7720798D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Total Yes 2019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ysClr val="window" lastClr="FFFFFF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1.069289991445680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D56-43E5-A5E2-32F7720798DA}"/>
                </c:ext>
              </c:extLst>
            </c:dLbl>
            <c:dLbl>
              <c:idx val="1"/>
              <c:layout>
                <c:manualLayout>
                  <c:x val="1.2831479897348121E-2"/>
                  <c:y val="-1.0424127517483618E-1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56-43E5-A5E2-32F7720798DA}"/>
                </c:ext>
              </c:extLst>
            </c:dLbl>
            <c:dLbl>
              <c:idx val="2"/>
              <c:layout>
                <c:manualLayout>
                  <c:x val="1.0692899914456801E-2"/>
                  <c:y val="5.82241630276564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56-43E5-A5E2-32F7720798DA}"/>
                </c:ext>
              </c:extLst>
            </c:dLbl>
            <c:dLbl>
              <c:idx val="3"/>
              <c:layout>
                <c:manualLayout>
                  <c:x val="6.4157399486740024E-3"/>
                  <c:y val="5.82241630276564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56-43E5-A5E2-32F7720798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By your employer</c:v>
                </c:pt>
                <c:pt idx="1">
                  <c:v>By service users</c:v>
                </c:pt>
                <c:pt idx="2">
                  <c:v>By service users' families or friends</c:v>
                </c:pt>
                <c:pt idx="3">
                  <c:v>By colleagues</c:v>
                </c:pt>
                <c:pt idx="4">
                  <c:v>By Essex County Council/social services</c:v>
                </c:pt>
                <c:pt idx="5">
                  <c:v>By health professionals</c:v>
                </c:pt>
                <c:pt idx="6">
                  <c:v>By the general public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0.84</c:v>
                </c:pt>
                <c:pt idx="1">
                  <c:v>0.96</c:v>
                </c:pt>
                <c:pt idx="2">
                  <c:v>0.94</c:v>
                </c:pt>
                <c:pt idx="3">
                  <c:v>0.94</c:v>
                </c:pt>
                <c:pt idx="4">
                  <c:v>0.55000000000000004</c:v>
                </c:pt>
                <c:pt idx="5">
                  <c:v>0.72</c:v>
                </c:pt>
                <c:pt idx="6">
                  <c:v>0.72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D56-43E5-A5E2-32F7720798D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27290624"/>
        <c:axId val="527291016"/>
      </c:barChart>
      <c:catAx>
        <c:axId val="527290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6C829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27291016"/>
        <c:crosses val="autoZero"/>
        <c:auto val="1"/>
        <c:lblAlgn val="ctr"/>
        <c:lblOffset val="100"/>
        <c:noMultiLvlLbl val="0"/>
      </c:catAx>
      <c:valAx>
        <c:axId val="527291016"/>
        <c:scaling>
          <c:orientation val="minMax"/>
          <c:max val="1"/>
        </c:scaling>
        <c:delete val="1"/>
        <c:axPos val="l"/>
        <c:numFmt formatCode="0%" sourceLinked="1"/>
        <c:majorTickMark val="out"/>
        <c:minorTickMark val="none"/>
        <c:tickLblPos val="nextTo"/>
        <c:crossAx val="527290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27275398584159016"/>
          <c:y val="0.90033776984534353"/>
          <c:w val="0.37149664289576306"/>
          <c:h val="9.96627848703378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 dirty="0">
                <a:solidFill>
                  <a:schemeClr val="tx1"/>
                </a:solidFill>
              </a:rPr>
              <a:t>Which of the following, if any, would make you feel more valued in your role?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4771417111735026"/>
          <c:y val="0.14396603870264074"/>
          <c:w val="0.54403068463703719"/>
          <c:h val="0.8455198866537647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0097CD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Better employment package/more perks to the job</c:v>
                </c:pt>
                <c:pt idx="1">
                  <c:v>Improved perception/image of care</c:v>
                </c:pt>
                <c:pt idx="2">
                  <c:v>More appreciation/recognition by my employer</c:v>
                </c:pt>
                <c:pt idx="3">
                  <c:v>Access to more training opportunities</c:v>
                </c:pt>
                <c:pt idx="4">
                  <c:v>More appreciation/recognition by my clients or their families</c:v>
                </c:pt>
                <c:pt idx="5">
                  <c:v>Clearer progression routes</c:v>
                </c:pt>
                <c:pt idx="6">
                  <c:v>Other</c:v>
                </c:pt>
                <c:pt idx="7">
                  <c:v>Nothing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0.42</c:v>
                </c:pt>
                <c:pt idx="1">
                  <c:v>0.42</c:v>
                </c:pt>
                <c:pt idx="2">
                  <c:v>0.4</c:v>
                </c:pt>
                <c:pt idx="3">
                  <c:v>0.18</c:v>
                </c:pt>
                <c:pt idx="4">
                  <c:v>0.17</c:v>
                </c:pt>
                <c:pt idx="5">
                  <c:v>0.17</c:v>
                </c:pt>
                <c:pt idx="6">
                  <c:v>0.12</c:v>
                </c:pt>
                <c:pt idx="7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EF-4486-8E5A-984FC65147C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Better employment package/more perks to the job</c:v>
                </c:pt>
                <c:pt idx="1">
                  <c:v>Improved perception/image of care</c:v>
                </c:pt>
                <c:pt idx="2">
                  <c:v>More appreciation/recognition by my employer</c:v>
                </c:pt>
                <c:pt idx="3">
                  <c:v>Access to more training opportunities</c:v>
                </c:pt>
                <c:pt idx="4">
                  <c:v>More appreciation/recognition by my clients or their families</c:v>
                </c:pt>
                <c:pt idx="5">
                  <c:v>Clearer progression routes</c:v>
                </c:pt>
                <c:pt idx="6">
                  <c:v>Other</c:v>
                </c:pt>
                <c:pt idx="7">
                  <c:v>Nothing</c:v>
                </c:pt>
              </c:strCache>
            </c:strRef>
          </c:cat>
          <c:val>
            <c:numRef>
              <c:f>Sheet1!$C$2:$C$9</c:f>
              <c:numCache>
                <c:formatCode>0%</c:formatCode>
                <c:ptCount val="8"/>
                <c:pt idx="0">
                  <c:v>0.48</c:v>
                </c:pt>
                <c:pt idx="1">
                  <c:v>0.39</c:v>
                </c:pt>
                <c:pt idx="2">
                  <c:v>0.37</c:v>
                </c:pt>
                <c:pt idx="3">
                  <c:v>0.21</c:v>
                </c:pt>
                <c:pt idx="4">
                  <c:v>0.19</c:v>
                </c:pt>
                <c:pt idx="5">
                  <c:v>0.24</c:v>
                </c:pt>
                <c:pt idx="6">
                  <c:v>7.0000000000000007E-2</c:v>
                </c:pt>
                <c:pt idx="7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8EF-4486-8E5A-984FC65147C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26899520"/>
        <c:axId val="526899912"/>
      </c:barChart>
      <c:catAx>
        <c:axId val="5268995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6C829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26899912"/>
        <c:crosses val="autoZero"/>
        <c:auto val="1"/>
        <c:lblAlgn val="ctr"/>
        <c:lblOffset val="100"/>
        <c:noMultiLvlLbl val="0"/>
      </c:catAx>
      <c:valAx>
        <c:axId val="526899912"/>
        <c:scaling>
          <c:orientation val="minMax"/>
          <c:max val="0.53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526899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 dirty="0">
                <a:solidFill>
                  <a:schemeClr val="tx1"/>
                </a:solidFill>
              </a:rPr>
              <a:t>Do you feel the organisation you work for…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0.11689284275214093"/>
          <c:w val="0.98128575497089865"/>
          <c:h val="0.573443814445546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Yes 2020</c:v>
                </c:pt>
              </c:strCache>
            </c:strRef>
          </c:tx>
          <c:spPr>
            <a:solidFill>
              <a:srgbClr val="0097CD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97CD"/>
              </a:solidFill>
              <a:ln>
                <a:solidFill>
                  <a:sysClr val="window" lastClr="FFFFFF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D6E-4D59-A1EA-456FBCA2375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…is supportive?</c:v>
                </c:pt>
                <c:pt idx="1">
                  <c:v>…is flexible to your needs?</c:v>
                </c:pt>
                <c:pt idx="2">
                  <c:v>…is efficient (e.g. processes are clear and followed)?</c:v>
                </c:pt>
                <c:pt idx="3">
                  <c:v>…is caring?</c:v>
                </c:pt>
                <c:pt idx="4">
                  <c:v>…deals effectively with any issues you raise?</c:v>
                </c:pt>
                <c:pt idx="5">
                  <c:v>…listens to your ideas and takes them seriously?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0.91</c:v>
                </c:pt>
                <c:pt idx="1">
                  <c:v>0.91</c:v>
                </c:pt>
                <c:pt idx="2">
                  <c:v>0.87</c:v>
                </c:pt>
                <c:pt idx="3">
                  <c:v>0.93</c:v>
                </c:pt>
                <c:pt idx="4">
                  <c:v>0.86</c:v>
                </c:pt>
                <c:pt idx="5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D6E-4D59-A1EA-456FBCA2375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Total Yes 2019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ysClr val="window" lastClr="FFFFFF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…is supportive?</c:v>
                </c:pt>
                <c:pt idx="1">
                  <c:v>…is flexible to your needs?</c:v>
                </c:pt>
                <c:pt idx="2">
                  <c:v>…is efficient (e.g. processes are clear and followed)?</c:v>
                </c:pt>
                <c:pt idx="3">
                  <c:v>…is caring?</c:v>
                </c:pt>
                <c:pt idx="4">
                  <c:v>…deals effectively with any issues you raise?</c:v>
                </c:pt>
                <c:pt idx="5">
                  <c:v>…listens to your ideas and takes them seriously?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0.92</c:v>
                </c:pt>
                <c:pt idx="1">
                  <c:v>0.89</c:v>
                </c:pt>
                <c:pt idx="2">
                  <c:v>0.85</c:v>
                </c:pt>
                <c:pt idx="3">
                  <c:v>0.93</c:v>
                </c:pt>
                <c:pt idx="4">
                  <c:v>0.85</c:v>
                </c:pt>
                <c:pt idx="5">
                  <c:v>0.84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D6E-4D59-A1EA-456FBCA2375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27290624"/>
        <c:axId val="527291016"/>
      </c:barChart>
      <c:catAx>
        <c:axId val="527290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6C829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27291016"/>
        <c:crosses val="autoZero"/>
        <c:auto val="1"/>
        <c:lblAlgn val="ctr"/>
        <c:lblOffset val="100"/>
        <c:noMultiLvlLbl val="0"/>
      </c:catAx>
      <c:valAx>
        <c:axId val="527291016"/>
        <c:scaling>
          <c:orientation val="minMax"/>
          <c:max val="0.97"/>
        </c:scaling>
        <c:delete val="1"/>
        <c:axPos val="l"/>
        <c:numFmt formatCode="0%" sourceLinked="1"/>
        <c:majorTickMark val="out"/>
        <c:minorTickMark val="none"/>
        <c:tickLblPos val="nextTo"/>
        <c:crossAx val="527290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27263570759324596"/>
          <c:y val="0.91706017712252963"/>
          <c:w val="0.42001126328170174"/>
          <c:h val="8.29399073806873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 dirty="0">
                <a:solidFill>
                  <a:schemeClr val="tx1"/>
                </a:solidFill>
              </a:rPr>
              <a:t>Did you or someone else report the incident within your organisation?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4771414564029751"/>
          <c:y val="0.17512003088103464"/>
          <c:w val="0.65125455334597349"/>
          <c:h val="0.8212275211270301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Don't know</c:v>
                </c:pt>
                <c:pt idx="1">
                  <c:v>Prefer not to say</c:v>
                </c:pt>
                <c:pt idx="2">
                  <c:v>No</c:v>
                </c:pt>
                <c:pt idx="3">
                  <c:v>Yes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0.11</c:v>
                </c:pt>
                <c:pt idx="1">
                  <c:v>0.08</c:v>
                </c:pt>
                <c:pt idx="2">
                  <c:v>0.1</c:v>
                </c:pt>
                <c:pt idx="3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1B-4F96-A221-A1F180F5032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0097CD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Don't know</c:v>
                </c:pt>
                <c:pt idx="1">
                  <c:v>Prefer not to say</c:v>
                </c:pt>
                <c:pt idx="2">
                  <c:v>No</c:v>
                </c:pt>
                <c:pt idx="3">
                  <c:v>Yes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0.03</c:v>
                </c:pt>
                <c:pt idx="1">
                  <c:v>0.03</c:v>
                </c:pt>
                <c:pt idx="2">
                  <c:v>0.09</c:v>
                </c:pt>
                <c:pt idx="3">
                  <c:v>0.84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1B-4F96-A221-A1F180F5032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26899520"/>
        <c:axId val="526899912"/>
      </c:barChart>
      <c:catAx>
        <c:axId val="5268995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rgbClr val="6C829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26899912"/>
        <c:crosses val="autoZero"/>
        <c:auto val="1"/>
        <c:lblAlgn val="ctr"/>
        <c:lblOffset val="100"/>
        <c:noMultiLvlLbl val="0"/>
      </c:catAx>
      <c:valAx>
        <c:axId val="526899912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526899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 dirty="0">
                <a:solidFill>
                  <a:schemeClr val="tx1"/>
                </a:solidFill>
              </a:rPr>
              <a:t>Have you experienced or seen bullying or discrimination in the last 12 months whilst at work?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42787311617055"/>
          <c:y val="0.21008435227983555"/>
          <c:w val="0.73257284773956999"/>
          <c:h val="0.786263374216438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0097CD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Yes</c:v>
                </c:pt>
                <c:pt idx="1">
                  <c:v>No</c:v>
                </c:pt>
                <c:pt idx="2">
                  <c:v>Prefer not to say</c:v>
                </c:pt>
                <c:pt idx="3">
                  <c:v>Don't know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0.15</c:v>
                </c:pt>
                <c:pt idx="1">
                  <c:v>0.76</c:v>
                </c:pt>
                <c:pt idx="2">
                  <c:v>7.0000000000000007E-2</c:v>
                </c:pt>
                <c:pt idx="3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44-4A90-A64A-0A3FB9DFAC2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Yes</c:v>
                </c:pt>
                <c:pt idx="1">
                  <c:v>No</c:v>
                </c:pt>
                <c:pt idx="2">
                  <c:v>Prefer not to say</c:v>
                </c:pt>
                <c:pt idx="3">
                  <c:v>Don't know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0.18</c:v>
                </c:pt>
                <c:pt idx="1">
                  <c:v>0.74</c:v>
                </c:pt>
                <c:pt idx="2">
                  <c:v>0.05</c:v>
                </c:pt>
                <c:pt idx="3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44-4A90-A64A-0A3FB9DFAC2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26899520"/>
        <c:axId val="526899912"/>
      </c:barChart>
      <c:catAx>
        <c:axId val="5268995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6C829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26899912"/>
        <c:crosses val="autoZero"/>
        <c:auto val="1"/>
        <c:lblAlgn val="ctr"/>
        <c:lblOffset val="100"/>
        <c:noMultiLvlLbl val="0"/>
      </c:catAx>
      <c:valAx>
        <c:axId val="526899912"/>
        <c:scaling>
          <c:orientation val="minMax"/>
          <c:max val="0.82000000000000006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526899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0249027774220549"/>
          <c:y val="0.56713310742315626"/>
          <c:w val="0.14581527751500165"/>
          <c:h val="0.2588230561889874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 dirty="0">
                <a:solidFill>
                  <a:schemeClr val="tx1"/>
                </a:solidFill>
              </a:rPr>
              <a:t>When you started in your current role, do you feel that your induction training was sufficient for you to be able to carry out your job role effectively?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5803755687793217"/>
          <c:y val="0.27048103693431597"/>
          <c:w val="0.6201618613205605"/>
          <c:h val="0.7212211396714234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0097CD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Don't know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0.86</c:v>
                </c:pt>
                <c:pt idx="1">
                  <c:v>0.1</c:v>
                </c:pt>
                <c:pt idx="2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CA-4ADC-A5CC-549EB840EB8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Don't know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0.88</c:v>
                </c:pt>
                <c:pt idx="1">
                  <c:v>7.0000000000000007E-2</c:v>
                </c:pt>
                <c:pt idx="2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CA-4ADC-A5CC-549EB840EB8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26899520"/>
        <c:axId val="526899912"/>
      </c:barChart>
      <c:catAx>
        <c:axId val="5268995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6C829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26899912"/>
        <c:crosses val="autoZero"/>
        <c:auto val="1"/>
        <c:lblAlgn val="ctr"/>
        <c:lblOffset val="100"/>
        <c:noMultiLvlLbl val="0"/>
      </c:catAx>
      <c:valAx>
        <c:axId val="526899912"/>
        <c:scaling>
          <c:orientation val="minMax"/>
          <c:max val="0.98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526899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 dirty="0">
                <a:solidFill>
                  <a:schemeClr val="tx1"/>
                </a:solidFill>
              </a:rPr>
              <a:t>Are you able to undertake the training you want or need in your role?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4771414564029751"/>
          <c:y val="0.17600771853705804"/>
          <c:w val="0.60643261397116432"/>
          <c:h val="0.8203401287349102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0097CD"/>
            </a:solidFill>
            <a:ln>
              <a:solidFill>
                <a:sysClr val="window" lastClr="FFFFFF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Don't know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0.86</c:v>
                </c:pt>
                <c:pt idx="1">
                  <c:v>0.06</c:v>
                </c:pt>
                <c:pt idx="2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0B-4BC6-A68F-50C732F6ABD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ysClr val="window" lastClr="FFFFFF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Don't know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0.87</c:v>
                </c:pt>
                <c:pt idx="1">
                  <c:v>0.06</c:v>
                </c:pt>
                <c:pt idx="2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C0B-4BC6-A68F-50C732F6ABD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26899520"/>
        <c:axId val="526899912"/>
      </c:barChart>
      <c:catAx>
        <c:axId val="5268995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6C829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26899912"/>
        <c:crosses val="autoZero"/>
        <c:auto val="1"/>
        <c:lblAlgn val="ctr"/>
        <c:lblOffset val="100"/>
        <c:noMultiLvlLbl val="0"/>
      </c:catAx>
      <c:valAx>
        <c:axId val="526899912"/>
        <c:scaling>
          <c:orientation val="minMax"/>
          <c:max val="0.95000000000000007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526899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 dirty="0">
                <a:solidFill>
                  <a:schemeClr val="tx1"/>
                </a:solidFill>
              </a:rPr>
              <a:t>Have you used any of the following products in your role?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4771407690805123"/>
          <c:y val="0.13458044780277562"/>
          <c:w val="0.60060781400710583"/>
          <c:h val="0.845015267755579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0097CD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Rostering software</c:v>
                </c:pt>
                <c:pt idx="1">
                  <c:v>Smart speakers (e.g Alexa/Google)</c:v>
                </c:pt>
                <c:pt idx="2">
                  <c:v>Call monitoring software</c:v>
                </c:pt>
                <c:pt idx="3">
                  <c:v>Medication management software/apps</c:v>
                </c:pt>
                <c:pt idx="4">
                  <c:v>Other</c:v>
                </c:pt>
                <c:pt idx="5">
                  <c:v>None of the above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0.18</c:v>
                </c:pt>
                <c:pt idx="1">
                  <c:v>0.17</c:v>
                </c:pt>
                <c:pt idx="2">
                  <c:v>0.15</c:v>
                </c:pt>
                <c:pt idx="3">
                  <c:v>0.1</c:v>
                </c:pt>
                <c:pt idx="4">
                  <c:v>0.05</c:v>
                </c:pt>
                <c:pt idx="5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77-4D6C-97DC-0AD582C5C6D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Rostering software</c:v>
                </c:pt>
                <c:pt idx="1">
                  <c:v>Smart speakers (e.g Alexa/Google)</c:v>
                </c:pt>
                <c:pt idx="2">
                  <c:v>Call monitoring software</c:v>
                </c:pt>
                <c:pt idx="3">
                  <c:v>Medication management software/apps</c:v>
                </c:pt>
                <c:pt idx="4">
                  <c:v>Other</c:v>
                </c:pt>
                <c:pt idx="5">
                  <c:v>None of the above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0.15</c:v>
                </c:pt>
                <c:pt idx="1">
                  <c:v>0.18</c:v>
                </c:pt>
                <c:pt idx="2">
                  <c:v>0.18</c:v>
                </c:pt>
                <c:pt idx="3">
                  <c:v>0.08</c:v>
                </c:pt>
                <c:pt idx="4">
                  <c:v>0.02</c:v>
                </c:pt>
                <c:pt idx="5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77-4D6C-97DC-0AD582C5C6D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26899520"/>
        <c:axId val="526899912"/>
      </c:barChart>
      <c:catAx>
        <c:axId val="5268995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6C829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26899912"/>
        <c:crosses val="autoZero"/>
        <c:auto val="1"/>
        <c:lblAlgn val="ctr"/>
        <c:lblOffset val="100"/>
        <c:noMultiLvlLbl val="0"/>
      </c:catAx>
      <c:valAx>
        <c:axId val="526899912"/>
        <c:scaling>
          <c:orientation val="minMax"/>
          <c:max val="0.68000000000000016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526899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4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 sz="1400" b="0" i="0" u="none" strike="noStrike" baseline="0" dirty="0">
                <a:solidFill>
                  <a:schemeClr val="tx1"/>
                </a:solidFill>
              </a:rPr>
              <a:t>Approximately how long have you worked in the care profession?</a:t>
            </a:r>
            <a:endParaRPr lang="en-US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7.7707375247181472E-3"/>
          <c:y val="1.62823796037409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4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1279782164737918"/>
          <c:y val="0.2273794320835239"/>
          <c:w val="0.55798714714695608"/>
          <c:h val="0.7698332171242969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97CD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Less than a year</c:v>
                </c:pt>
                <c:pt idx="1">
                  <c:v>1-3 years</c:v>
                </c:pt>
                <c:pt idx="2">
                  <c:v>3 or more years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0.11</c:v>
                </c:pt>
                <c:pt idx="1">
                  <c:v>0.12</c:v>
                </c:pt>
                <c:pt idx="2">
                  <c:v>0.77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73-4361-9504-8B4D49CB0E1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93041600"/>
        <c:axId val="351770728"/>
      </c:barChart>
      <c:catAx>
        <c:axId val="1930416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6C829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51770728"/>
        <c:crosses val="autoZero"/>
        <c:auto val="1"/>
        <c:lblAlgn val="ctr"/>
        <c:lblOffset val="100"/>
        <c:noMultiLvlLbl val="0"/>
      </c:catAx>
      <c:valAx>
        <c:axId val="351770728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93041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 sz="1200" dirty="0">
                <a:solidFill>
                  <a:schemeClr val="tx1"/>
                </a:solidFill>
              </a:rPr>
              <a:t>Overall, how well supported by your employer do you feel during the pandemic?</a:t>
            </a:r>
            <a:endParaRPr lang="en-US" sz="1200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6862330531585898"/>
          <c:y val="0.27496303248713883"/>
          <c:w val="0.6906409679883444"/>
          <c:h val="0.6045665894817415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2D6072"/>
            </a:solidFill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66990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FB7-4D1D-9095-096ACF17086F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FB7-4D1D-9095-096ACF17086F}"/>
              </c:ext>
            </c:extLst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FB7-4D1D-9095-096ACF17086F}"/>
              </c:ext>
            </c:extLst>
          </c:dPt>
          <c:dLbls>
            <c:dLbl>
              <c:idx val="0"/>
              <c:layout>
                <c:manualLayout>
                  <c:x val="-2.9967989018642262E-2"/>
                  <c:y val="-8.03229107504941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075870340693119"/>
                      <c:h val="0.1684769890672296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FB7-4D1D-9095-096ACF17086F}"/>
                </c:ext>
              </c:extLst>
            </c:dLbl>
            <c:dLbl>
              <c:idx val="1"/>
              <c:layout>
                <c:manualLayout>
                  <c:x val="-1.7124830017508957E-2"/>
                  <c:y val="5.247856856833521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7382390329666306"/>
                      <c:h val="0.2152654008113246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AFB7-4D1D-9095-096ACF17086F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FB7-4D1D-9095-096ACF1708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Supported</c:v>
                </c:pt>
                <c:pt idx="1">
                  <c:v>Not supported</c:v>
                </c:pt>
                <c:pt idx="2">
                  <c:v>Don't know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0.84</c:v>
                </c:pt>
                <c:pt idx="1">
                  <c:v>0.14000000000000001</c:v>
                </c:pt>
                <c:pt idx="2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FB7-4D1D-9095-096ACF1708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76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 sz="1200" dirty="0">
                <a:solidFill>
                  <a:schemeClr val="tx1"/>
                </a:solidFill>
              </a:rPr>
              <a:t>Has PPE been provided to you by your employer throughout the COVID-19 pandemic when it has been required?</a:t>
            </a:r>
            <a:endParaRPr lang="en-US" sz="1200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9002913215047318"/>
          <c:y val="0.27496304034135677"/>
          <c:w val="0.66067281041988457"/>
          <c:h val="0.5783335251399450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2D6072"/>
            </a:solidFill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66990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3AC-442D-928E-1CD8D7678208}"/>
              </c:ext>
            </c:extLst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3AC-442D-928E-1CD8D7678208}"/>
              </c:ext>
            </c:extLst>
          </c:dPt>
          <c:dPt>
            <c:idx val="2"/>
            <c:bubble3D val="0"/>
            <c:spPr>
              <a:solidFill>
                <a:srgbClr val="C0000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3AC-442D-928E-1CD8D7678208}"/>
              </c:ext>
            </c:extLst>
          </c:dPt>
          <c:dPt>
            <c:idx val="3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68E-4E87-B228-1461569AC4EF}"/>
              </c:ext>
            </c:extLst>
          </c:dPt>
          <c:dLbls>
            <c:dLbl>
              <c:idx val="0"/>
              <c:layout>
                <c:manualLayout>
                  <c:x val="0.62364983168615218"/>
                  <c:y val="9.437973636376285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7635016831384788"/>
                      <c:h val="0.2287194883620324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3AC-442D-928E-1CD8D7678208}"/>
                </c:ext>
              </c:extLst>
            </c:dLbl>
            <c:dLbl>
              <c:idx val="1"/>
              <c:layout>
                <c:manualLayout>
                  <c:x val="-1.6854981759538741E-7"/>
                  <c:y val="-4.12236671653638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7382401106765519"/>
                      <c:h val="0.1777893845368460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53AC-442D-928E-1CD8D7678208}"/>
                </c:ext>
              </c:extLst>
            </c:dLbl>
            <c:dLbl>
              <c:idx val="2"/>
              <c:layout>
                <c:manualLayout>
                  <c:x val="-4.7092819036151236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159241822468501"/>
                      <c:h val="0.1575334668253729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53AC-442D-928E-1CD8D7678208}"/>
                </c:ext>
              </c:extLst>
            </c:dLbl>
            <c:dLbl>
              <c:idx val="3"/>
              <c:layout>
                <c:manualLayout>
                  <c:x val="-0.13699729174153089"/>
                  <c:y val="1.499042442376867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68E-4E87-B228-1461569AC4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Throughout</c:v>
                </c:pt>
                <c:pt idx="1">
                  <c:v>Sometimes</c:v>
                </c:pt>
                <c:pt idx="2">
                  <c:v>Not at all</c:v>
                </c:pt>
                <c:pt idx="3">
                  <c:v>N/A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0.86</c:v>
                </c:pt>
                <c:pt idx="1">
                  <c:v>0.12</c:v>
                </c:pt>
                <c:pt idx="2">
                  <c:v>0.01</c:v>
                </c:pt>
                <c:pt idx="3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3AC-442D-928E-1CD8D76782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66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 sz="1200" dirty="0">
                <a:solidFill>
                  <a:schemeClr val="tx1"/>
                </a:solidFill>
              </a:rPr>
              <a:t>If you need it, do you have access to support and help for your wellbeing through your employer?</a:t>
            </a:r>
            <a:endParaRPr lang="en-US" sz="1200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6775524235132347"/>
          <c:y val="0.30625811060017127"/>
          <c:w val="0.65639164505296166"/>
          <c:h val="0.5997721254400476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2D6072"/>
            </a:solidFill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66990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980-427B-B8BE-436F1994DDE9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980-427B-B8BE-436F1994DDE9}"/>
              </c:ext>
            </c:extLst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980-427B-B8BE-436F1994DDE9}"/>
              </c:ext>
            </c:extLst>
          </c:dPt>
          <c:dPt>
            <c:idx val="3"/>
            <c:bubble3D val="0"/>
            <c:spPr>
              <a:solidFill>
                <a:srgbClr val="2D6072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A00-4118-BD03-358C3F17EE57}"/>
              </c:ext>
            </c:extLst>
          </c:dPt>
          <c:dLbls>
            <c:dLbl>
              <c:idx val="0"/>
              <c:layout>
                <c:manualLayout>
                  <c:x val="3.4249322935382721E-2"/>
                  <c:y val="-2.008056957165752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647763943541163"/>
                      <c:h val="0.1524127231490628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980-427B-B8BE-436F1994DDE9}"/>
                </c:ext>
              </c:extLst>
            </c:dLbl>
            <c:dLbl>
              <c:idx val="1"/>
              <c:layout>
                <c:manualLayout>
                  <c:x val="-6.978383822993027E-2"/>
                  <c:y val="3.770942020124298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7382401106765519"/>
                      <c:h val="0.1448515842949518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980-427B-B8BE-436F1994DDE9}"/>
                </c:ext>
              </c:extLst>
            </c:dLbl>
            <c:dLbl>
              <c:idx val="2"/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980-427B-B8BE-436F1994DDE9}"/>
                </c:ext>
              </c:extLst>
            </c:dLbl>
            <c:dLbl>
              <c:idx val="3"/>
              <c:layout>
                <c:manualLayout>
                  <c:x val="-8.7532097794163453E-3"/>
                  <c:y val="1.564750965879503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A00-4118-BD03-358C3F17EE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Yes</c:v>
                </c:pt>
                <c:pt idx="1">
                  <c:v>No</c:v>
                </c:pt>
                <c:pt idx="2">
                  <c:v>Don't know</c:v>
                </c:pt>
                <c:pt idx="3">
                  <c:v>Prefer not to say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0.72</c:v>
                </c:pt>
                <c:pt idx="1">
                  <c:v>0.08</c:v>
                </c:pt>
                <c:pt idx="2">
                  <c:v>0.18</c:v>
                </c:pt>
                <c:pt idx="3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980-427B-B8BE-436F1994DD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05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 dirty="0">
                <a:solidFill>
                  <a:schemeClr val="tx1"/>
                </a:solidFill>
              </a:rPr>
              <a:t>What, if anything, do you think Essex County Council does well to support the care sector in Essex?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53909458922425124"/>
          <c:y val="0.14759376356438939"/>
          <c:w val="0.39387327333999927"/>
          <c:h val="0.8264172113448660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97C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Providing information/advice/regular updates</c:v>
                </c:pt>
                <c:pt idx="1">
                  <c:v>Generally supportive/regular contact</c:v>
                </c:pt>
                <c:pt idx="2">
                  <c:v>Ensuring access to appropriate PPE</c:v>
                </c:pt>
                <c:pt idx="3">
                  <c:v>Communication/information sharing</c:v>
                </c:pt>
                <c:pt idx="4">
                  <c:v>Good education/training</c:v>
                </c:pt>
                <c:pt idx="5">
                  <c:v>Providing additional funding/financial support</c:v>
                </c:pt>
                <c:pt idx="6">
                  <c:v>Supporting service users/acting promptly on issues</c:v>
                </c:pt>
                <c:pt idx="7">
                  <c:v>Offering antibody/antigen testing</c:v>
                </c:pt>
                <c:pt idx="8">
                  <c:v>Don't know/nothing</c:v>
                </c:pt>
              </c:strCache>
            </c:strRef>
          </c:cat>
          <c:val>
            <c:numRef>
              <c:f>Sheet1!$B$2:$B$10</c:f>
              <c:numCache>
                <c:formatCode>0%</c:formatCode>
                <c:ptCount val="9"/>
                <c:pt idx="0">
                  <c:v>0.26</c:v>
                </c:pt>
                <c:pt idx="1">
                  <c:v>0.2</c:v>
                </c:pt>
                <c:pt idx="2">
                  <c:v>0.15</c:v>
                </c:pt>
                <c:pt idx="3">
                  <c:v>7.0000000000000007E-2</c:v>
                </c:pt>
                <c:pt idx="4">
                  <c:v>0.06</c:v>
                </c:pt>
                <c:pt idx="5">
                  <c:v>0.06</c:v>
                </c:pt>
                <c:pt idx="6">
                  <c:v>0.05</c:v>
                </c:pt>
                <c:pt idx="7">
                  <c:v>0.01</c:v>
                </c:pt>
                <c:pt idx="8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37-4D64-B082-85C373313E5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26899520"/>
        <c:axId val="526899912"/>
      </c:barChart>
      <c:catAx>
        <c:axId val="5268995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6C829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26899912"/>
        <c:crosses val="autoZero"/>
        <c:auto val="1"/>
        <c:lblAlgn val="ctr"/>
        <c:lblOffset val="100"/>
        <c:noMultiLvlLbl val="0"/>
      </c:catAx>
      <c:valAx>
        <c:axId val="526899912"/>
        <c:scaling>
          <c:orientation val="minMax"/>
          <c:max val="0.42000000000000004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526899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 dirty="0">
                <a:solidFill>
                  <a:schemeClr val="tx1"/>
                </a:solidFill>
              </a:rPr>
              <a:t>What, if anything, could Essex County Council do better to support the care sector in Essex?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58044958988129292"/>
          <c:y val="0.13382955712124894"/>
          <c:w val="0.41955041011870697"/>
          <c:h val="0.8534240616942402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97C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Better communication/support/be more responsive</c:v>
                </c:pt>
                <c:pt idx="1">
                  <c:v>Increase pay/pay for travel time</c:v>
                </c:pt>
                <c:pt idx="2">
                  <c:v>Protect staff - ensure adequate PPE/testing available</c:v>
                </c:pt>
                <c:pt idx="3">
                  <c:v>Value/appreciate staff - recognise and promote the profession</c:v>
                </c:pt>
                <c:pt idx="4">
                  <c:v>Provide clear information/guidelines</c:v>
                </c:pt>
                <c:pt idx="5">
                  <c:v>Better support for service users</c:v>
                </c:pt>
                <c:pt idx="6">
                  <c:v>More benefits/perks/discounts</c:v>
                </c:pt>
                <c:pt idx="7">
                  <c:v>More flexibility/less red tape</c:v>
                </c:pt>
                <c:pt idx="8">
                  <c:v>Provide more funding/financial support</c:v>
                </c:pt>
                <c:pt idx="9">
                  <c:v>Provide tailored advice/have a named contact person</c:v>
                </c:pt>
                <c:pt idx="10">
                  <c:v>Provide more training/events</c:v>
                </c:pt>
                <c:pt idx="11">
                  <c:v>ECC needs to do more (nothing specific mentioned)</c:v>
                </c:pt>
                <c:pt idx="12">
                  <c:v>Recruit more carers/support recruitment</c:v>
                </c:pt>
                <c:pt idx="13">
                  <c:v>Nothing/don’t know</c:v>
                </c:pt>
              </c:strCache>
            </c:strRef>
          </c:cat>
          <c:val>
            <c:numRef>
              <c:f>Sheet1!$B$2:$B$15</c:f>
              <c:numCache>
                <c:formatCode>0%</c:formatCode>
                <c:ptCount val="14"/>
                <c:pt idx="0">
                  <c:v>0.21</c:v>
                </c:pt>
                <c:pt idx="1">
                  <c:v>0.17</c:v>
                </c:pt>
                <c:pt idx="2">
                  <c:v>0.15</c:v>
                </c:pt>
                <c:pt idx="3">
                  <c:v>0.11</c:v>
                </c:pt>
                <c:pt idx="4">
                  <c:v>0.08</c:v>
                </c:pt>
                <c:pt idx="5">
                  <c:v>0.08</c:v>
                </c:pt>
                <c:pt idx="6">
                  <c:v>7.0000000000000007E-2</c:v>
                </c:pt>
                <c:pt idx="7">
                  <c:v>0.05</c:v>
                </c:pt>
                <c:pt idx="8">
                  <c:v>0.05</c:v>
                </c:pt>
                <c:pt idx="9">
                  <c:v>0.04</c:v>
                </c:pt>
                <c:pt idx="10">
                  <c:v>0.04</c:v>
                </c:pt>
                <c:pt idx="11">
                  <c:v>0.03</c:v>
                </c:pt>
                <c:pt idx="12">
                  <c:v>0.02</c:v>
                </c:pt>
                <c:pt idx="13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47-4262-8486-6AA142F49CD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26899520"/>
        <c:axId val="526899912"/>
      </c:barChart>
      <c:catAx>
        <c:axId val="5268995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6C829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26899912"/>
        <c:crosses val="autoZero"/>
        <c:auto val="1"/>
        <c:lblAlgn val="ctr"/>
        <c:lblOffset val="100"/>
        <c:noMultiLvlLbl val="0"/>
      </c:catAx>
      <c:valAx>
        <c:axId val="526899912"/>
        <c:scaling>
          <c:orientation val="minMax"/>
          <c:max val="0.28000000000000003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526899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4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 sz="1400" b="0" i="0" u="none" strike="noStrike" baseline="0" dirty="0">
                <a:solidFill>
                  <a:schemeClr val="tx1"/>
                </a:solidFill>
              </a:rPr>
              <a:t>To which of these age groups do you belong?</a:t>
            </a:r>
            <a:endParaRPr lang="en-US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7.7707375247181472E-3"/>
          <c:y val="1.62823796037409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4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9612020353655236"/>
          <c:y val="0.18506091106284134"/>
          <c:w val="0.53273797050205929"/>
          <c:h val="0.812151773989028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97CD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16-29</c:v>
                </c:pt>
                <c:pt idx="1">
                  <c:v>30-39</c:v>
                </c:pt>
                <c:pt idx="2">
                  <c:v>40-49</c:v>
                </c:pt>
                <c:pt idx="3">
                  <c:v>50+</c:v>
                </c:pt>
                <c:pt idx="4">
                  <c:v>Prefer not to say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0.14000000000000001</c:v>
                </c:pt>
                <c:pt idx="1">
                  <c:v>0.16</c:v>
                </c:pt>
                <c:pt idx="2">
                  <c:v>0.27</c:v>
                </c:pt>
                <c:pt idx="3">
                  <c:v>0.39</c:v>
                </c:pt>
                <c:pt idx="4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7A-42DC-A95B-402CCC286C3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93041600"/>
        <c:axId val="351770728"/>
      </c:barChart>
      <c:catAx>
        <c:axId val="1930416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6C829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51770728"/>
        <c:crosses val="autoZero"/>
        <c:auto val="1"/>
        <c:lblAlgn val="ctr"/>
        <c:lblOffset val="100"/>
        <c:noMultiLvlLbl val="0"/>
      </c:catAx>
      <c:valAx>
        <c:axId val="351770728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93041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4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 sz="1400" b="0" i="0" u="none" strike="noStrike" baseline="0" dirty="0">
                <a:solidFill>
                  <a:schemeClr val="tx1"/>
                </a:solidFill>
              </a:rPr>
              <a:t>Which of the following categories best describes your current role?</a:t>
            </a:r>
            <a:endParaRPr lang="en-US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4004757047196778"/>
          <c:y val="4.736194338977233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4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8684869423731519"/>
          <c:y val="0.17697361318352128"/>
          <c:w val="0.38713067097017295"/>
          <c:h val="0.784109724790243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97CD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Carer</c:v>
                </c:pt>
                <c:pt idx="1">
                  <c:v>Management</c:v>
                </c:pt>
                <c:pt idx="2">
                  <c:v>Supervisor</c:v>
                </c:pt>
                <c:pt idx="3">
                  <c:v>Office based and care providing</c:v>
                </c:pt>
                <c:pt idx="4">
                  <c:v>Office based and non care providing</c:v>
                </c:pt>
                <c:pt idx="5">
                  <c:v>In-house trainer</c:v>
                </c:pt>
                <c:pt idx="6">
                  <c:v>Finance</c:v>
                </c:pt>
                <c:pt idx="7">
                  <c:v>Other</c:v>
                </c:pt>
                <c:pt idx="8">
                  <c:v>Prefer not to say</c:v>
                </c:pt>
              </c:strCache>
            </c:strRef>
          </c:cat>
          <c:val>
            <c:numRef>
              <c:f>Sheet1!$B$2:$B$10</c:f>
              <c:numCache>
                <c:formatCode>0%</c:formatCode>
                <c:ptCount val="9"/>
                <c:pt idx="0">
                  <c:v>0.46</c:v>
                </c:pt>
                <c:pt idx="1">
                  <c:v>0.25</c:v>
                </c:pt>
                <c:pt idx="2">
                  <c:v>0.06</c:v>
                </c:pt>
                <c:pt idx="3">
                  <c:v>0.06</c:v>
                </c:pt>
                <c:pt idx="4">
                  <c:v>0.04</c:v>
                </c:pt>
                <c:pt idx="5">
                  <c:v>0</c:v>
                </c:pt>
                <c:pt idx="6">
                  <c:v>0</c:v>
                </c:pt>
                <c:pt idx="7">
                  <c:v>0.11</c:v>
                </c:pt>
                <c:pt idx="8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0C-496D-82ED-A2B4931B2AD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93041600"/>
        <c:axId val="351770728"/>
      </c:barChart>
      <c:catAx>
        <c:axId val="1930416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6C829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51770728"/>
        <c:crosses val="autoZero"/>
        <c:auto val="1"/>
        <c:lblAlgn val="ctr"/>
        <c:lblOffset val="100"/>
        <c:noMultiLvlLbl val="0"/>
      </c:catAx>
      <c:valAx>
        <c:axId val="351770728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93041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4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 sz="1400" b="0" i="0" u="none" strike="noStrike" baseline="0" dirty="0">
                <a:solidFill>
                  <a:schemeClr val="tx1"/>
                </a:solidFill>
              </a:rPr>
              <a:t>Which of the following categories best describes your current role?</a:t>
            </a:r>
            <a:endParaRPr lang="en-US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9531900440238054"/>
          <c:y val="1.33846165781143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4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8684869423731519"/>
          <c:y val="0.18506091106284134"/>
          <c:w val="0.49644648585593465"/>
          <c:h val="0.812151773989028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97CD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Domiciliary</c:v>
                </c:pt>
                <c:pt idx="1">
                  <c:v>Residential</c:v>
                </c:pt>
                <c:pt idx="2">
                  <c:v>Other</c:v>
                </c:pt>
                <c:pt idx="3">
                  <c:v>Prefer not to say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0.45</c:v>
                </c:pt>
                <c:pt idx="1">
                  <c:v>0.41</c:v>
                </c:pt>
                <c:pt idx="2">
                  <c:v>0.11</c:v>
                </c:pt>
                <c:pt idx="3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E4-4F76-801D-3631BD8038B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93041600"/>
        <c:axId val="351770728"/>
      </c:barChart>
      <c:catAx>
        <c:axId val="1930416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6C829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51770728"/>
        <c:crosses val="autoZero"/>
        <c:auto val="1"/>
        <c:lblAlgn val="ctr"/>
        <c:lblOffset val="100"/>
        <c:noMultiLvlLbl val="0"/>
      </c:catAx>
      <c:valAx>
        <c:axId val="351770728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93041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 dirty="0">
                <a:solidFill>
                  <a:schemeClr val="tx1"/>
                </a:solidFill>
              </a:rPr>
              <a:t>Which client groups do you work with in your current role?</a:t>
            </a:r>
          </a:p>
        </c:rich>
      </c:tx>
      <c:layout>
        <c:manualLayout>
          <c:xMode val="edge"/>
          <c:yMode val="edge"/>
          <c:x val="0.12561403941570276"/>
          <c:y val="1.55700190089090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1569394056763792"/>
          <c:y val="0.16670537724771634"/>
          <c:w val="0.45938395515812219"/>
          <c:h val="0.7910092634721200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97C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Older people (aged 65+)</c:v>
                </c:pt>
                <c:pt idx="1">
                  <c:v>Learning disabilities</c:v>
                </c:pt>
                <c:pt idx="2">
                  <c:v>End of life care</c:v>
                </c:pt>
                <c:pt idx="3">
                  <c:v>People with Physical Sensory Impairments (PSI)</c:v>
                </c:pt>
                <c:pt idx="4">
                  <c:v>Reablement</c:v>
                </c:pt>
                <c:pt idx="5">
                  <c:v>Children and families</c:v>
                </c:pt>
                <c:pt idx="6">
                  <c:v>Other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0.62</c:v>
                </c:pt>
                <c:pt idx="1">
                  <c:v>0.5</c:v>
                </c:pt>
                <c:pt idx="2">
                  <c:v>0.25</c:v>
                </c:pt>
                <c:pt idx="3">
                  <c:v>0.17</c:v>
                </c:pt>
                <c:pt idx="4">
                  <c:v>0.11</c:v>
                </c:pt>
                <c:pt idx="5">
                  <c:v>0.02</c:v>
                </c:pt>
                <c:pt idx="6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20-4633-8898-0F4DD78A6C0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26899520"/>
        <c:axId val="526899912"/>
      </c:barChart>
      <c:catAx>
        <c:axId val="5268995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6C829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26899912"/>
        <c:crosses val="autoZero"/>
        <c:auto val="1"/>
        <c:lblAlgn val="ctr"/>
        <c:lblOffset val="100"/>
        <c:noMultiLvlLbl val="0"/>
      </c:catAx>
      <c:valAx>
        <c:axId val="526899912"/>
        <c:scaling>
          <c:orientation val="minMax"/>
          <c:max val="0.65000000000000013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526899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 dirty="0">
                <a:solidFill>
                  <a:schemeClr val="tx1"/>
                </a:solidFill>
              </a:rPr>
              <a:t>What first attracted you to the care profession?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0451987130263029"/>
          <c:y val="0.10210650212582253"/>
          <c:w val="0.55306218557092324"/>
          <c:h val="0.897893497874177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Don't know/can't remember</c:v>
                </c:pt>
                <c:pt idx="1">
                  <c:v>Other</c:v>
                </c:pt>
                <c:pt idx="2">
                  <c:v>I liked the idea of travelling to clients' homes (if applicable)</c:v>
                </c:pt>
                <c:pt idx="3">
                  <c:v>I saw an advert and thought it looked like something I'd be good at</c:v>
                </c:pt>
                <c:pt idx="4">
                  <c:v>I was able to get work when I wanted</c:v>
                </c:pt>
                <c:pt idx="5">
                  <c:v>I needed a job</c:v>
                </c:pt>
                <c:pt idx="6">
                  <c:v>I wanted to make a difference to people's lives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0.01</c:v>
                </c:pt>
                <c:pt idx="1">
                  <c:v>0.08</c:v>
                </c:pt>
                <c:pt idx="2">
                  <c:v>0.06</c:v>
                </c:pt>
                <c:pt idx="3">
                  <c:v>0.12</c:v>
                </c:pt>
                <c:pt idx="4">
                  <c:v>0.09</c:v>
                </c:pt>
                <c:pt idx="5">
                  <c:v>0.12</c:v>
                </c:pt>
                <c:pt idx="6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39-44A3-848E-AA6E4F670BC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0097CD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Don't know/can't remember</c:v>
                </c:pt>
                <c:pt idx="1">
                  <c:v>Other</c:v>
                </c:pt>
                <c:pt idx="2">
                  <c:v>I liked the idea of travelling to clients' homes (if applicable)</c:v>
                </c:pt>
                <c:pt idx="3">
                  <c:v>I saw an advert and thought it looked like something I'd be good at</c:v>
                </c:pt>
                <c:pt idx="4">
                  <c:v>I was able to get work when I wanted</c:v>
                </c:pt>
                <c:pt idx="5">
                  <c:v>I needed a job</c:v>
                </c:pt>
                <c:pt idx="6">
                  <c:v>I wanted to make a difference to people's lives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0.02</c:v>
                </c:pt>
                <c:pt idx="1">
                  <c:v>0.06</c:v>
                </c:pt>
                <c:pt idx="2">
                  <c:v>0.09</c:v>
                </c:pt>
                <c:pt idx="3">
                  <c:v>0.1</c:v>
                </c:pt>
                <c:pt idx="4">
                  <c:v>0.12</c:v>
                </c:pt>
                <c:pt idx="5">
                  <c:v>0.12</c:v>
                </c:pt>
                <c:pt idx="6">
                  <c:v>0.86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F39-44A3-848E-AA6E4F670BC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26899520"/>
        <c:axId val="526899912"/>
      </c:barChart>
      <c:catAx>
        <c:axId val="5268995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rgbClr val="6C829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26899912"/>
        <c:crosses val="autoZero"/>
        <c:auto val="1"/>
        <c:lblAlgn val="ctr"/>
        <c:lblOffset val="100"/>
        <c:noMultiLvlLbl val="0"/>
      </c:catAx>
      <c:valAx>
        <c:axId val="526899912"/>
        <c:scaling>
          <c:orientation val="minMax"/>
          <c:max val="0.9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526899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 dirty="0">
                <a:solidFill>
                  <a:schemeClr val="tx1"/>
                </a:solidFill>
              </a:rPr>
              <a:t>What do you enjoy about working in the care profession?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0451987130263029"/>
          <c:y val="9.7209861268933134E-2"/>
          <c:w val="0.55306218557092324"/>
          <c:h val="0.888703638886820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0097CD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Making a difference to people's lives</c:v>
                </c:pt>
                <c:pt idx="1">
                  <c:v>I enjoy the variety of the role</c:v>
                </c:pt>
                <c:pt idx="2">
                  <c:v>I can work the hours I want to</c:v>
                </c:pt>
                <c:pt idx="3">
                  <c:v>I enjoy travelling to clients (if applicable)</c:v>
                </c:pt>
                <c:pt idx="4">
                  <c:v>Other</c:v>
                </c:pt>
                <c:pt idx="5">
                  <c:v>I do not enjoy anything about working in the care profession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0.91</c:v>
                </c:pt>
                <c:pt idx="1">
                  <c:v>0.48</c:v>
                </c:pt>
                <c:pt idx="2">
                  <c:v>0.19</c:v>
                </c:pt>
                <c:pt idx="3">
                  <c:v>0.14000000000000001</c:v>
                </c:pt>
                <c:pt idx="4">
                  <c:v>0.03</c:v>
                </c:pt>
                <c:pt idx="5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E2-432C-8015-ACE067AF2D8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Making a difference to people's lives</c:v>
                </c:pt>
                <c:pt idx="1">
                  <c:v>I enjoy the variety of the role</c:v>
                </c:pt>
                <c:pt idx="2">
                  <c:v>I can work the hours I want to</c:v>
                </c:pt>
                <c:pt idx="3">
                  <c:v>I enjoy travelling to clients (if applicable)</c:v>
                </c:pt>
                <c:pt idx="4">
                  <c:v>Other</c:v>
                </c:pt>
                <c:pt idx="5">
                  <c:v>I do not enjoy anything about working in the care profession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0.91</c:v>
                </c:pt>
                <c:pt idx="1">
                  <c:v>0.54</c:v>
                </c:pt>
                <c:pt idx="2">
                  <c:v>0.15</c:v>
                </c:pt>
                <c:pt idx="3">
                  <c:v>0.14000000000000001</c:v>
                </c:pt>
                <c:pt idx="4">
                  <c:v>0.03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E2-432C-8015-ACE067AF2D8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26899520"/>
        <c:axId val="526899912"/>
      </c:barChart>
      <c:catAx>
        <c:axId val="5268995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6C829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26899912"/>
        <c:crosses val="autoZero"/>
        <c:auto val="1"/>
        <c:lblAlgn val="ctr"/>
        <c:lblOffset val="100"/>
        <c:noMultiLvlLbl val="0"/>
      </c:catAx>
      <c:valAx>
        <c:axId val="526899912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526899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 dirty="0">
                <a:solidFill>
                  <a:schemeClr val="tx1"/>
                </a:solidFill>
              </a:rPr>
              <a:t>Which, if any, are your biggest frustrations about working in the care industry?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2520473313124137"/>
          <c:y val="0.12478127374082523"/>
          <c:w val="0.59078864011425336"/>
          <c:h val="0.8565672958146289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None, I do not have any frustrations</c:v>
                </c:pt>
                <c:pt idx="1">
                  <c:v>Other</c:v>
                </c:pt>
                <c:pt idx="2">
                  <c:v>Lack of training</c:v>
                </c:pt>
                <c:pt idx="3">
                  <c:v>Career development</c:v>
                </c:pt>
                <c:pt idx="4">
                  <c:v>Travel (if applicable)</c:v>
                </c:pt>
                <c:pt idx="5">
                  <c:v>Client behaviour</c:v>
                </c:pt>
                <c:pt idx="6">
                  <c:v>Leadership</c:v>
                </c:pt>
                <c:pt idx="7">
                  <c:v>Communication</c:v>
                </c:pt>
                <c:pt idx="8">
                  <c:v>Hours</c:v>
                </c:pt>
                <c:pt idx="9">
                  <c:v>Pay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0.17</c:v>
                </c:pt>
                <c:pt idx="1">
                  <c:v>0.12</c:v>
                </c:pt>
                <c:pt idx="2">
                  <c:v>0.05</c:v>
                </c:pt>
                <c:pt idx="3">
                  <c:v>0.1</c:v>
                </c:pt>
                <c:pt idx="4">
                  <c:v>0.1</c:v>
                </c:pt>
                <c:pt idx="5">
                  <c:v>0.06</c:v>
                </c:pt>
                <c:pt idx="6">
                  <c:v>0.12</c:v>
                </c:pt>
                <c:pt idx="7">
                  <c:v>0.21</c:v>
                </c:pt>
                <c:pt idx="8">
                  <c:v>0.21</c:v>
                </c:pt>
                <c:pt idx="9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BE-4AEC-ADD4-3C78EBE34AD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0097CD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None, I do not have any frustrations</c:v>
                </c:pt>
                <c:pt idx="1">
                  <c:v>Other</c:v>
                </c:pt>
                <c:pt idx="2">
                  <c:v>Lack of training</c:v>
                </c:pt>
                <c:pt idx="3">
                  <c:v>Career development</c:v>
                </c:pt>
                <c:pt idx="4">
                  <c:v>Travel (if applicable)</c:v>
                </c:pt>
                <c:pt idx="5">
                  <c:v>Client behaviour</c:v>
                </c:pt>
                <c:pt idx="6">
                  <c:v>Leadership</c:v>
                </c:pt>
                <c:pt idx="7">
                  <c:v>Communication</c:v>
                </c:pt>
                <c:pt idx="8">
                  <c:v>Hours</c:v>
                </c:pt>
                <c:pt idx="9">
                  <c:v>Pay</c:v>
                </c:pt>
              </c:strCache>
            </c:strRef>
          </c:cat>
          <c:val>
            <c:numRef>
              <c:f>Sheet1!$C$2:$C$11</c:f>
              <c:numCache>
                <c:formatCode>0%</c:formatCode>
                <c:ptCount val="10"/>
                <c:pt idx="0">
                  <c:v>0.14000000000000001</c:v>
                </c:pt>
                <c:pt idx="1">
                  <c:v>0.09</c:v>
                </c:pt>
                <c:pt idx="2">
                  <c:v>0.05</c:v>
                </c:pt>
                <c:pt idx="3">
                  <c:v>7.0000000000000007E-2</c:v>
                </c:pt>
                <c:pt idx="4">
                  <c:v>7.0000000000000007E-2</c:v>
                </c:pt>
                <c:pt idx="5">
                  <c:v>0.09</c:v>
                </c:pt>
                <c:pt idx="6">
                  <c:v>0.13</c:v>
                </c:pt>
                <c:pt idx="7">
                  <c:v>0.21</c:v>
                </c:pt>
                <c:pt idx="8">
                  <c:v>0.21</c:v>
                </c:pt>
                <c:pt idx="9">
                  <c:v>0.67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BE-4AEC-ADD4-3C78EBE34AD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26899520"/>
        <c:axId val="526899912"/>
      </c:barChart>
      <c:catAx>
        <c:axId val="5268995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rgbClr val="6C829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26899912"/>
        <c:crosses val="autoZero"/>
        <c:auto val="1"/>
        <c:lblAlgn val="ctr"/>
        <c:lblOffset val="100"/>
        <c:noMultiLvlLbl val="0"/>
      </c:catAx>
      <c:valAx>
        <c:axId val="526899912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526899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0169818605607925"/>
          <c:y val="0.46793593388919752"/>
          <c:w val="0.10134945078294313"/>
          <c:h val="0.1096252092663134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1</cdr:x>
      <cdr:y>0</cdr:y>
    </cdr:from>
    <cdr:to>
      <cdr:x>1</cdr:x>
      <cdr:y>1</cdr:y>
    </cdr:to>
    <cdr:cxnSp macro="">
      <cdr:nvCxnSpPr>
        <cdr:cNvPr id="2" name="Straight Connector 1">
          <a:extLst xmlns:a="http://schemas.openxmlformats.org/drawingml/2006/main">
            <a:ext uri="{FF2B5EF4-FFF2-40B4-BE49-F238E27FC236}">
              <a16:creationId xmlns:a16="http://schemas.microsoft.com/office/drawing/2014/main" id="{8BDE21D7-4A8A-42B3-BD57-90C01B8D9C9C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>
          <a:off x="6196594" y="1376679"/>
          <a:ext cx="0" cy="4848201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1</cdr:x>
      <cdr:y>0</cdr:y>
    </cdr:from>
    <cdr:to>
      <cdr:x>1</cdr:x>
      <cdr:y>1</cdr:y>
    </cdr:to>
    <cdr:cxnSp macro="">
      <cdr:nvCxnSpPr>
        <cdr:cNvPr id="2" name="Straight Connector 1">
          <a:extLst xmlns:a="http://schemas.openxmlformats.org/drawingml/2006/main">
            <a:ext uri="{FF2B5EF4-FFF2-40B4-BE49-F238E27FC236}">
              <a16:creationId xmlns:a16="http://schemas.microsoft.com/office/drawing/2014/main" id="{8BDE21D7-4A8A-42B3-BD57-90C01B8D9C9C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>
          <a:off x="6196594" y="1376679"/>
          <a:ext cx="0" cy="4848201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1</cdr:x>
      <cdr:y>0</cdr:y>
    </cdr:from>
    <cdr:to>
      <cdr:x>1</cdr:x>
      <cdr:y>1</cdr:y>
    </cdr:to>
    <cdr:cxnSp macro="">
      <cdr:nvCxnSpPr>
        <cdr:cNvPr id="2" name="Straight Connector 1">
          <a:extLst xmlns:a="http://schemas.openxmlformats.org/drawingml/2006/main">
            <a:ext uri="{FF2B5EF4-FFF2-40B4-BE49-F238E27FC236}">
              <a16:creationId xmlns:a16="http://schemas.microsoft.com/office/drawing/2014/main" id="{8BDE21D7-4A8A-42B3-BD57-90C01B8D9C9C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>
          <a:off x="6196594" y="1376679"/>
          <a:ext cx="0" cy="4848201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053CB6-3E6B-4463-AE37-93B044748E70}" type="datetime1">
              <a:rPr lang="en-US" smtClean="0"/>
              <a:t>11/17/2020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457BA6-338C-4140-B706-59AA2D7622B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89575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FEE06C-D28A-4282-A359-F30DCDD40855}" type="datetime1">
              <a:rPr lang="en-US" smtClean="0"/>
              <a:t>11/17/2020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3248F3-90F8-46D9-9553-973AF3D55CE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866081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sz="110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493308-7EE7-4675-BEDD-2B712347599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F259EBB-DA43-4699-84BD-1BFCF5591EAE}" type="datetime1">
              <a:rPr lang="en-US" smtClean="0"/>
              <a:t>11/17/2020</a:t>
            </a:fld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3248F3-90F8-46D9-9553-973AF3D55CE8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9211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sz="110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26DFA4-8561-4AB3-915E-08D3F2B3C6B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BCEBE460-40CA-4194-AF2E-1814AA49965D}" type="datetime1">
              <a:rPr lang="en-US" smtClean="0"/>
              <a:t>11/17/2020</a:t>
            </a:fld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3248F3-90F8-46D9-9553-973AF3D55CE8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48093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sz="110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CB9771-ED00-44D8-A524-88D24E55E91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A5A17511-11D0-420C-B712-ED7FC6E9B9B8}" type="datetime1">
              <a:rPr lang="en-US" smtClean="0"/>
              <a:t>11/17/2020</a:t>
            </a:fld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3248F3-90F8-46D9-9553-973AF3D55CE8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59666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sz="1100" baseline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CB9771-ED00-44D8-A524-88D24E55E91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A40860C-102E-4BE3-808E-A22EECDF64D8}" type="datetime1">
              <a:rPr lang="en-US" smtClean="0"/>
              <a:t>11/17/2020</a:t>
            </a:fld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3248F3-90F8-46D9-9553-973AF3D55CE8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53275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sz="110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CB9771-ED00-44D8-A524-88D24E55E91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DA246A5E-ED03-4E43-8BB6-D75A047C4498}" type="datetime1">
              <a:rPr lang="en-US" smtClean="0"/>
              <a:t>11/17/2020</a:t>
            </a:fld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3248F3-90F8-46D9-9553-973AF3D55CE8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2854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sz="110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CB9771-ED00-44D8-A524-88D24E55E91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BB60AD02-7C74-4BAF-B26F-A976B7A55178}" type="datetime1">
              <a:rPr lang="en-US" smtClean="0"/>
              <a:t>11/17/2020</a:t>
            </a:fld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3248F3-90F8-46D9-9553-973AF3D55CE8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8039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sz="110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CB9771-ED00-44D8-A524-88D24E55E91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4D7A149D-B0F1-410D-9A26-E48C410E0A4A}" type="datetime1">
              <a:rPr lang="en-US" smtClean="0"/>
              <a:t>11/17/2020</a:t>
            </a:fld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3248F3-90F8-46D9-9553-973AF3D55CE8}" type="slidenum">
              <a:rPr lang="en-GB" smtClean="0"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93300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sz="110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CB9771-ED00-44D8-A524-88D24E55E91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9614E63-DCFC-4CE7-BA48-F3D837CBB116}" type="datetime1">
              <a:rPr lang="en-US" smtClean="0"/>
              <a:t>11/17/2020</a:t>
            </a:fld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3248F3-90F8-46D9-9553-973AF3D55CE8}" type="slidenum">
              <a:rPr lang="en-GB" smtClean="0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8058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sz="110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CB9771-ED00-44D8-A524-88D24E55E91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215AD18-1113-4F23-A5CD-52262918C629}" type="datetime1">
              <a:rPr lang="en-US" smtClean="0"/>
              <a:t>11/17/2020</a:t>
            </a:fld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3248F3-90F8-46D9-9553-973AF3D55CE8}" type="slidenum">
              <a:rPr lang="en-GB" smtClean="0"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42322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sz="110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CB9771-ED00-44D8-A524-88D24E55E91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215AD18-1113-4F23-A5CD-52262918C629}" type="datetime1">
              <a:rPr lang="en-US" smtClean="0"/>
              <a:t>11/17/2020</a:t>
            </a:fld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3248F3-90F8-46D9-9553-973AF3D55CE8}" type="slidenum">
              <a:rPr lang="en-GB" smtClean="0"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27323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sz="1100" baseline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CB9771-ED00-44D8-A524-88D24E55E91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653D5F0-DE99-4019-9D56-C69DC9879DA4}" type="datetime1">
              <a:rPr lang="en-US" smtClean="0"/>
              <a:t>11/17/2020</a:t>
            </a:fld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3248F3-90F8-46D9-9553-973AF3D55CE8}" type="slidenum">
              <a:rPr lang="en-GB" smtClean="0"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4920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sz="110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26DFA4-8561-4AB3-915E-08D3F2B3C6B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B093A14-7966-4A69-AC62-6581F779C233}" type="datetime1">
              <a:rPr lang="en-US" smtClean="0"/>
              <a:t>11/17/2020</a:t>
            </a:fld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3248F3-90F8-46D9-9553-973AF3D55CE8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20362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sz="1100" baseline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CB9771-ED00-44D8-A524-88D24E55E91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653D5F0-DE99-4019-9D56-C69DC9879DA4}" type="datetime1">
              <a:rPr lang="en-US" smtClean="0"/>
              <a:t>11/17/2020</a:t>
            </a:fld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3248F3-90F8-46D9-9553-973AF3D55CE8}" type="slidenum">
              <a:rPr lang="en-GB" smtClean="0"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07295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sz="1100" baseline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CB9771-ED00-44D8-A524-88D24E55E91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BC744700-70FA-426A-896B-941D914A3A0F}" type="datetime1">
              <a:rPr lang="en-US" smtClean="0"/>
              <a:t>11/17/2020</a:t>
            </a:fld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3248F3-90F8-46D9-9553-973AF3D55CE8}" type="slidenum">
              <a:rPr lang="en-GB" smtClean="0"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52891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sz="1100" baseline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CB9771-ED00-44D8-A524-88D24E55E91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BC744700-70FA-426A-896B-941D914A3A0F}" type="datetime1">
              <a:rPr lang="en-US" smtClean="0"/>
              <a:t>11/17/2020</a:t>
            </a:fld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3248F3-90F8-46D9-9553-973AF3D55CE8}" type="slidenum">
              <a:rPr lang="en-GB" smtClean="0"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92543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sz="1100" baseline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CB9771-ED00-44D8-A524-88D24E55E91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BC744700-70FA-426A-896B-941D914A3A0F}" type="datetime1">
              <a:rPr lang="en-US" smtClean="0"/>
              <a:t>11/17/2020</a:t>
            </a:fld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3248F3-90F8-46D9-9553-973AF3D55CE8}" type="slidenum">
              <a:rPr lang="en-GB" smtClean="0"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32622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sz="1100" baseline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CB9771-ED00-44D8-A524-88D24E55E91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BC744700-70FA-426A-896B-941D914A3A0F}" type="datetime1">
              <a:rPr lang="en-US" smtClean="0"/>
              <a:t>11/17/2020</a:t>
            </a:fld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3248F3-90F8-46D9-9553-973AF3D55CE8}" type="slidenum">
              <a:rPr lang="en-GB" smtClean="0"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497218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sz="110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26DFA4-8561-4AB3-915E-08D3F2B3C6B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EEA5C8F-877E-4024-A44D-40DF8C260B2D}" type="datetime1">
              <a:rPr lang="en-US" smtClean="0"/>
              <a:t>11/17/2020</a:t>
            </a:fld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3248F3-90F8-46D9-9553-973AF3D55CE8}" type="slidenum">
              <a:rPr lang="en-GB" smtClean="0"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6586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sz="1100" baseline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26DFA4-8561-4AB3-915E-08D3F2B3C6B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B093A14-7966-4A69-AC62-6581F779C233}" type="datetime1">
              <a:rPr lang="en-US" smtClean="0"/>
              <a:t>11/17/2020</a:t>
            </a:fld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3248F3-90F8-46D9-9553-973AF3D55CE8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85623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sz="110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26DFA4-8561-4AB3-915E-08D3F2B3C6B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B093A14-7966-4A69-AC62-6581F779C233}" type="datetime1">
              <a:rPr lang="en-US" smtClean="0"/>
              <a:t>11/17/2020</a:t>
            </a:fld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3248F3-90F8-46D9-9553-973AF3D55CE8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92690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sz="110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26DFA4-8561-4AB3-915E-08D3F2B3C6B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1D16357F-C9ED-441A-A81D-EF0DA9529FA2}" type="datetime1">
              <a:rPr lang="en-US" smtClean="0"/>
              <a:t>11/17/2020</a:t>
            </a:fld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3248F3-90F8-46D9-9553-973AF3D55CE8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68312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sz="1100" baseline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CB9771-ED00-44D8-A524-88D24E55E91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99B7AAD-FBA9-4007-92EE-80ECDEFC3476}" type="datetime1">
              <a:rPr lang="en-US" smtClean="0"/>
              <a:t>11/17/2020</a:t>
            </a:fld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3248F3-90F8-46D9-9553-973AF3D55CE8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751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sz="1100" baseline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CB9771-ED00-44D8-A524-88D24E55E91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103DEC46-716D-472A-B51B-40B98F8D6D68}" type="datetime1">
              <a:rPr lang="en-US" smtClean="0"/>
              <a:t>11/17/2020</a:t>
            </a:fld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3248F3-90F8-46D9-9553-973AF3D55CE8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11262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sz="1100" baseline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CB9771-ED00-44D8-A524-88D24E55E91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103DEC46-716D-472A-B51B-40B98F8D6D68}" type="datetime1">
              <a:rPr lang="en-US" smtClean="0"/>
              <a:t>11/17/2020</a:t>
            </a:fld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3248F3-90F8-46D9-9553-973AF3D55CE8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98870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sz="110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CB9771-ED00-44D8-A524-88D24E55E91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B74740E7-8445-4B7D-963C-E04B6FDFF714}" type="datetime1">
              <a:rPr lang="en-US" smtClean="0"/>
              <a:t>11/17/2020</a:t>
            </a:fld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3248F3-90F8-46D9-9553-973AF3D55CE8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9035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F6ECF-0EF0-4D1B-8DFE-DB6439C96142}" type="datetime1">
              <a:rPr lang="en-GB" smtClean="0"/>
              <a:t>17/11/2020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3355C-AE49-409F-BD68-C9E73E25C6C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045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1BCA1-7B86-4B3A-9DE1-7F7AAFCFF671}" type="datetime1">
              <a:rPr lang="en-GB" smtClean="0"/>
              <a:t>17/11/2020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3355C-AE49-409F-BD68-C9E73E25C6C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9455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11BC8-FC13-4ED3-8CBB-3F5577A7B2F4}" type="datetime1">
              <a:rPr lang="en-GB" smtClean="0"/>
              <a:t>17/11/2020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3355C-AE49-409F-BD68-C9E73E25C6C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5947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30A3F-EB03-4DEA-9617-6B6DB7F8D704}" type="datetime1">
              <a:rPr lang="en-GB" smtClean="0"/>
              <a:t>17/11/2020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3355C-AE49-409F-BD68-C9E73E25C6C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4268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CC7FF-B9A4-4948-A068-BAB762E1C7F8}" type="datetime1">
              <a:rPr lang="en-GB" smtClean="0"/>
              <a:t>17/11/2020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3355C-AE49-409F-BD68-C9E73E25C6C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8610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F9311-4668-48FC-BAE9-40C9BBCE7A61}" type="datetime1">
              <a:rPr lang="en-GB" smtClean="0"/>
              <a:t>17/11/2020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3355C-AE49-409F-BD68-C9E73E25C6C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5952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4E25-7E8B-4876-B1D4-0F64933EEE79}" type="datetime1">
              <a:rPr lang="en-GB" smtClean="0"/>
              <a:t>17/11/2020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3355C-AE49-409F-BD68-C9E73E25C6C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9763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C5B9C-ADBB-4D7A-92E8-E7BB452ECAFE}" type="datetime1">
              <a:rPr lang="en-GB" smtClean="0"/>
              <a:t>17/11/2020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3355C-AE49-409F-BD68-C9E73E25C6C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091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D254-25F9-4AB6-807D-1BE9008B7A55}" type="datetime1">
              <a:rPr lang="en-GB" smtClean="0"/>
              <a:t>17/11/2020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3355C-AE49-409F-BD68-C9E73E25C6C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4166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1420F-DB93-45A2-B57E-E766B1DF790A}" type="datetime1">
              <a:rPr lang="en-GB" smtClean="0"/>
              <a:t>17/11/2020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3355C-AE49-409F-BD68-C9E73E25C6C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5014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32610-52E5-4167-BABE-87B7BEFA4A02}" type="datetime1">
              <a:rPr lang="en-GB" smtClean="0"/>
              <a:t>17/11/2020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3355C-AE49-409F-BD68-C9E73E25C6C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4183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9665B-2E81-4D31-B8EE-7B95D66344AA}" type="datetime1">
              <a:rPr lang="en-GB" smtClean="0"/>
              <a:t>17/11/2020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3355C-AE49-409F-BD68-C9E73E25C6C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3627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7" Type="http://schemas.openxmlformats.org/officeDocument/2006/relationships/chart" Target="../charts/chart1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chart" Target="../charts/chart18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7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9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2.xml"/><Relationship Id="rId3" Type="http://schemas.openxmlformats.org/officeDocument/2006/relationships/image" Target="../media/image3.jpg"/><Relationship Id="rId7" Type="http://schemas.openxmlformats.org/officeDocument/2006/relationships/chart" Target="../charts/chart2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20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23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24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chart" Target="../charts/chart1.xml"/><Relationship Id="rId7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g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3" Type="http://schemas.openxmlformats.org/officeDocument/2006/relationships/chart" Target="../charts/chart4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43" t="277" r="12466"/>
          <a:stretch/>
        </p:blipFill>
        <p:spPr>
          <a:xfrm>
            <a:off x="0" y="-27384"/>
            <a:ext cx="9144000" cy="68580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323911" y="5157192"/>
            <a:ext cx="24961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spc="-150" dirty="0">
                <a:solidFill>
                  <a:schemeClr val="bg1"/>
                </a:solidFill>
                <a:latin typeface="Arial" pitchFamily="34" charset="0"/>
                <a:ea typeface="Fira Sans" pitchFamily="34" charset="0"/>
                <a:cs typeface="Arial" pitchFamily="34" charset="0"/>
              </a:rPr>
              <a:t>November 2020</a:t>
            </a:r>
          </a:p>
        </p:txBody>
      </p:sp>
      <p:sp>
        <p:nvSpPr>
          <p:cNvPr id="5" name="Rectangle 4"/>
          <p:cNvSpPr/>
          <p:nvPr/>
        </p:nvSpPr>
        <p:spPr>
          <a:xfrm>
            <a:off x="3239744" y="6341258"/>
            <a:ext cx="26645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>
                <a:solidFill>
                  <a:srgbClr val="0097CD"/>
                </a:solidFill>
                <a:latin typeface="Arial" pitchFamily="34" charset="0"/>
                <a:ea typeface="Fira Sans" pitchFamily="34" charset="0"/>
                <a:cs typeface="Arial" pitchFamily="34" charset="0"/>
              </a:rPr>
              <a:t>www.enventure.co.uk</a:t>
            </a:r>
          </a:p>
        </p:txBody>
      </p:sp>
      <p:pic>
        <p:nvPicPr>
          <p:cNvPr id="1026" name="Picture 2" descr="C:\Users\Danny\Desktop\enventure-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3123" y="620688"/>
            <a:ext cx="2637754" cy="598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07501" y="2214114"/>
            <a:ext cx="89289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spc="-150" dirty="0">
                <a:solidFill>
                  <a:schemeClr val="bg1"/>
                </a:solidFill>
                <a:latin typeface="Arial" pitchFamily="34" charset="0"/>
                <a:ea typeface="Fira Sans" pitchFamily="34" charset="0"/>
                <a:cs typeface="Arial" pitchFamily="34" charset="0"/>
              </a:rPr>
              <a:t>Essex County Council Care Worker Survey 2020</a:t>
            </a:r>
          </a:p>
          <a:p>
            <a:pPr algn="ctr"/>
            <a:endParaRPr lang="en-GB" sz="3600" spc="-150" dirty="0">
              <a:solidFill>
                <a:schemeClr val="bg1"/>
              </a:solidFill>
              <a:latin typeface="Arial" pitchFamily="34" charset="0"/>
              <a:ea typeface="Fira Sans" pitchFamily="34" charset="0"/>
              <a:cs typeface="Arial" pitchFamily="34" charset="0"/>
            </a:endParaRPr>
          </a:p>
          <a:p>
            <a:pPr algn="ctr"/>
            <a:r>
              <a:rPr lang="en-GB" sz="3600" spc="-150" dirty="0">
                <a:solidFill>
                  <a:schemeClr val="bg1"/>
                </a:solidFill>
                <a:latin typeface="Arial" pitchFamily="34" charset="0"/>
                <a:ea typeface="Fira Sans" pitchFamily="34" charset="0"/>
                <a:cs typeface="Arial" pitchFamily="34" charset="0"/>
              </a:rPr>
              <a:t>Key Findings</a:t>
            </a:r>
          </a:p>
        </p:txBody>
      </p:sp>
    </p:spTree>
    <p:extLst>
      <p:ext uri="{BB962C8B-B14F-4D97-AF65-F5344CB8AC3E}">
        <p14:creationId xmlns:p14="http://schemas.microsoft.com/office/powerpoint/2010/main" val="4007938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0BC3F1F8-D626-4167-B24E-3DF0381DE2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98041251"/>
              </p:ext>
            </p:extLst>
          </p:nvPr>
        </p:nvGraphicFramePr>
        <p:xfrm>
          <a:off x="1150147" y="1449528"/>
          <a:ext cx="5938520" cy="4357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0054"/>
            <a:ext cx="9144000" cy="60794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809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80873" y="148062"/>
            <a:ext cx="67822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spc="-150" dirty="0">
                <a:solidFill>
                  <a:schemeClr val="bg1"/>
                </a:solidFill>
                <a:latin typeface="Arial" pitchFamily="34" charset="0"/>
                <a:ea typeface="Fira Sans" pitchFamily="34" charset="0"/>
                <a:cs typeface="Arial" pitchFamily="34" charset="0"/>
              </a:rPr>
              <a:t>Future intentions</a:t>
            </a:r>
          </a:p>
        </p:txBody>
      </p:sp>
      <p:pic>
        <p:nvPicPr>
          <p:cNvPr id="11" name="Picture 2" descr="C:\Users\Danny\Desktop\enventure-logo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602" y="6381328"/>
            <a:ext cx="1370796" cy="310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C1EEDB0-1534-4E18-BAC2-B8BA2480CFCE}"/>
              </a:ext>
            </a:extLst>
          </p:cNvPr>
          <p:cNvSpPr txBox="1"/>
          <p:nvPr/>
        </p:nvSpPr>
        <p:spPr>
          <a:xfrm>
            <a:off x="107504" y="980728"/>
            <a:ext cx="89033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One in ten (9%) intend to leave profession in next 12 months, same as last year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B4874A-4089-41AB-AEB1-6CE0CD427199}"/>
              </a:ext>
            </a:extLst>
          </p:cNvPr>
          <p:cNvSpPr txBox="1"/>
          <p:nvPr/>
        </p:nvSpPr>
        <p:spPr>
          <a:xfrm>
            <a:off x="6084168" y="5807415"/>
            <a:ext cx="295232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Base: All  (2020: 393; 2019: 392)</a:t>
            </a:r>
          </a:p>
        </p:txBody>
      </p:sp>
    </p:spTree>
    <p:extLst>
      <p:ext uri="{BB962C8B-B14F-4D97-AF65-F5344CB8AC3E}">
        <p14:creationId xmlns:p14="http://schemas.microsoft.com/office/powerpoint/2010/main" val="4037169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6D16A9D5-1041-48F3-BCBC-329DA12EF3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47683234"/>
              </p:ext>
            </p:extLst>
          </p:nvPr>
        </p:nvGraphicFramePr>
        <p:xfrm>
          <a:off x="1602740" y="1406525"/>
          <a:ext cx="5938520" cy="4400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0054"/>
            <a:ext cx="9144000" cy="60794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809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80873" y="148062"/>
            <a:ext cx="67822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spc="-150" dirty="0">
                <a:solidFill>
                  <a:schemeClr val="bg1"/>
                </a:solidFill>
                <a:latin typeface="Arial" pitchFamily="34" charset="0"/>
                <a:ea typeface="Fira Sans" pitchFamily="34" charset="0"/>
                <a:cs typeface="Arial" pitchFamily="34" charset="0"/>
              </a:rPr>
              <a:t>Reasons for changing roles</a:t>
            </a:r>
          </a:p>
        </p:txBody>
      </p:sp>
      <p:pic>
        <p:nvPicPr>
          <p:cNvPr id="11" name="Picture 2" descr="C:\Users\Danny\Desktop\enventure-logo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602" y="6381328"/>
            <a:ext cx="1370796" cy="310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01A0BB70-B1B8-4A5E-990A-246EB2F1055D}"/>
              </a:ext>
            </a:extLst>
          </p:cNvPr>
          <p:cNvSpPr txBox="1"/>
          <p:nvPr/>
        </p:nvSpPr>
        <p:spPr>
          <a:xfrm>
            <a:off x="107503" y="1049418"/>
            <a:ext cx="87849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Better pay is again the biggest factor for leaving roles, but there are others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10799F5-CE78-476F-8145-AFEFD3AD3D77}"/>
              </a:ext>
            </a:extLst>
          </p:cNvPr>
          <p:cNvSpPr txBox="1"/>
          <p:nvPr/>
        </p:nvSpPr>
        <p:spPr>
          <a:xfrm>
            <a:off x="4572000" y="5854026"/>
            <a:ext cx="4572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Base: Those considering leaving (2020: 119; 2019:124)</a:t>
            </a:r>
          </a:p>
        </p:txBody>
      </p:sp>
    </p:spTree>
    <p:extLst>
      <p:ext uri="{BB962C8B-B14F-4D97-AF65-F5344CB8AC3E}">
        <p14:creationId xmlns:p14="http://schemas.microsoft.com/office/powerpoint/2010/main" val="1611543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AD20A2AE-CEB2-4D7B-BA17-867A03BE800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7086"/>
              </p:ext>
            </p:extLst>
          </p:nvPr>
        </p:nvGraphicFramePr>
        <p:xfrm>
          <a:off x="611560" y="1757304"/>
          <a:ext cx="7920880" cy="4066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0054"/>
            <a:ext cx="9144000" cy="60794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809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80873" y="148062"/>
            <a:ext cx="67822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spc="-150" dirty="0">
                <a:solidFill>
                  <a:schemeClr val="bg1"/>
                </a:solidFill>
                <a:latin typeface="Arial" pitchFamily="34" charset="0"/>
                <a:ea typeface="Fira Sans" pitchFamily="34" charset="0"/>
                <a:cs typeface="Arial" pitchFamily="34" charset="0"/>
              </a:rPr>
              <a:t>Feeling valued</a:t>
            </a:r>
          </a:p>
        </p:txBody>
      </p:sp>
      <p:pic>
        <p:nvPicPr>
          <p:cNvPr id="11" name="Picture 2" descr="C:\Users\Danny\Desktop\enventure-logo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602" y="6381328"/>
            <a:ext cx="1370796" cy="310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E38593AC-115D-4D5D-ABEE-F572403BD1E4}"/>
              </a:ext>
            </a:extLst>
          </p:cNvPr>
          <p:cNvSpPr txBox="1"/>
          <p:nvPr/>
        </p:nvSpPr>
        <p:spPr>
          <a:xfrm>
            <a:off x="107504" y="1049418"/>
            <a:ext cx="8712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Feeling valued by ECC, health professionals and general public has fallen since last year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B3115C-53CE-46E7-96B5-B16EB29FA7F4}"/>
              </a:ext>
            </a:extLst>
          </p:cNvPr>
          <p:cNvSpPr txBox="1"/>
          <p:nvPr/>
        </p:nvSpPr>
        <p:spPr>
          <a:xfrm>
            <a:off x="6084168" y="5807415"/>
            <a:ext cx="295232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Base: All  (2020: 393; 2019: 392)</a:t>
            </a:r>
          </a:p>
        </p:txBody>
      </p:sp>
    </p:spTree>
    <p:extLst>
      <p:ext uri="{BB962C8B-B14F-4D97-AF65-F5344CB8AC3E}">
        <p14:creationId xmlns:p14="http://schemas.microsoft.com/office/powerpoint/2010/main" val="3734030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FBBEFFDB-2884-49ED-BBF1-7D696E3F87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6388073"/>
              </p:ext>
            </p:extLst>
          </p:nvPr>
        </p:nvGraphicFramePr>
        <p:xfrm>
          <a:off x="1403648" y="1862138"/>
          <a:ext cx="6696744" cy="42221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0054"/>
            <a:ext cx="9144000" cy="60794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809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80873" y="148062"/>
            <a:ext cx="67822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spc="-150" dirty="0">
                <a:solidFill>
                  <a:schemeClr val="bg1"/>
                </a:solidFill>
                <a:latin typeface="Arial" pitchFamily="34" charset="0"/>
                <a:ea typeface="Fira Sans" pitchFamily="34" charset="0"/>
                <a:cs typeface="Arial" pitchFamily="34" charset="0"/>
              </a:rPr>
              <a:t>Feeling valued</a:t>
            </a:r>
          </a:p>
        </p:txBody>
      </p:sp>
      <p:pic>
        <p:nvPicPr>
          <p:cNvPr id="11" name="Picture 2" descr="C:\Users\Danny\Desktop\enventure-logo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602" y="6381328"/>
            <a:ext cx="1370796" cy="310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49BA8D2-B93C-40F6-AA87-7F4D81EF5C7E}"/>
              </a:ext>
            </a:extLst>
          </p:cNvPr>
          <p:cNvSpPr txBox="1"/>
          <p:nvPr/>
        </p:nvSpPr>
        <p:spPr>
          <a:xfrm>
            <a:off x="107503" y="1049418"/>
            <a:ext cx="87849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Better package/more perks most common, but there are other important factors relating to feeling valued by public and employers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DC2894-6724-4FB9-8A0F-813811E93A68}"/>
              </a:ext>
            </a:extLst>
          </p:cNvPr>
          <p:cNvSpPr txBox="1"/>
          <p:nvPr/>
        </p:nvSpPr>
        <p:spPr>
          <a:xfrm>
            <a:off x="6084168" y="5807415"/>
            <a:ext cx="295232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Base: All  (2020: 393; 2019: 392)</a:t>
            </a:r>
          </a:p>
        </p:txBody>
      </p:sp>
    </p:spTree>
    <p:extLst>
      <p:ext uri="{BB962C8B-B14F-4D97-AF65-F5344CB8AC3E}">
        <p14:creationId xmlns:p14="http://schemas.microsoft.com/office/powerpoint/2010/main" val="1269730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892DD96A-0726-43F0-B92B-34783E2727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75578476"/>
              </p:ext>
            </p:extLst>
          </p:nvPr>
        </p:nvGraphicFramePr>
        <p:xfrm>
          <a:off x="683568" y="1757304"/>
          <a:ext cx="7920879" cy="43270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0054"/>
            <a:ext cx="9144000" cy="60794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809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80873" y="148062"/>
            <a:ext cx="67822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spc="-150" dirty="0">
                <a:solidFill>
                  <a:schemeClr val="bg1"/>
                </a:solidFill>
                <a:latin typeface="Arial" pitchFamily="34" charset="0"/>
                <a:ea typeface="Fira Sans" pitchFamily="34" charset="0"/>
                <a:cs typeface="Arial" pitchFamily="34" charset="0"/>
              </a:rPr>
              <a:t>Opinions about organisations</a:t>
            </a:r>
          </a:p>
        </p:txBody>
      </p:sp>
      <p:pic>
        <p:nvPicPr>
          <p:cNvPr id="11" name="Picture 2" descr="C:\Users\Danny\Desktop\enventure-logo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602" y="6381328"/>
            <a:ext cx="1370796" cy="310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289D4D08-1C73-423D-B0C7-8AC5C1FAE34B}"/>
              </a:ext>
            </a:extLst>
          </p:cNvPr>
          <p:cNvSpPr txBox="1"/>
          <p:nvPr/>
        </p:nvSpPr>
        <p:spPr>
          <a:xfrm>
            <a:off x="107504" y="1049418"/>
            <a:ext cx="8712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High levels of positivity about organisations worked for, but being listened to has fallen since last year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C9369F7-12AE-4FBC-BB47-23168C1ADC8A}"/>
              </a:ext>
            </a:extLst>
          </p:cNvPr>
          <p:cNvSpPr txBox="1"/>
          <p:nvPr/>
        </p:nvSpPr>
        <p:spPr>
          <a:xfrm>
            <a:off x="6084168" y="5807415"/>
            <a:ext cx="295232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Base: All  (2020: 393; 2019: 392)</a:t>
            </a:r>
          </a:p>
        </p:txBody>
      </p:sp>
    </p:spTree>
    <p:extLst>
      <p:ext uri="{BB962C8B-B14F-4D97-AF65-F5344CB8AC3E}">
        <p14:creationId xmlns:p14="http://schemas.microsoft.com/office/powerpoint/2010/main" val="31643771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23E8F713-6A01-4839-B9D4-0C0EDCBFA5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4188450"/>
              </p:ext>
            </p:extLst>
          </p:nvPr>
        </p:nvGraphicFramePr>
        <p:xfrm>
          <a:off x="4347510" y="2880757"/>
          <a:ext cx="4625444" cy="31346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0054"/>
            <a:ext cx="9144000" cy="60794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809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80873" y="148062"/>
            <a:ext cx="67822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spc="-150" dirty="0">
                <a:solidFill>
                  <a:schemeClr val="bg1"/>
                </a:solidFill>
                <a:latin typeface="Arial" pitchFamily="34" charset="0"/>
                <a:ea typeface="Fira Sans" pitchFamily="34" charset="0"/>
                <a:cs typeface="Arial" pitchFamily="34" charset="0"/>
              </a:rPr>
              <a:t>Bullying and discrimination</a:t>
            </a:r>
          </a:p>
        </p:txBody>
      </p:sp>
      <p:pic>
        <p:nvPicPr>
          <p:cNvPr id="11" name="Picture 2" descr="C:\Users\Danny\Desktop\enventure-logo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602" y="6381328"/>
            <a:ext cx="1370796" cy="310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7739522" y="5798832"/>
            <a:ext cx="129614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Base: Varies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F352D28-6A7C-4E68-94EA-2218AE4F0F69}"/>
              </a:ext>
            </a:extLst>
          </p:cNvPr>
          <p:cNvSpPr txBox="1"/>
          <p:nvPr/>
        </p:nvSpPr>
        <p:spPr>
          <a:xfrm>
            <a:off x="5436096" y="1021023"/>
            <a:ext cx="31683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Some cases of bullying and discrimination like last year, but usually this is reported and dealt with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74482D7-55F2-4EA9-A359-9E99F643E099}"/>
              </a:ext>
            </a:extLst>
          </p:cNvPr>
          <p:cNvSpPr txBox="1"/>
          <p:nvPr/>
        </p:nvSpPr>
        <p:spPr>
          <a:xfrm>
            <a:off x="687327" y="4377838"/>
            <a:ext cx="297285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57% said it was dealt with effectively within their organisation, 22% said it was not</a:t>
            </a: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7FCFCE92-43BD-4620-BF62-68014E9092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8363711"/>
              </p:ext>
            </p:extLst>
          </p:nvPr>
        </p:nvGraphicFramePr>
        <p:xfrm>
          <a:off x="0" y="1028964"/>
          <a:ext cx="4572000" cy="2874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33024029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0054"/>
            <a:ext cx="9144000" cy="60794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809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80873" y="148062"/>
            <a:ext cx="67822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spc="-150" dirty="0">
                <a:solidFill>
                  <a:schemeClr val="bg1"/>
                </a:solidFill>
                <a:latin typeface="Arial" pitchFamily="34" charset="0"/>
                <a:ea typeface="Fira Sans" pitchFamily="34" charset="0"/>
                <a:cs typeface="Arial" pitchFamily="34" charset="0"/>
              </a:rPr>
              <a:t>Training and development</a:t>
            </a:r>
          </a:p>
        </p:txBody>
      </p:sp>
      <p:pic>
        <p:nvPicPr>
          <p:cNvPr id="11" name="Picture 2" descr="C:\Users\Danny\Desktop\enventure-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602" y="6381328"/>
            <a:ext cx="1370796" cy="310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7714692" y="5808277"/>
            <a:ext cx="129614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Base: Varies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5003" y="4930310"/>
            <a:ext cx="1659026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63% had completed/ achieved the Care Certificate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096B15E-9939-4124-A0E1-98B692C8AFCD}"/>
              </a:ext>
            </a:extLst>
          </p:cNvPr>
          <p:cNvSpPr txBox="1"/>
          <p:nvPr/>
        </p:nvSpPr>
        <p:spPr>
          <a:xfrm>
            <a:off x="2014394" y="4930310"/>
            <a:ext cx="1735672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73% held a relevant Social Care qualification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26005F8-78A9-4F5F-AD4F-CA17B77AA036}"/>
              </a:ext>
            </a:extLst>
          </p:cNvPr>
          <p:cNvSpPr txBox="1"/>
          <p:nvPr/>
        </p:nvSpPr>
        <p:spPr>
          <a:xfrm>
            <a:off x="4211958" y="4820959"/>
            <a:ext cx="3312370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45% said their supervisor had not talked to them about career progression and opportunities in last 12 months, an increase since last year (40%)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8A2A6983-8A09-4888-97A0-1EA6ED8AF2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09594901"/>
              </p:ext>
            </p:extLst>
          </p:nvPr>
        </p:nvGraphicFramePr>
        <p:xfrm>
          <a:off x="165003" y="1416602"/>
          <a:ext cx="4608513" cy="3249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5E2E0699-96A4-47D0-B692-52E0E518C43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1944774"/>
              </p:ext>
            </p:extLst>
          </p:nvPr>
        </p:nvGraphicFramePr>
        <p:xfrm>
          <a:off x="4760682" y="1560352"/>
          <a:ext cx="4250154" cy="3094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0E8DF60-9867-42B8-A7F9-02CE235D9EFC}"/>
              </a:ext>
            </a:extLst>
          </p:cNvPr>
          <p:cNvSpPr txBox="1"/>
          <p:nvPr/>
        </p:nvSpPr>
        <p:spPr>
          <a:xfrm>
            <a:off x="107503" y="980728"/>
            <a:ext cx="88714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There were high levels of satisfaction with training provided in roles</a:t>
            </a:r>
          </a:p>
        </p:txBody>
      </p:sp>
    </p:spTree>
    <p:extLst>
      <p:ext uri="{BB962C8B-B14F-4D97-AF65-F5344CB8AC3E}">
        <p14:creationId xmlns:p14="http://schemas.microsoft.com/office/powerpoint/2010/main" val="986179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0054"/>
            <a:ext cx="9144000" cy="60794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809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80873" y="148062"/>
            <a:ext cx="67822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spc="-150" dirty="0">
                <a:solidFill>
                  <a:schemeClr val="bg1"/>
                </a:solidFill>
                <a:latin typeface="Arial" pitchFamily="34" charset="0"/>
                <a:ea typeface="Fira Sans" pitchFamily="34" charset="0"/>
                <a:cs typeface="Arial" pitchFamily="34" charset="0"/>
              </a:rPr>
              <a:t>Digital products and technology</a:t>
            </a:r>
          </a:p>
        </p:txBody>
      </p:sp>
      <p:pic>
        <p:nvPicPr>
          <p:cNvPr id="11" name="Picture 2" descr="C:\Users\Danny\Desktop\enventure-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602" y="6381328"/>
            <a:ext cx="1370796" cy="310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7812360" y="5653085"/>
            <a:ext cx="1306555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Base: Varies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966562"/>
              </p:ext>
            </p:extLst>
          </p:nvPr>
        </p:nvGraphicFramePr>
        <p:xfrm>
          <a:off x="4608853" y="2132856"/>
          <a:ext cx="4320194" cy="1803094"/>
        </p:xfrm>
        <a:graphic>
          <a:graphicData uri="http://schemas.openxmlformats.org/drawingml/2006/table">
            <a:tbl>
              <a:tblPr firstRow="1" firstCol="1" bandRow="1">
                <a:tableStyleId>{46F890A9-2807-4EBB-B81D-B2AA78EC7F39}</a:tableStyleId>
              </a:tblPr>
              <a:tblGrid>
                <a:gridCol w="3436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32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24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Frequently mentioned benefits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Fira Sans"/>
                        <a:cs typeface="Arial" panose="020B0604020202020204" pitchFamily="34" charset="0"/>
                      </a:endParaRPr>
                    </a:p>
                  </a:txBody>
                  <a:tcPr marL="59494" marR="594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E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Fira Sans"/>
                        <a:cs typeface="Arial" panose="020B0604020202020204" pitchFamily="34" charset="0"/>
                      </a:endParaRPr>
                    </a:p>
                  </a:txBody>
                  <a:tcPr marL="59494" marR="594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5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Fira Sans"/>
                          <a:cs typeface="Arial" panose="020B0604020202020204" pitchFamily="34" charset="0"/>
                        </a:rPr>
                        <a:t>Gives clients access to things they like (e.g. music, activities)</a:t>
                      </a:r>
                    </a:p>
                  </a:txBody>
                  <a:tcPr marL="59494" marR="594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Fira Sans"/>
                          <a:cs typeface="Arial" panose="020B0604020202020204" pitchFamily="34" charset="0"/>
                        </a:rPr>
                        <a:t>20%</a:t>
                      </a:r>
                    </a:p>
                  </a:txBody>
                  <a:tcPr marL="59494" marR="594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5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Fira Sans"/>
                          <a:cs typeface="Arial" panose="020B0604020202020204" pitchFamily="34" charset="0"/>
                        </a:rPr>
                        <a:t>Better support/improved quality of care for clients</a:t>
                      </a:r>
                    </a:p>
                  </a:txBody>
                  <a:tcPr marL="59494" marR="594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Fira Sans"/>
                          <a:cs typeface="Arial" panose="020B0604020202020204" pitchFamily="34" charset="0"/>
                        </a:rPr>
                        <a:t>18%</a:t>
                      </a:r>
                    </a:p>
                  </a:txBody>
                  <a:tcPr marL="59494" marR="594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5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Fira Sans"/>
                          <a:cs typeface="Arial" panose="020B0604020202020204" pitchFamily="34" charset="0"/>
                        </a:rPr>
                        <a:t>Saves time/more efficient/faster reporting</a:t>
                      </a:r>
                    </a:p>
                  </a:txBody>
                  <a:tcPr marL="59494" marR="594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Fira Sans"/>
                          <a:cs typeface="Arial" panose="020B0604020202020204" pitchFamily="34" charset="0"/>
                        </a:rPr>
                        <a:t>17%</a:t>
                      </a:r>
                    </a:p>
                  </a:txBody>
                  <a:tcPr marL="59494" marR="594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5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Fira Sans"/>
                          <a:cs typeface="Arial" panose="020B0604020202020204" pitchFamily="34" charset="0"/>
                        </a:rPr>
                        <a:t>Real time updates/up to date information</a:t>
                      </a:r>
                    </a:p>
                  </a:txBody>
                  <a:tcPr marL="59494" marR="594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Fira Sans"/>
                          <a:cs typeface="Arial" panose="020B0604020202020204" pitchFamily="34" charset="0"/>
                        </a:rPr>
                        <a:t>13%</a:t>
                      </a:r>
                    </a:p>
                  </a:txBody>
                  <a:tcPr marL="59494" marR="594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7F7991CD-3FAD-4A78-9610-326D100D7E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35328821"/>
              </p:ext>
            </p:extLst>
          </p:nvPr>
        </p:nvGraphicFramePr>
        <p:xfrm>
          <a:off x="395536" y="1453275"/>
          <a:ext cx="3761348" cy="4540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BF65A51-787D-454E-8578-18675E5FE676}"/>
              </a:ext>
            </a:extLst>
          </p:cNvPr>
          <p:cNvSpPr txBox="1"/>
          <p:nvPr/>
        </p:nvSpPr>
        <p:spPr>
          <a:xfrm>
            <a:off x="107503" y="980728"/>
            <a:ext cx="78556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Many still do not use digital products and technology in their roles</a:t>
            </a:r>
          </a:p>
        </p:txBody>
      </p:sp>
    </p:spTree>
    <p:extLst>
      <p:ext uri="{BB962C8B-B14F-4D97-AF65-F5344CB8AC3E}">
        <p14:creationId xmlns:p14="http://schemas.microsoft.com/office/powerpoint/2010/main" val="3179567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0054"/>
            <a:ext cx="9144000" cy="60794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809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80873" y="148062"/>
            <a:ext cx="67822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spc="-150" dirty="0">
                <a:solidFill>
                  <a:schemeClr val="bg1"/>
                </a:solidFill>
                <a:latin typeface="Arial" pitchFamily="34" charset="0"/>
                <a:ea typeface="Fira Sans" pitchFamily="34" charset="0"/>
                <a:cs typeface="Arial" pitchFamily="34" charset="0"/>
              </a:rPr>
              <a:t>COVID-19 pandemic</a:t>
            </a:r>
          </a:p>
        </p:txBody>
      </p:sp>
      <p:pic>
        <p:nvPicPr>
          <p:cNvPr id="11" name="Picture 2" descr="C:\Users\Danny\Desktop\enventure-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602" y="6381328"/>
            <a:ext cx="1370796" cy="310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81E2670F-32AA-46C6-9E67-B9685144ED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8014169"/>
              </p:ext>
            </p:extLst>
          </p:nvPr>
        </p:nvGraphicFramePr>
        <p:xfrm>
          <a:off x="21340" y="1984819"/>
          <a:ext cx="2966482" cy="3460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45492E9-6F27-46A1-8D68-44470DF76C99}"/>
              </a:ext>
            </a:extLst>
          </p:cNvPr>
          <p:cNvSpPr txBox="1"/>
          <p:nvPr/>
        </p:nvSpPr>
        <p:spPr>
          <a:xfrm>
            <a:off x="6084168" y="5807415"/>
            <a:ext cx="295232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Base: All  (2020: 393; 2019: 392)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BB7F5CB-31FB-4DE5-9B13-FECEA61B48B8}"/>
              </a:ext>
            </a:extLst>
          </p:cNvPr>
          <p:cNvCxnSpPr>
            <a:cxnSpLocks/>
          </p:cNvCxnSpPr>
          <p:nvPr/>
        </p:nvCxnSpPr>
        <p:spPr>
          <a:xfrm flipH="1">
            <a:off x="3021115" y="1979064"/>
            <a:ext cx="38717" cy="36821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2C37332-9FD8-4CDD-B94A-259BD1B5E246}"/>
              </a:ext>
            </a:extLst>
          </p:cNvPr>
          <p:cNvCxnSpPr>
            <a:cxnSpLocks/>
          </p:cNvCxnSpPr>
          <p:nvPr/>
        </p:nvCxnSpPr>
        <p:spPr>
          <a:xfrm flipH="1">
            <a:off x="6084168" y="1979064"/>
            <a:ext cx="9751" cy="36821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Chart 19">
            <a:extLst>
              <a:ext uri="{FF2B5EF4-FFF2-40B4-BE49-F238E27FC236}">
                <a16:creationId xmlns:a16="http://schemas.microsoft.com/office/drawing/2014/main" id="{1B87C29C-9541-402C-A375-049C0E5D74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9286901"/>
              </p:ext>
            </p:extLst>
          </p:nvPr>
        </p:nvGraphicFramePr>
        <p:xfrm>
          <a:off x="3021114" y="1979064"/>
          <a:ext cx="3014299" cy="3388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4" name="Chart 23">
            <a:extLst>
              <a:ext uri="{FF2B5EF4-FFF2-40B4-BE49-F238E27FC236}">
                <a16:creationId xmlns:a16="http://schemas.microsoft.com/office/drawing/2014/main" id="{B14E9499-CBCA-4787-8945-1D4124E5EE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27817768"/>
              </p:ext>
            </p:extLst>
          </p:nvPr>
        </p:nvGraphicFramePr>
        <p:xfrm>
          <a:off x="6084167" y="1979064"/>
          <a:ext cx="3034087" cy="32465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31" name="TextBox 30">
            <a:extLst>
              <a:ext uri="{FF2B5EF4-FFF2-40B4-BE49-F238E27FC236}">
                <a16:creationId xmlns:a16="http://schemas.microsoft.com/office/drawing/2014/main" id="{1E9EE203-4EB0-4F6C-B8C3-5BEF77EB1136}"/>
              </a:ext>
            </a:extLst>
          </p:cNvPr>
          <p:cNvSpPr txBox="1"/>
          <p:nvPr/>
        </p:nvSpPr>
        <p:spPr>
          <a:xfrm>
            <a:off x="107503" y="1049418"/>
            <a:ext cx="87849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Employees have generally felt supported by their employers during the pandemic, although many don’t know how to access mental health support</a:t>
            </a:r>
          </a:p>
        </p:txBody>
      </p:sp>
    </p:spTree>
    <p:extLst>
      <p:ext uri="{BB962C8B-B14F-4D97-AF65-F5344CB8AC3E}">
        <p14:creationId xmlns:p14="http://schemas.microsoft.com/office/powerpoint/2010/main" val="33043689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0054"/>
            <a:ext cx="9144000" cy="60794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809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80873" y="148062"/>
            <a:ext cx="67822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spc="-150" dirty="0">
                <a:solidFill>
                  <a:schemeClr val="bg1"/>
                </a:solidFill>
                <a:latin typeface="Arial" pitchFamily="34" charset="0"/>
                <a:ea typeface="Fira Sans" pitchFamily="34" charset="0"/>
                <a:cs typeface="Arial" pitchFamily="34" charset="0"/>
              </a:rPr>
              <a:t>What does ECC do well?</a:t>
            </a:r>
          </a:p>
        </p:txBody>
      </p:sp>
      <p:pic>
        <p:nvPicPr>
          <p:cNvPr id="11" name="Picture 2" descr="C:\Users\Danny\Desktop\enventure-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602" y="6381328"/>
            <a:ext cx="1370796" cy="310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635896" y="4240339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NO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714692" y="5808277"/>
            <a:ext cx="129614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Base: 171</a:t>
            </a: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F73B768A-5F80-4A76-BC16-861F7D416DF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71605617"/>
              </p:ext>
            </p:extLst>
          </p:nvPr>
        </p:nvGraphicFramePr>
        <p:xfrm>
          <a:off x="1763688" y="1028964"/>
          <a:ext cx="5688632" cy="5073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35155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0054"/>
            <a:ext cx="9144000" cy="60794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809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80873" y="148062"/>
            <a:ext cx="67822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spc="-150" dirty="0">
                <a:solidFill>
                  <a:schemeClr val="bg1"/>
                </a:solidFill>
                <a:latin typeface="Arial" pitchFamily="34" charset="0"/>
                <a:ea typeface="Fira Sans" pitchFamily="34" charset="0"/>
                <a:cs typeface="Arial" pitchFamily="34" charset="0"/>
              </a:rPr>
              <a:t>Background</a:t>
            </a:r>
          </a:p>
        </p:txBody>
      </p:sp>
      <p:pic>
        <p:nvPicPr>
          <p:cNvPr id="11" name="Picture 2" descr="C:\Users\Danny\Desktop\enventure-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602" y="6381328"/>
            <a:ext cx="1370796" cy="310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87524" y="1054565"/>
            <a:ext cx="8568952" cy="500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Survey aims to provide ECC with up-to-date understanding of care workers’:</a:t>
            </a:r>
          </a:p>
          <a:p>
            <a:pPr marL="914400" lvl="1" indent="-1800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Motivations to enter, remain or leave sector</a:t>
            </a:r>
          </a:p>
          <a:p>
            <a:pPr marL="914400" lvl="1" indent="-1800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Likes and frustrations of working in sector</a:t>
            </a:r>
          </a:p>
          <a:p>
            <a:pPr marL="914400" lvl="1" indent="-1800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Current roles and future working intentions</a:t>
            </a:r>
          </a:p>
          <a:p>
            <a:pPr marL="914400" lvl="1" indent="-1800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Training and development</a:t>
            </a:r>
          </a:p>
          <a:p>
            <a:pPr marL="914400" lvl="1" indent="-1800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Usage of digital products and technology</a:t>
            </a:r>
          </a:p>
          <a:p>
            <a:pPr marL="180000" lvl="1" indent="-1800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Survey to inform workforce strategy to ensure high quality services continue to be provided to residents</a:t>
            </a:r>
          </a:p>
          <a:p>
            <a:pPr marL="180000" lvl="1" indent="-1800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Enventure Research commissioned to carry out surveys with care workers in Essex</a:t>
            </a:r>
          </a:p>
          <a:p>
            <a:pPr marL="180000" lvl="1" indent="-1800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Second time survey carried out – first in 2019</a:t>
            </a:r>
          </a:p>
          <a:p>
            <a:pPr marL="180000" lvl="1" indent="-1800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Questions added this year about the COVID-19 pandemic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0685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0054"/>
            <a:ext cx="9144000" cy="60794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809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80873" y="148062"/>
            <a:ext cx="67822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spc="-150" dirty="0">
                <a:solidFill>
                  <a:schemeClr val="bg1"/>
                </a:solidFill>
                <a:latin typeface="Arial" pitchFamily="34" charset="0"/>
                <a:ea typeface="Fira Sans" pitchFamily="34" charset="0"/>
                <a:cs typeface="Arial" pitchFamily="34" charset="0"/>
              </a:rPr>
              <a:t>What can ECC do better?</a:t>
            </a:r>
          </a:p>
        </p:txBody>
      </p:sp>
      <p:pic>
        <p:nvPicPr>
          <p:cNvPr id="11" name="Picture 2" descr="C:\Users\Danny\Desktop\enventure-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602" y="6381328"/>
            <a:ext cx="1370796" cy="310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635896" y="4240339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NO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963126" y="5808277"/>
            <a:ext cx="1047709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Base: 210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6382C023-7DE8-4291-BD45-32EF42973B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02889655"/>
              </p:ext>
            </p:extLst>
          </p:nvPr>
        </p:nvGraphicFramePr>
        <p:xfrm>
          <a:off x="899592" y="1012176"/>
          <a:ext cx="6984776" cy="5103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2317848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0054"/>
            <a:ext cx="9144000" cy="60794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809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80873" y="148062"/>
            <a:ext cx="67822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spc="-150" dirty="0">
                <a:solidFill>
                  <a:schemeClr val="bg1"/>
                </a:solidFill>
                <a:latin typeface="Arial" pitchFamily="34" charset="0"/>
                <a:ea typeface="Fira Sans" pitchFamily="34" charset="0"/>
                <a:cs typeface="Arial" pitchFamily="34" charset="0"/>
              </a:rPr>
              <a:t>Younger care workers key differences</a:t>
            </a:r>
          </a:p>
        </p:txBody>
      </p:sp>
      <p:pic>
        <p:nvPicPr>
          <p:cNvPr id="11" name="Picture 2" descr="C:\Users\Danny\Desktop\enventure-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602" y="6381328"/>
            <a:ext cx="1370796" cy="310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20F794F-7AEB-4BF9-A75A-DC2A074EB1C1}"/>
              </a:ext>
            </a:extLst>
          </p:cNvPr>
          <p:cNvSpPr txBox="1"/>
          <p:nvPr/>
        </p:nvSpPr>
        <p:spPr>
          <a:xfrm>
            <a:off x="107504" y="1049418"/>
            <a:ext cx="8712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Those aged 16-29 were more likely than other age groups to: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0B04290-6F08-482B-954C-5521EDC2DBD2}"/>
              </a:ext>
            </a:extLst>
          </p:cNvPr>
          <p:cNvSpPr txBox="1"/>
          <p:nvPr/>
        </p:nvSpPr>
        <p:spPr>
          <a:xfrm>
            <a:off x="130592" y="1603405"/>
            <a:ext cx="8905904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Work as a carer for a domiciliary provider</a:t>
            </a:r>
          </a:p>
          <a:p>
            <a:pPr marL="180000" indent="-1800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Say hours were a frustration with working in the profession</a:t>
            </a:r>
          </a:p>
          <a:p>
            <a:pPr marL="180000" indent="-1800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Have considered moving into same role in different organisation in last 12 months</a:t>
            </a:r>
          </a:p>
          <a:p>
            <a:pPr marL="180000" indent="-1800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Amongst those considering leaving their role, say better career progression would make them reconsider</a:t>
            </a:r>
          </a:p>
          <a:p>
            <a:pPr marL="180000" indent="-1800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Earn between £8.00 and £8.99 an hour and less likely to earn £11.00 an hour</a:t>
            </a:r>
          </a:p>
          <a:p>
            <a:pPr marL="180000" indent="-1800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Have zero hour/flexible contracts</a:t>
            </a:r>
          </a:p>
          <a:p>
            <a:pPr marL="180000" indent="-1800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Say a better employment package or more perks and clearer progression routes would help them feel more valued in their role</a:t>
            </a:r>
          </a:p>
          <a:p>
            <a:pPr marL="180000" indent="-1800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Not have any relevant social care qualification</a:t>
            </a:r>
          </a:p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43536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8173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0054"/>
            <a:ext cx="9144000" cy="60794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809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80873" y="148062"/>
            <a:ext cx="67822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spc="-150" dirty="0">
                <a:solidFill>
                  <a:schemeClr val="bg1"/>
                </a:solidFill>
                <a:latin typeface="Arial" pitchFamily="34" charset="0"/>
                <a:ea typeface="Fira Sans" pitchFamily="34" charset="0"/>
                <a:cs typeface="Arial" pitchFamily="34" charset="0"/>
              </a:rPr>
              <a:t>Residential provider key differences</a:t>
            </a:r>
          </a:p>
        </p:txBody>
      </p:sp>
      <p:pic>
        <p:nvPicPr>
          <p:cNvPr id="11" name="Picture 2" descr="C:\Users\Danny\Desktop\enventure-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602" y="6381328"/>
            <a:ext cx="1370796" cy="310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20F794F-7AEB-4BF9-A75A-DC2A074EB1C1}"/>
              </a:ext>
            </a:extLst>
          </p:cNvPr>
          <p:cNvSpPr txBox="1"/>
          <p:nvPr/>
        </p:nvSpPr>
        <p:spPr>
          <a:xfrm>
            <a:off x="107504" y="1049418"/>
            <a:ext cx="8712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Those who worked for residential providers were more likely than domiciliary to: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0B04290-6F08-482B-954C-5521EDC2DBD2}"/>
              </a:ext>
            </a:extLst>
          </p:cNvPr>
          <p:cNvSpPr txBox="1"/>
          <p:nvPr/>
        </p:nvSpPr>
        <p:spPr>
          <a:xfrm>
            <a:off x="287524" y="1950229"/>
            <a:ext cx="8568952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Prefer to work with people with learning disabilities</a:t>
            </a:r>
          </a:p>
          <a:p>
            <a:pPr marL="180000" indent="-1800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Have been in their current role for three or more years</a:t>
            </a:r>
          </a:p>
          <a:p>
            <a:pPr marL="180000" indent="-1800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Have permanent contracts</a:t>
            </a:r>
          </a:p>
          <a:p>
            <a:pPr marL="180000" indent="-1800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Say the organisation they work for deals effectively with any issues they raise</a:t>
            </a:r>
          </a:p>
          <a:p>
            <a:pPr marL="180000" indent="-1800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Say that the pandemic had had an overall negative impact on their mental health</a:t>
            </a:r>
          </a:p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43536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0587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0054"/>
            <a:ext cx="9144000" cy="60794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809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80873" y="148062"/>
            <a:ext cx="67822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spc="-150" dirty="0">
                <a:solidFill>
                  <a:schemeClr val="bg1"/>
                </a:solidFill>
                <a:latin typeface="Arial" pitchFamily="34" charset="0"/>
                <a:ea typeface="Fira Sans" pitchFamily="34" charset="0"/>
                <a:cs typeface="Arial" pitchFamily="34" charset="0"/>
              </a:rPr>
              <a:t>Domiciliary provider key differences</a:t>
            </a:r>
          </a:p>
        </p:txBody>
      </p:sp>
      <p:pic>
        <p:nvPicPr>
          <p:cNvPr id="11" name="Picture 2" descr="C:\Users\Danny\Desktop\enventure-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602" y="6381328"/>
            <a:ext cx="1370796" cy="310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20F794F-7AEB-4BF9-A75A-DC2A074EB1C1}"/>
              </a:ext>
            </a:extLst>
          </p:cNvPr>
          <p:cNvSpPr txBox="1"/>
          <p:nvPr/>
        </p:nvSpPr>
        <p:spPr>
          <a:xfrm>
            <a:off x="107504" y="1049418"/>
            <a:ext cx="8712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Those who worked for domiciliary providers were more likely than residential to: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0B04290-6F08-482B-954C-5521EDC2DBD2}"/>
              </a:ext>
            </a:extLst>
          </p:cNvPr>
          <p:cNvSpPr txBox="1"/>
          <p:nvPr/>
        </p:nvSpPr>
        <p:spPr>
          <a:xfrm>
            <a:off x="251520" y="1891778"/>
            <a:ext cx="8568952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Prefer to work with older people</a:t>
            </a:r>
          </a:p>
          <a:p>
            <a:pPr marL="180000" indent="-1800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Enjoy working the hours they want and travelling to clients</a:t>
            </a:r>
          </a:p>
          <a:p>
            <a:pPr marL="180000" indent="-1800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Say travelling was a frustration</a:t>
            </a:r>
          </a:p>
          <a:p>
            <a:pPr marL="180000" indent="-1800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Earn between £9.00 and £9.99 an hour</a:t>
            </a:r>
          </a:p>
          <a:p>
            <a:pPr marL="180000" indent="-1800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Have zero hours/flexible contracts</a:t>
            </a:r>
          </a:p>
          <a:p>
            <a:pPr marL="180000" indent="-1800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Work part-time hours</a:t>
            </a:r>
          </a:p>
          <a:p>
            <a:pPr marL="180000" indent="-1800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Completed the Care Certificate</a:t>
            </a:r>
          </a:p>
          <a:p>
            <a:pPr marL="180000" indent="-1800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Say that their supervisor had talked to them about career progression and opportunities in the last 12 months</a:t>
            </a:r>
          </a:p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43536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1332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0054"/>
            <a:ext cx="9144000" cy="60794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809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60212" y="148062"/>
            <a:ext cx="7423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spc="-150" dirty="0">
                <a:solidFill>
                  <a:schemeClr val="bg1"/>
                </a:solidFill>
                <a:latin typeface="Arial" pitchFamily="34" charset="0"/>
                <a:ea typeface="Fira Sans" pitchFamily="34" charset="0"/>
                <a:cs typeface="Arial" pitchFamily="34" charset="0"/>
              </a:rPr>
              <a:t>Carers and management  key differences</a:t>
            </a:r>
          </a:p>
        </p:txBody>
      </p:sp>
      <p:pic>
        <p:nvPicPr>
          <p:cNvPr id="11" name="Picture 2" descr="C:\Users\Danny\Desktop\enventure-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602" y="6381328"/>
            <a:ext cx="1370796" cy="310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20F794F-7AEB-4BF9-A75A-DC2A074EB1C1}"/>
              </a:ext>
            </a:extLst>
          </p:cNvPr>
          <p:cNvSpPr txBox="1"/>
          <p:nvPr/>
        </p:nvSpPr>
        <p:spPr>
          <a:xfrm>
            <a:off x="105232" y="1008397"/>
            <a:ext cx="3458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Carers were more likely to: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0B04290-6F08-482B-954C-5521EDC2DBD2}"/>
              </a:ext>
            </a:extLst>
          </p:cNvPr>
          <p:cNvSpPr txBox="1"/>
          <p:nvPr/>
        </p:nvSpPr>
        <p:spPr>
          <a:xfrm>
            <a:off x="105232" y="1408507"/>
            <a:ext cx="4200336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Join the profession as needed a job</a:t>
            </a:r>
          </a:p>
          <a:p>
            <a:pPr marL="180000" indent="-1800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Enjoy making a difference to people’s lives</a:t>
            </a:r>
          </a:p>
          <a:p>
            <a:pPr marL="180000" indent="-1800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Say leadership was a frustration</a:t>
            </a:r>
          </a:p>
          <a:p>
            <a:pPr marL="180000" indent="-1800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Have been in role for less than a year</a:t>
            </a:r>
          </a:p>
          <a:p>
            <a:pPr marL="180000" indent="-1800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Earn between £8.00 and £8.99 an hour</a:t>
            </a:r>
          </a:p>
          <a:p>
            <a:pPr marL="180000" indent="-1800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Have zero hours/flexible contracts</a:t>
            </a:r>
          </a:p>
          <a:p>
            <a:pPr marL="180000" indent="-1800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Say a better employment package or more perks would make them feel more valued</a:t>
            </a:r>
          </a:p>
          <a:p>
            <a:pPr marL="180000" indent="-1800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Not know if they have access to support and help for their mental wellbeing through their employer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7EFCFA-A288-4E60-8B40-FFE571D29632}"/>
              </a:ext>
            </a:extLst>
          </p:cNvPr>
          <p:cNvSpPr txBox="1"/>
          <p:nvPr/>
        </p:nvSpPr>
        <p:spPr>
          <a:xfrm>
            <a:off x="4572000" y="1408507"/>
            <a:ext cx="4176464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Have worked for only one organisation in last 3 years</a:t>
            </a:r>
          </a:p>
          <a:p>
            <a:pPr marL="180000" indent="-1800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Have moved into an alternative role in organisation</a:t>
            </a:r>
          </a:p>
          <a:p>
            <a:pPr marL="180000" indent="-1800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Had been in current role for 3+ years</a:t>
            </a:r>
          </a:p>
          <a:p>
            <a:pPr marL="180000" indent="-1800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Earn £11.00 or more per hour</a:t>
            </a:r>
          </a:p>
          <a:p>
            <a:pPr marL="180000" indent="-1800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Have permanent contracts</a:t>
            </a:r>
          </a:p>
          <a:p>
            <a:pPr marL="180000" indent="-1800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Work 30+ hours per week</a:t>
            </a:r>
          </a:p>
          <a:p>
            <a:pPr marL="180000" indent="-1800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Feel valued by employer and by health professionals</a:t>
            </a:r>
          </a:p>
          <a:p>
            <a:pPr marL="180000" indent="-1800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Think the organisation they work for is efficient, caring </a:t>
            </a: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and listens to them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indent="-1800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Feel supported by employer in the pandemic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9F63815-7CF3-4C1C-B238-9B71DCB94F6B}"/>
              </a:ext>
            </a:extLst>
          </p:cNvPr>
          <p:cNvSpPr txBox="1"/>
          <p:nvPr/>
        </p:nvSpPr>
        <p:spPr>
          <a:xfrm>
            <a:off x="4572000" y="1008397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Management were more likely to:</a:t>
            </a:r>
          </a:p>
        </p:txBody>
      </p:sp>
    </p:spTree>
    <p:extLst>
      <p:ext uri="{BB962C8B-B14F-4D97-AF65-F5344CB8AC3E}">
        <p14:creationId xmlns:p14="http://schemas.microsoft.com/office/powerpoint/2010/main" val="13866783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0054"/>
            <a:ext cx="9144000" cy="60794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809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95536" y="148062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spc="-150" dirty="0">
                <a:solidFill>
                  <a:schemeClr val="bg1"/>
                </a:solidFill>
                <a:latin typeface="Arial" pitchFamily="34" charset="0"/>
                <a:ea typeface="Fira Sans" pitchFamily="34" charset="0"/>
                <a:cs typeface="Arial" pitchFamily="34" charset="0"/>
              </a:rPr>
              <a:t>Summary of conclusions</a:t>
            </a:r>
          </a:p>
        </p:txBody>
      </p:sp>
      <p:pic>
        <p:nvPicPr>
          <p:cNvPr id="11" name="Picture 2" descr="C:\Users\Danny\Desktop\enventure-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602" y="6381328"/>
            <a:ext cx="1370796" cy="310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15516" y="1025435"/>
            <a:ext cx="8676964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Fira Sans"/>
              </a:rPr>
              <a:t>As also seen last year, making a difference to people’s lives is key attraction to working in profession and many continue to find this a rewarding aspect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Fira Sans"/>
              </a:rPr>
              <a:t>Pay continues to be biggest source of frustration for those working in the care profession, even more than </a:t>
            </a:r>
            <a:r>
              <a:rPr lang="en-GB" sz="1800">
                <a:effectLst/>
                <a:latin typeface="Arial" panose="020B0604020202020204" pitchFamily="34" charset="0"/>
                <a:ea typeface="Fira Sans"/>
              </a:rPr>
              <a:t>last year </a:t>
            </a:r>
            <a:endParaRPr lang="en-GB" sz="1800" dirty="0">
              <a:effectLst/>
              <a:latin typeface="Arial" panose="020B0604020202020204" pitchFamily="34" charset="0"/>
              <a:ea typeface="Fira Sans"/>
            </a:endParaRP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Fira Sans"/>
              </a:rPr>
              <a:t>Feeling valued continues to be of high importance and feeling underappreciated coupled with a negative image of the sector are sources of frustration to many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Fira Sans"/>
              </a:rPr>
              <a:t>There is a lot of pressure in the profession and many work long hours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Fira Sans"/>
              </a:rPr>
              <a:t>Usage of zero hours/flexible contracts is increasing and younger people in care roles are likely to have them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Fira Sans"/>
              </a:rPr>
              <a:t>General feeling that sufficient training is provided for most, although there is perhaps less communication with supervisors this year about career progression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Fira Sans"/>
              </a:rPr>
              <a:t>The majority do not use digital products and technology in their role.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Fira Sans"/>
              </a:rPr>
              <a:t>Most felt supported by employer during pandemic and had been provided with adequate PPE to carry out role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Arial" panose="020B0604020202020204" pitchFamily="34" charset="0"/>
                <a:ea typeface="Fira Sans"/>
              </a:rPr>
              <a:t>A significant proportion do not know how to access support and help for their wellbeing through their employer</a:t>
            </a:r>
          </a:p>
        </p:txBody>
      </p:sp>
    </p:spTree>
    <p:extLst>
      <p:ext uri="{BB962C8B-B14F-4D97-AF65-F5344CB8AC3E}">
        <p14:creationId xmlns:p14="http://schemas.microsoft.com/office/powerpoint/2010/main" val="3554109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87524" y="1054565"/>
            <a:ext cx="8568952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Online survey, formatted for PCs, smartphones and tablets</a:t>
            </a:r>
          </a:p>
          <a:p>
            <a:pPr marL="180000" indent="-1800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Survey took respondents approx. 15 minutes to complete</a:t>
            </a:r>
          </a:p>
          <a:p>
            <a:pPr marL="180000" indent="-1800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Email invitations sent to those who had given permission to ECC to be contacted</a:t>
            </a:r>
          </a:p>
          <a:p>
            <a:pPr marL="180000" indent="-1800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Link promoted on Care Provider Information Hub</a:t>
            </a:r>
          </a:p>
          <a:p>
            <a:pPr marL="180000" indent="-1800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Promotion via Essex Care Association</a:t>
            </a:r>
          </a:p>
          <a:p>
            <a:pPr marL="180000" indent="-1800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Prize draw of charity donations</a:t>
            </a:r>
          </a:p>
          <a:p>
            <a:pPr marL="180000" indent="-1800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Survey live between 2 September and 30 September</a:t>
            </a:r>
          </a:p>
          <a:p>
            <a:pPr marL="180000" indent="-1800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393 responses received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0054"/>
            <a:ext cx="9144000" cy="60794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809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80873" y="148062"/>
            <a:ext cx="67822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spc="-150" dirty="0">
                <a:solidFill>
                  <a:schemeClr val="bg1"/>
                </a:solidFill>
                <a:latin typeface="Arial" pitchFamily="34" charset="0"/>
                <a:ea typeface="Fira Sans" pitchFamily="34" charset="0"/>
                <a:cs typeface="Arial" pitchFamily="34" charset="0"/>
              </a:rPr>
              <a:t>Methodology</a:t>
            </a:r>
          </a:p>
        </p:txBody>
      </p:sp>
      <p:pic>
        <p:nvPicPr>
          <p:cNvPr id="11" name="Picture 2" descr="C:\Users\Danny\Desktop\enventure-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602" y="6381328"/>
            <a:ext cx="1370796" cy="310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061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87524" y="1054565"/>
            <a:ext cx="856895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Some response options have been combined i.e. “Yes, definitely” and “Yes, to some extent” to show total “Yes”</a:t>
            </a:r>
          </a:p>
          <a:p>
            <a:pPr marL="180000" indent="-1800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Several reasons why responses in charts/tables might not add up to 100%:</a:t>
            </a:r>
          </a:p>
          <a:p>
            <a:pPr marL="914400" lvl="1" indent="-1800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Respondents might have been able to give more than one answer</a:t>
            </a:r>
          </a:p>
          <a:p>
            <a:pPr marL="914400" lvl="1" indent="-1800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Only most common responses might be shown</a:t>
            </a:r>
          </a:p>
          <a:p>
            <a:pPr marL="914400" lvl="1" indent="-1800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Individual percentages are rounded to nearest whole number</a:t>
            </a:r>
          </a:p>
          <a:p>
            <a:pPr marL="914400" lvl="1" indent="-1800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Responses of between 0% and 0.4% shown as 0%.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lvl="1" indent="-1800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Subgroup analysis undertaken using statistical testing by provider type, role, and age group amongst others</a:t>
            </a:r>
          </a:p>
          <a:p>
            <a:pPr marL="180000" lvl="1" indent="-1800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Comparisons with results from 2019 survey</a:t>
            </a:r>
          </a:p>
          <a:p>
            <a:pPr marL="180000" lvl="1" indent="-1800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All analysis undertaken at 95% confidence level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0054"/>
            <a:ext cx="9144000" cy="60794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809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80873" y="148062"/>
            <a:ext cx="67822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spc="-150" dirty="0">
                <a:solidFill>
                  <a:schemeClr val="bg1"/>
                </a:solidFill>
                <a:latin typeface="Arial" pitchFamily="34" charset="0"/>
                <a:ea typeface="Fira Sans" pitchFamily="34" charset="0"/>
                <a:cs typeface="Arial" pitchFamily="34" charset="0"/>
              </a:rPr>
              <a:t>Clarifications</a:t>
            </a:r>
          </a:p>
        </p:txBody>
      </p:sp>
      <p:pic>
        <p:nvPicPr>
          <p:cNvPr id="11" name="Picture 2" descr="C:\Users\Danny\Desktop\enventure-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602" y="6381328"/>
            <a:ext cx="1370796" cy="310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5751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96B32A7-5769-4678-B0F4-5E7AA78F77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72424202"/>
              </p:ext>
            </p:extLst>
          </p:nvPr>
        </p:nvGraphicFramePr>
        <p:xfrm>
          <a:off x="407339" y="1028963"/>
          <a:ext cx="3479263" cy="2654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E7C358E7-26C1-4243-B995-EDF30C94FF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70334428"/>
              </p:ext>
            </p:extLst>
          </p:nvPr>
        </p:nvGraphicFramePr>
        <p:xfrm>
          <a:off x="407339" y="3814763"/>
          <a:ext cx="5029856" cy="2287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6C5C2F55-88E7-4756-B52F-88ED17B345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36996679"/>
              </p:ext>
            </p:extLst>
          </p:nvPr>
        </p:nvGraphicFramePr>
        <p:xfrm>
          <a:off x="4177197" y="1028963"/>
          <a:ext cx="4559464" cy="2654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0054"/>
            <a:ext cx="9144000" cy="60794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80901"/>
          </a:xfrm>
          <a:prstGeom prst="rect">
            <a:avLst/>
          </a:prstGeom>
        </p:spPr>
      </p:pic>
      <p:pic>
        <p:nvPicPr>
          <p:cNvPr id="11" name="Picture 2" descr="C:\Users\Danny\Desktop\enventure-logo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602" y="6381328"/>
            <a:ext cx="1370796" cy="310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424481F-AE34-42D4-96F7-E0444BDD2F93}"/>
              </a:ext>
            </a:extLst>
          </p:cNvPr>
          <p:cNvSpPr txBox="1"/>
          <p:nvPr/>
        </p:nvSpPr>
        <p:spPr>
          <a:xfrm>
            <a:off x="1180873" y="148062"/>
            <a:ext cx="67822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spc="-150" dirty="0">
                <a:solidFill>
                  <a:schemeClr val="bg1"/>
                </a:solidFill>
                <a:latin typeface="Arial" pitchFamily="34" charset="0"/>
                <a:ea typeface="Fira Sans" pitchFamily="34" charset="0"/>
                <a:cs typeface="Arial" pitchFamily="34" charset="0"/>
              </a:rPr>
              <a:t>2020 respondent profile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67AF3B6-BAD0-4952-9F35-7EED5495C72D}"/>
              </a:ext>
            </a:extLst>
          </p:cNvPr>
          <p:cNvSpPr txBox="1"/>
          <p:nvPr/>
        </p:nvSpPr>
        <p:spPr>
          <a:xfrm>
            <a:off x="5148063" y="4271245"/>
            <a:ext cx="3588597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84%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were White British,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5%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White Other,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7%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BAME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444BC3D-60FD-4862-A7E7-3868A9639CC5}"/>
              </a:ext>
            </a:extLst>
          </p:cNvPr>
          <p:cNvSpPr txBox="1"/>
          <p:nvPr/>
        </p:nvSpPr>
        <p:spPr>
          <a:xfrm>
            <a:off x="5148063" y="5040424"/>
            <a:ext cx="3588598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70%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had worked for only one organisation in last 3 years</a:t>
            </a:r>
          </a:p>
        </p:txBody>
      </p:sp>
    </p:spTree>
    <p:extLst>
      <p:ext uri="{BB962C8B-B14F-4D97-AF65-F5344CB8AC3E}">
        <p14:creationId xmlns:p14="http://schemas.microsoft.com/office/powerpoint/2010/main" val="2622324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35824BEE-B5BC-49A7-9086-5796A7673D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57439056"/>
              </p:ext>
            </p:extLst>
          </p:nvPr>
        </p:nvGraphicFramePr>
        <p:xfrm>
          <a:off x="2987824" y="1028415"/>
          <a:ext cx="3168352" cy="4894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AB0E40D3-77B4-44F5-8549-99867FB2E69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8520845"/>
              </p:ext>
            </p:extLst>
          </p:nvPr>
        </p:nvGraphicFramePr>
        <p:xfrm>
          <a:off x="-59391" y="973481"/>
          <a:ext cx="2975207" cy="4894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0054"/>
            <a:ext cx="9144000" cy="60794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809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80873" y="148062"/>
            <a:ext cx="67822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spc="-150" dirty="0">
                <a:solidFill>
                  <a:schemeClr val="bg1"/>
                </a:solidFill>
                <a:latin typeface="Arial" pitchFamily="34" charset="0"/>
                <a:ea typeface="Fira Sans" pitchFamily="34" charset="0"/>
                <a:cs typeface="Arial" pitchFamily="34" charset="0"/>
              </a:rPr>
              <a:t>Respondents’ roles in 2020</a:t>
            </a:r>
          </a:p>
        </p:txBody>
      </p:sp>
      <p:pic>
        <p:nvPicPr>
          <p:cNvPr id="11" name="Picture 2" descr="C:\Users\Danny\Desktop\enventure-logo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602" y="6381328"/>
            <a:ext cx="1370796" cy="310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80A775E4-0DEB-4586-968C-1F9F79E50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66629315"/>
              </p:ext>
            </p:extLst>
          </p:nvPr>
        </p:nvGraphicFramePr>
        <p:xfrm>
          <a:off x="6156176" y="973481"/>
          <a:ext cx="2918583" cy="4894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2963426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6045D8BB-F481-4F7B-9638-99D705A7F91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53316001"/>
              </p:ext>
            </p:extLst>
          </p:nvPr>
        </p:nvGraphicFramePr>
        <p:xfrm>
          <a:off x="1180873" y="1757304"/>
          <a:ext cx="7351567" cy="43270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0054"/>
            <a:ext cx="9144000" cy="60794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809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80873" y="148062"/>
            <a:ext cx="67822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spc="-150" dirty="0">
                <a:solidFill>
                  <a:schemeClr val="bg1"/>
                </a:solidFill>
                <a:latin typeface="Arial" pitchFamily="34" charset="0"/>
                <a:ea typeface="Fira Sans" pitchFamily="34" charset="0"/>
                <a:cs typeface="Arial" pitchFamily="34" charset="0"/>
              </a:rPr>
              <a:t>Motivations for joining the profession</a:t>
            </a:r>
          </a:p>
        </p:txBody>
      </p:sp>
      <p:pic>
        <p:nvPicPr>
          <p:cNvPr id="11" name="Picture 2" descr="C:\Users\Danny\Desktop\enventure-logo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602" y="6381328"/>
            <a:ext cx="1370796" cy="310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07504" y="980728"/>
            <a:ext cx="8784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Making a difference to people’s lives is once again the most common motivation to working in the profession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84168" y="5807415"/>
            <a:ext cx="295232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Base: All  (2020: 393; 2019: 392)</a:t>
            </a:r>
          </a:p>
        </p:txBody>
      </p:sp>
    </p:spTree>
    <p:extLst>
      <p:ext uri="{BB962C8B-B14F-4D97-AF65-F5344CB8AC3E}">
        <p14:creationId xmlns:p14="http://schemas.microsoft.com/office/powerpoint/2010/main" val="712353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23BE6C03-5687-413C-AF91-41F196FCF5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4964722"/>
              </p:ext>
            </p:extLst>
          </p:nvPr>
        </p:nvGraphicFramePr>
        <p:xfrm>
          <a:off x="1607185" y="1790699"/>
          <a:ext cx="6355942" cy="4311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0054"/>
            <a:ext cx="9144000" cy="60794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809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80873" y="148062"/>
            <a:ext cx="67822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spc="-150" dirty="0">
                <a:solidFill>
                  <a:schemeClr val="bg1"/>
                </a:solidFill>
                <a:latin typeface="Arial" pitchFamily="34" charset="0"/>
                <a:ea typeface="Fira Sans" pitchFamily="34" charset="0"/>
                <a:cs typeface="Arial" pitchFamily="34" charset="0"/>
              </a:rPr>
              <a:t>Enjoyable aspects</a:t>
            </a:r>
          </a:p>
        </p:txBody>
      </p:sp>
      <p:pic>
        <p:nvPicPr>
          <p:cNvPr id="11" name="Picture 2" descr="C:\Users\Danny\Desktop\enventure-logo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602" y="6381328"/>
            <a:ext cx="1370796" cy="310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07503" y="980728"/>
            <a:ext cx="87849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Making a difference to people’s lives and the variety of the role are again the most common factors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F529CC-EE24-4419-A877-358EB1CDE084}"/>
              </a:ext>
            </a:extLst>
          </p:cNvPr>
          <p:cNvSpPr txBox="1"/>
          <p:nvPr/>
        </p:nvSpPr>
        <p:spPr>
          <a:xfrm>
            <a:off x="6084168" y="5807415"/>
            <a:ext cx="295232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Base: All  (2020: 393; 2019: 392)</a:t>
            </a:r>
          </a:p>
        </p:txBody>
      </p:sp>
    </p:spTree>
    <p:extLst>
      <p:ext uri="{BB962C8B-B14F-4D97-AF65-F5344CB8AC3E}">
        <p14:creationId xmlns:p14="http://schemas.microsoft.com/office/powerpoint/2010/main" val="2673442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AD3B18E2-D467-4957-8632-418CEDDEC8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94199191"/>
              </p:ext>
            </p:extLst>
          </p:nvPr>
        </p:nvGraphicFramePr>
        <p:xfrm>
          <a:off x="114142" y="1458699"/>
          <a:ext cx="6186050" cy="4756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0054"/>
            <a:ext cx="9144000" cy="60794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809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80873" y="148062"/>
            <a:ext cx="67822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spc="-150" dirty="0">
                <a:solidFill>
                  <a:schemeClr val="bg1"/>
                </a:solidFill>
                <a:latin typeface="Arial" pitchFamily="34" charset="0"/>
                <a:ea typeface="Fira Sans" pitchFamily="34" charset="0"/>
                <a:cs typeface="Arial" pitchFamily="34" charset="0"/>
              </a:rPr>
              <a:t>Frustrations</a:t>
            </a:r>
          </a:p>
        </p:txBody>
      </p:sp>
      <p:pic>
        <p:nvPicPr>
          <p:cNvPr id="11" name="Picture 2" descr="C:\Users\Danny\Desktop\enventure-logo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602" y="6381328"/>
            <a:ext cx="1370796" cy="310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635896" y="4240339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NO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B0DC5AB-6316-4C7E-8442-B26F2CEAF344}"/>
              </a:ext>
            </a:extLst>
          </p:cNvPr>
          <p:cNvSpPr txBox="1"/>
          <p:nvPr/>
        </p:nvSpPr>
        <p:spPr>
          <a:xfrm>
            <a:off x="107503" y="980728"/>
            <a:ext cx="85689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Pay is again by far the biggest frustration about working in the profession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1D04728-0B87-4941-8B81-F9DCE4929B26}"/>
              </a:ext>
            </a:extLst>
          </p:cNvPr>
          <p:cNvSpPr txBox="1"/>
          <p:nvPr/>
        </p:nvSpPr>
        <p:spPr>
          <a:xfrm>
            <a:off x="5292078" y="2468234"/>
            <a:ext cx="373777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Half (51%) earn less than £10 an hour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02CC49D-ADD0-47CE-97A2-246A0EFD0AD1}"/>
              </a:ext>
            </a:extLst>
          </p:cNvPr>
          <p:cNvSpPr txBox="1"/>
          <p:nvPr/>
        </p:nvSpPr>
        <p:spPr>
          <a:xfrm>
            <a:off x="5292078" y="3300243"/>
            <a:ext cx="373777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91% said their pay from their care role was primary source of income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EE883E6-4F23-4708-BF70-CE9778B1357D}"/>
              </a:ext>
            </a:extLst>
          </p:cNvPr>
          <p:cNvSpPr txBox="1"/>
          <p:nvPr/>
        </p:nvSpPr>
        <p:spPr>
          <a:xfrm>
            <a:off x="5292078" y="4861606"/>
            <a:ext cx="37377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46% work 40+ hours per week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F701050-BCE7-4ACB-84FB-D7CCE1DC8991}"/>
              </a:ext>
            </a:extLst>
          </p:cNvPr>
          <p:cNvSpPr txBox="1"/>
          <p:nvPr/>
        </p:nvSpPr>
        <p:spPr>
          <a:xfrm>
            <a:off x="5292079" y="4081436"/>
            <a:ext cx="373777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26% have zero hours contracts, higher than last year (15%)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67D7C1-C9BD-464B-9686-9D1DE25EA5D8}"/>
              </a:ext>
            </a:extLst>
          </p:cNvPr>
          <p:cNvSpPr txBox="1"/>
          <p:nvPr/>
        </p:nvSpPr>
        <p:spPr>
          <a:xfrm>
            <a:off x="6084168" y="5807415"/>
            <a:ext cx="295232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Base: All  (2020: 393; 2019: 392)</a:t>
            </a:r>
          </a:p>
        </p:txBody>
      </p:sp>
    </p:spTree>
    <p:extLst>
      <p:ext uri="{BB962C8B-B14F-4D97-AF65-F5344CB8AC3E}">
        <p14:creationId xmlns:p14="http://schemas.microsoft.com/office/powerpoint/2010/main" val="4167402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ustom 1">
    <a:majorFont>
      <a:latin typeface="Fira Sans"/>
      <a:ea typeface=""/>
      <a:cs typeface=""/>
    </a:majorFont>
    <a:minorFont>
      <a:latin typeface="Fira Sans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ustom 1">
    <a:majorFont>
      <a:latin typeface="Fira Sans"/>
      <a:ea typeface=""/>
      <a:cs typeface=""/>
    </a:majorFont>
    <a:minorFont>
      <a:latin typeface="Fira Sans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22A1346DE3D24EB448A2DDADCA5714" ma:contentTypeVersion="9" ma:contentTypeDescription="Create a new document." ma:contentTypeScope="" ma:versionID="9aad3eda65f7f94086acd16f69426c20">
  <xsd:schema xmlns:xsd="http://www.w3.org/2001/XMLSchema" xmlns:xs="http://www.w3.org/2001/XMLSchema" xmlns:p="http://schemas.microsoft.com/office/2006/metadata/properties" xmlns:ns2="bd81888e-1a89-462c-ae28-48bb9c619d4f" xmlns:ns3="f7396065-80a9-4d56-b2ea-45d6e403a905" targetNamespace="http://schemas.microsoft.com/office/2006/metadata/properties" ma:root="true" ma:fieldsID="af17db71026430f7671f2f4d96282e08" ns2:_="" ns3:_="">
    <xsd:import namespace="bd81888e-1a89-462c-ae28-48bb9c619d4f"/>
    <xsd:import namespace="f7396065-80a9-4d56-b2ea-45d6e403a9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81888e-1a89-462c-ae28-48bb9c619d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396065-80a9-4d56-b2ea-45d6e403a90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9012027-05F5-484C-A650-59BECC371F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81888e-1a89-462c-ae28-48bb9c619d4f"/>
    <ds:schemaRef ds:uri="f7396065-80a9-4d56-b2ea-45d6e403a9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38D9072-A4E7-4E61-8192-424EFCAC44C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F68A57-AE0D-4299-8482-65261744A745}">
  <ds:schemaRefs>
    <ds:schemaRef ds:uri="bd81888e-1a89-462c-ae28-48bb9c619d4f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f7396065-80a9-4d56-b2ea-45d6e403a90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33596</TotalTime>
  <Words>1862</Words>
  <Application>Microsoft Office PowerPoint</Application>
  <PresentationFormat>On-screen Show (4:3)</PresentationFormat>
  <Paragraphs>231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</dc:creator>
  <cp:lastModifiedBy>Tom Bendy - Category and Contract Assistant Manager</cp:lastModifiedBy>
  <cp:revision>627</cp:revision>
  <cp:lastPrinted>2019-11-19T12:22:48Z</cp:lastPrinted>
  <dcterms:created xsi:type="dcterms:W3CDTF">2014-12-15T15:00:22Z</dcterms:created>
  <dcterms:modified xsi:type="dcterms:W3CDTF">2020-11-17T12:06:46Z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9d8be9e-c8d9-4b9c-bd40-2c27cc7ea2e6_Enabled">
    <vt:lpwstr>true</vt:lpwstr>
  </property>
  <property fmtid="{D5CDD505-2E9C-101B-9397-08002B2CF9AE}" pid="3" name="MSIP_Label_39d8be9e-c8d9-4b9c-bd40-2c27cc7ea2e6_SetDate">
    <vt:lpwstr>2020-11-17T12:02:56Z</vt:lpwstr>
  </property>
  <property fmtid="{D5CDD505-2E9C-101B-9397-08002B2CF9AE}" pid="4" name="MSIP_Label_39d8be9e-c8d9-4b9c-bd40-2c27cc7ea2e6_Method">
    <vt:lpwstr>Standard</vt:lpwstr>
  </property>
  <property fmtid="{D5CDD505-2E9C-101B-9397-08002B2CF9AE}" pid="5" name="MSIP_Label_39d8be9e-c8d9-4b9c-bd40-2c27cc7ea2e6_Name">
    <vt:lpwstr>39d8be9e-c8d9-4b9c-bd40-2c27cc7ea2e6</vt:lpwstr>
  </property>
  <property fmtid="{D5CDD505-2E9C-101B-9397-08002B2CF9AE}" pid="6" name="MSIP_Label_39d8be9e-c8d9-4b9c-bd40-2c27cc7ea2e6_SiteId">
    <vt:lpwstr>a8b4324f-155c-4215-a0f1-7ed8cc9a992f</vt:lpwstr>
  </property>
  <property fmtid="{D5CDD505-2E9C-101B-9397-08002B2CF9AE}" pid="7" name="MSIP_Label_39d8be9e-c8d9-4b9c-bd40-2c27cc7ea2e6_ActionId">
    <vt:lpwstr>411adac4-d255-476d-b2f7-0000e8cb945b</vt:lpwstr>
  </property>
  <property fmtid="{D5CDD505-2E9C-101B-9397-08002B2CF9AE}" pid="8" name="MSIP_Label_39d8be9e-c8d9-4b9c-bd40-2c27cc7ea2e6_ContentBits">
    <vt:lpwstr>0</vt:lpwstr>
  </property>
  <property fmtid="{D5CDD505-2E9C-101B-9397-08002B2CF9AE}" pid="9" name="ContentTypeId">
    <vt:lpwstr>0x0101003522A1346DE3D24EB448A2DDADCA5714</vt:lpwstr>
  </property>
</Properties>
</file>