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97" r:id="rId2"/>
  </p:sldMasterIdLst>
  <p:notesMasterIdLst>
    <p:notesMasterId r:id="rId23"/>
  </p:notesMasterIdLst>
  <p:handoutMasterIdLst>
    <p:handoutMasterId r:id="rId24"/>
  </p:handoutMasterIdLst>
  <p:sldIdLst>
    <p:sldId id="2974" r:id="rId3"/>
    <p:sldId id="291" r:id="rId4"/>
    <p:sldId id="2816" r:id="rId5"/>
    <p:sldId id="2817" r:id="rId6"/>
    <p:sldId id="2842" r:id="rId7"/>
    <p:sldId id="304" r:id="rId8"/>
    <p:sldId id="305" r:id="rId9"/>
    <p:sldId id="2983" r:id="rId10"/>
    <p:sldId id="2982" r:id="rId11"/>
    <p:sldId id="2828" r:id="rId12"/>
    <p:sldId id="2819" r:id="rId13"/>
    <p:sldId id="2961" r:id="rId14"/>
    <p:sldId id="2978" r:id="rId15"/>
    <p:sldId id="2815" r:id="rId16"/>
    <p:sldId id="2960" r:id="rId17"/>
    <p:sldId id="2946" r:id="rId18"/>
    <p:sldId id="2984" r:id="rId19"/>
    <p:sldId id="2956" r:id="rId20"/>
    <p:sldId id="258" r:id="rId21"/>
    <p:sldId id="2979"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autoAdjust="0"/>
  </p:normalViewPr>
  <p:slideViewPr>
    <p:cSldViewPr>
      <p:cViewPr varScale="1">
        <p:scale>
          <a:sx n="53" d="100"/>
          <a:sy n="53" d="100"/>
        </p:scale>
        <p:origin x="3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BEE6D-88A3-434B-B194-0C4C33A97FC5}" type="doc">
      <dgm:prSet loTypeId="urn:microsoft.com/office/officeart/2005/8/layout/equation2" loCatId="process" qsTypeId="urn:microsoft.com/office/officeart/2005/8/quickstyle/simple1" qsCatId="simple" csTypeId="urn:microsoft.com/office/officeart/2005/8/colors/accent1_2" csCatId="accent1" phldr="1"/>
      <dgm:spPr/>
    </dgm:pt>
    <dgm:pt modelId="{C1143F78-E2BA-4EF7-BECA-B2E28501B8F3}">
      <dgm:prSet phldrT="[Text]"/>
      <dgm:spPr/>
      <dgm:t>
        <a:bodyPr/>
        <a:lstStyle/>
        <a:p>
          <a:r>
            <a:rPr lang="en-GB"/>
            <a:t>Identify your social value strengths</a:t>
          </a:r>
        </a:p>
      </dgm:t>
    </dgm:pt>
    <dgm:pt modelId="{04E8CF70-806D-4DAB-BB0A-D45CD28ED9EE}" type="parTrans" cxnId="{F2458EE3-FACD-4AA0-B5AD-34D4AA1ED96A}">
      <dgm:prSet/>
      <dgm:spPr/>
      <dgm:t>
        <a:bodyPr/>
        <a:lstStyle/>
        <a:p>
          <a:endParaRPr lang="en-GB"/>
        </a:p>
      </dgm:t>
    </dgm:pt>
    <dgm:pt modelId="{AAFF410C-3F35-4BF0-8D61-119A7E8CF2C2}" type="sibTrans" cxnId="{F2458EE3-FACD-4AA0-B5AD-34D4AA1ED96A}">
      <dgm:prSet/>
      <dgm:spPr/>
      <dgm:t>
        <a:bodyPr/>
        <a:lstStyle/>
        <a:p>
          <a:endParaRPr lang="en-GB"/>
        </a:p>
      </dgm:t>
    </dgm:pt>
    <dgm:pt modelId="{52D1E906-7121-4DCF-91C1-D6C2EADDB11A}">
      <dgm:prSet phldrT="[Text]"/>
      <dgm:spPr/>
      <dgm:t>
        <a:bodyPr/>
        <a:lstStyle/>
        <a:p>
          <a:r>
            <a:rPr lang="en-GB"/>
            <a:t>Understand buyer’s social value ASK</a:t>
          </a:r>
        </a:p>
      </dgm:t>
    </dgm:pt>
    <dgm:pt modelId="{49C585AB-6395-47FF-B772-0FCDC4D45299}" type="parTrans" cxnId="{E95E18DA-FB1B-4239-A2C0-1D0651F0D355}">
      <dgm:prSet/>
      <dgm:spPr/>
      <dgm:t>
        <a:bodyPr/>
        <a:lstStyle/>
        <a:p>
          <a:endParaRPr lang="en-GB"/>
        </a:p>
      </dgm:t>
    </dgm:pt>
    <dgm:pt modelId="{9585197D-E85A-4DB8-9BCE-AE327A536AB3}" type="sibTrans" cxnId="{E95E18DA-FB1B-4239-A2C0-1D0651F0D355}">
      <dgm:prSet/>
      <dgm:spPr/>
      <dgm:t>
        <a:bodyPr/>
        <a:lstStyle/>
        <a:p>
          <a:endParaRPr lang="en-GB"/>
        </a:p>
      </dgm:t>
    </dgm:pt>
    <dgm:pt modelId="{241F86A5-12D5-4F33-A46E-C4933DE9F10B}">
      <dgm:prSet phldrT="[Text]"/>
      <dgm:spPr/>
      <dgm:t>
        <a:bodyPr/>
        <a:lstStyle/>
        <a:p>
          <a:r>
            <a:rPr lang="en-GB"/>
            <a:t>Design your social value offer</a:t>
          </a:r>
        </a:p>
      </dgm:t>
    </dgm:pt>
    <dgm:pt modelId="{C0C845FA-5795-4B6B-813B-5E85BB4F4B63}" type="parTrans" cxnId="{E386DF48-5C62-4852-8B6F-7A5922A63872}">
      <dgm:prSet/>
      <dgm:spPr/>
      <dgm:t>
        <a:bodyPr/>
        <a:lstStyle/>
        <a:p>
          <a:endParaRPr lang="en-GB"/>
        </a:p>
      </dgm:t>
    </dgm:pt>
    <dgm:pt modelId="{289EB4E1-7DE0-45C3-8B83-D8A5D1718F9F}" type="sibTrans" cxnId="{E386DF48-5C62-4852-8B6F-7A5922A63872}">
      <dgm:prSet/>
      <dgm:spPr/>
      <dgm:t>
        <a:bodyPr/>
        <a:lstStyle/>
        <a:p>
          <a:endParaRPr lang="en-GB"/>
        </a:p>
      </dgm:t>
    </dgm:pt>
    <dgm:pt modelId="{85319C30-EFD1-434D-B3E1-C5D285E22FB9}" type="pres">
      <dgm:prSet presAssocID="{309BEE6D-88A3-434B-B194-0C4C33A97FC5}" presName="Name0" presStyleCnt="0">
        <dgm:presLayoutVars>
          <dgm:dir/>
          <dgm:resizeHandles val="exact"/>
        </dgm:presLayoutVars>
      </dgm:prSet>
      <dgm:spPr/>
    </dgm:pt>
    <dgm:pt modelId="{28529D08-F8D2-4A04-939D-E3E36524091B}" type="pres">
      <dgm:prSet presAssocID="{309BEE6D-88A3-434B-B194-0C4C33A97FC5}" presName="vNodes" presStyleCnt="0"/>
      <dgm:spPr/>
    </dgm:pt>
    <dgm:pt modelId="{643D8167-7AB7-4811-AA37-61C2424A2419}" type="pres">
      <dgm:prSet presAssocID="{C1143F78-E2BA-4EF7-BECA-B2E28501B8F3}" presName="node" presStyleLbl="node1" presStyleIdx="0" presStyleCnt="3" custScaleX="131168" custLinFactNeighborY="-93495">
        <dgm:presLayoutVars>
          <dgm:bulletEnabled val="1"/>
        </dgm:presLayoutVars>
      </dgm:prSet>
      <dgm:spPr/>
    </dgm:pt>
    <dgm:pt modelId="{5FA7B4D2-8EEB-429A-B368-E0917E6200AB}" type="pres">
      <dgm:prSet presAssocID="{AAFF410C-3F35-4BF0-8D61-119A7E8CF2C2}" presName="spacerT" presStyleCnt="0"/>
      <dgm:spPr/>
    </dgm:pt>
    <dgm:pt modelId="{EA373D83-7974-4C24-A715-A8850BF13DFF}" type="pres">
      <dgm:prSet presAssocID="{AAFF410C-3F35-4BF0-8D61-119A7E8CF2C2}" presName="sibTrans" presStyleLbl="sibTrans2D1" presStyleIdx="0" presStyleCnt="2"/>
      <dgm:spPr/>
    </dgm:pt>
    <dgm:pt modelId="{64EB94CF-8BD2-4595-A04D-1BF5DC5608E8}" type="pres">
      <dgm:prSet presAssocID="{AAFF410C-3F35-4BF0-8D61-119A7E8CF2C2}" presName="spacerB" presStyleCnt="0"/>
      <dgm:spPr/>
    </dgm:pt>
    <dgm:pt modelId="{D6F116B2-22FB-4529-B2AF-1C71EE8D05C3}" type="pres">
      <dgm:prSet presAssocID="{52D1E906-7121-4DCF-91C1-D6C2EADDB11A}" presName="node" presStyleLbl="node1" presStyleIdx="1" presStyleCnt="3" custScaleX="128053">
        <dgm:presLayoutVars>
          <dgm:bulletEnabled val="1"/>
        </dgm:presLayoutVars>
      </dgm:prSet>
      <dgm:spPr/>
    </dgm:pt>
    <dgm:pt modelId="{D6245523-E5F4-4997-8E3E-706708B33A0F}" type="pres">
      <dgm:prSet presAssocID="{309BEE6D-88A3-434B-B194-0C4C33A97FC5}" presName="sibTransLast" presStyleLbl="sibTrans2D1" presStyleIdx="1" presStyleCnt="2" custScaleX="125763"/>
      <dgm:spPr/>
    </dgm:pt>
    <dgm:pt modelId="{7EB25441-B493-4CCB-AD68-2CA04C08F9A4}" type="pres">
      <dgm:prSet presAssocID="{309BEE6D-88A3-434B-B194-0C4C33A97FC5}" presName="connectorText" presStyleLbl="sibTrans2D1" presStyleIdx="1" presStyleCnt="2"/>
      <dgm:spPr/>
    </dgm:pt>
    <dgm:pt modelId="{671AC4D0-E0D4-4D49-B27D-208B40292130}" type="pres">
      <dgm:prSet presAssocID="{309BEE6D-88A3-434B-B194-0C4C33A97FC5}" presName="lastNode" presStyleLbl="node1" presStyleIdx="2" presStyleCnt="3" custLinFactX="650" custLinFactNeighborX="100000" custLinFactNeighborY="-389">
        <dgm:presLayoutVars>
          <dgm:bulletEnabled val="1"/>
        </dgm:presLayoutVars>
      </dgm:prSet>
      <dgm:spPr/>
    </dgm:pt>
  </dgm:ptLst>
  <dgm:cxnLst>
    <dgm:cxn modelId="{F8085201-A762-4C3A-8462-C0DB999B0021}" type="presOf" srcId="{309BEE6D-88A3-434B-B194-0C4C33A97FC5}" destId="{85319C30-EFD1-434D-B3E1-C5D285E22FB9}" srcOrd="0" destOrd="0" presId="urn:microsoft.com/office/officeart/2005/8/layout/equation2"/>
    <dgm:cxn modelId="{C7344211-6294-408D-9C7C-E2393570C567}" type="presOf" srcId="{52D1E906-7121-4DCF-91C1-D6C2EADDB11A}" destId="{D6F116B2-22FB-4529-B2AF-1C71EE8D05C3}" srcOrd="0" destOrd="0" presId="urn:microsoft.com/office/officeart/2005/8/layout/equation2"/>
    <dgm:cxn modelId="{0812FC3F-9AFD-4EDF-ABCE-8C781B969760}" type="presOf" srcId="{9585197D-E85A-4DB8-9BCE-AE327A536AB3}" destId="{7EB25441-B493-4CCB-AD68-2CA04C08F9A4}" srcOrd="1" destOrd="0" presId="urn:microsoft.com/office/officeart/2005/8/layout/equation2"/>
    <dgm:cxn modelId="{A99B4640-3DDA-474F-B266-0DDD24903FC1}" type="presOf" srcId="{241F86A5-12D5-4F33-A46E-C4933DE9F10B}" destId="{671AC4D0-E0D4-4D49-B27D-208B40292130}" srcOrd="0" destOrd="0" presId="urn:microsoft.com/office/officeart/2005/8/layout/equation2"/>
    <dgm:cxn modelId="{E386DF48-5C62-4852-8B6F-7A5922A63872}" srcId="{309BEE6D-88A3-434B-B194-0C4C33A97FC5}" destId="{241F86A5-12D5-4F33-A46E-C4933DE9F10B}" srcOrd="2" destOrd="0" parTransId="{C0C845FA-5795-4B6B-813B-5E85BB4F4B63}" sibTransId="{289EB4E1-7DE0-45C3-8B83-D8A5D1718F9F}"/>
    <dgm:cxn modelId="{FCE7A670-DCF5-41AB-BF9A-B38805E8DF06}" type="presOf" srcId="{9585197D-E85A-4DB8-9BCE-AE327A536AB3}" destId="{D6245523-E5F4-4997-8E3E-706708B33A0F}" srcOrd="0" destOrd="0" presId="urn:microsoft.com/office/officeart/2005/8/layout/equation2"/>
    <dgm:cxn modelId="{546107A9-A4FE-4B90-8213-6733C48F53FD}" type="presOf" srcId="{AAFF410C-3F35-4BF0-8D61-119A7E8CF2C2}" destId="{EA373D83-7974-4C24-A715-A8850BF13DFF}" srcOrd="0" destOrd="0" presId="urn:microsoft.com/office/officeart/2005/8/layout/equation2"/>
    <dgm:cxn modelId="{0641E9CC-967B-49A3-BE3E-BE07F6649A13}" type="presOf" srcId="{C1143F78-E2BA-4EF7-BECA-B2E28501B8F3}" destId="{643D8167-7AB7-4811-AA37-61C2424A2419}" srcOrd="0" destOrd="0" presId="urn:microsoft.com/office/officeart/2005/8/layout/equation2"/>
    <dgm:cxn modelId="{E95E18DA-FB1B-4239-A2C0-1D0651F0D355}" srcId="{309BEE6D-88A3-434B-B194-0C4C33A97FC5}" destId="{52D1E906-7121-4DCF-91C1-D6C2EADDB11A}" srcOrd="1" destOrd="0" parTransId="{49C585AB-6395-47FF-B772-0FCDC4D45299}" sibTransId="{9585197D-E85A-4DB8-9BCE-AE327A536AB3}"/>
    <dgm:cxn modelId="{F2458EE3-FACD-4AA0-B5AD-34D4AA1ED96A}" srcId="{309BEE6D-88A3-434B-B194-0C4C33A97FC5}" destId="{C1143F78-E2BA-4EF7-BECA-B2E28501B8F3}" srcOrd="0" destOrd="0" parTransId="{04E8CF70-806D-4DAB-BB0A-D45CD28ED9EE}" sibTransId="{AAFF410C-3F35-4BF0-8D61-119A7E8CF2C2}"/>
    <dgm:cxn modelId="{1B5A8A66-3BDB-4E2E-9C37-C45D5927AA2C}" type="presParOf" srcId="{85319C30-EFD1-434D-B3E1-C5D285E22FB9}" destId="{28529D08-F8D2-4A04-939D-E3E36524091B}" srcOrd="0" destOrd="0" presId="urn:microsoft.com/office/officeart/2005/8/layout/equation2"/>
    <dgm:cxn modelId="{6FB84B04-C180-49DF-BECF-4BC85259EAD8}" type="presParOf" srcId="{28529D08-F8D2-4A04-939D-E3E36524091B}" destId="{643D8167-7AB7-4811-AA37-61C2424A2419}" srcOrd="0" destOrd="0" presId="urn:microsoft.com/office/officeart/2005/8/layout/equation2"/>
    <dgm:cxn modelId="{BDBA2E5B-3351-4C55-B4E5-7BFC65A53B64}" type="presParOf" srcId="{28529D08-F8D2-4A04-939D-E3E36524091B}" destId="{5FA7B4D2-8EEB-429A-B368-E0917E6200AB}" srcOrd="1" destOrd="0" presId="urn:microsoft.com/office/officeart/2005/8/layout/equation2"/>
    <dgm:cxn modelId="{0EA21D89-B847-4515-8F21-9EAE8E4CFA08}" type="presParOf" srcId="{28529D08-F8D2-4A04-939D-E3E36524091B}" destId="{EA373D83-7974-4C24-A715-A8850BF13DFF}" srcOrd="2" destOrd="0" presId="urn:microsoft.com/office/officeart/2005/8/layout/equation2"/>
    <dgm:cxn modelId="{9C9C4CA0-C1D4-4B33-9CFB-CF6FD131BAEE}" type="presParOf" srcId="{28529D08-F8D2-4A04-939D-E3E36524091B}" destId="{64EB94CF-8BD2-4595-A04D-1BF5DC5608E8}" srcOrd="3" destOrd="0" presId="urn:microsoft.com/office/officeart/2005/8/layout/equation2"/>
    <dgm:cxn modelId="{26449D58-03CC-419E-8EAF-46E3E26AAFF5}" type="presParOf" srcId="{28529D08-F8D2-4A04-939D-E3E36524091B}" destId="{D6F116B2-22FB-4529-B2AF-1C71EE8D05C3}" srcOrd="4" destOrd="0" presId="urn:microsoft.com/office/officeart/2005/8/layout/equation2"/>
    <dgm:cxn modelId="{ECD8BAF2-A17B-44FE-8CFF-3258A794B06D}" type="presParOf" srcId="{85319C30-EFD1-434D-B3E1-C5D285E22FB9}" destId="{D6245523-E5F4-4997-8E3E-706708B33A0F}" srcOrd="1" destOrd="0" presId="urn:microsoft.com/office/officeart/2005/8/layout/equation2"/>
    <dgm:cxn modelId="{426DA4D2-BBE1-45E9-86B2-9B16527F0068}" type="presParOf" srcId="{D6245523-E5F4-4997-8E3E-706708B33A0F}" destId="{7EB25441-B493-4CCB-AD68-2CA04C08F9A4}" srcOrd="0" destOrd="0" presId="urn:microsoft.com/office/officeart/2005/8/layout/equation2"/>
    <dgm:cxn modelId="{23A165E9-A4D0-41EF-A3B8-1D3C8FCB9853}" type="presParOf" srcId="{85319C30-EFD1-434D-B3E1-C5D285E22FB9}" destId="{671AC4D0-E0D4-4D49-B27D-208B4029213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8167-7AB7-4811-AA37-61C2424A2419}">
      <dsp:nvSpPr>
        <dsp:cNvPr id="0" name=""/>
        <dsp:cNvSpPr/>
      </dsp:nvSpPr>
      <dsp:spPr>
        <a:xfrm>
          <a:off x="317791" y="0"/>
          <a:ext cx="1777310" cy="13549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Identify your social value strengths</a:t>
          </a:r>
        </a:p>
      </dsp:txBody>
      <dsp:txXfrm>
        <a:off x="578072" y="198433"/>
        <a:ext cx="1256748" cy="958121"/>
      </dsp:txXfrm>
    </dsp:sp>
    <dsp:sp modelId="{EA373D83-7974-4C24-A715-A8850BF13DFF}">
      <dsp:nvSpPr>
        <dsp:cNvPr id="0" name=""/>
        <dsp:cNvSpPr/>
      </dsp:nvSpPr>
      <dsp:spPr>
        <a:xfrm>
          <a:off x="813499" y="1465796"/>
          <a:ext cx="785892" cy="78589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917669" y="1766321"/>
        <a:ext cx="577552" cy="184842"/>
      </dsp:txXfrm>
    </dsp:sp>
    <dsp:sp modelId="{D6F116B2-22FB-4529-B2AF-1C71EE8D05C3}">
      <dsp:nvSpPr>
        <dsp:cNvPr id="0" name=""/>
        <dsp:cNvSpPr/>
      </dsp:nvSpPr>
      <dsp:spPr>
        <a:xfrm>
          <a:off x="338895" y="2361714"/>
          <a:ext cx="1735102" cy="13549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Understand buyer’s social value ASK</a:t>
          </a:r>
        </a:p>
      </dsp:txBody>
      <dsp:txXfrm>
        <a:off x="592995" y="2560147"/>
        <a:ext cx="1226902" cy="958121"/>
      </dsp:txXfrm>
    </dsp:sp>
    <dsp:sp modelId="{D6245523-E5F4-4997-8E3E-706708B33A0F}">
      <dsp:nvSpPr>
        <dsp:cNvPr id="0" name=""/>
        <dsp:cNvSpPr/>
      </dsp:nvSpPr>
      <dsp:spPr>
        <a:xfrm rot="21589660">
          <a:off x="2300595" y="1601898"/>
          <a:ext cx="753724" cy="5040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00595" y="1702936"/>
        <a:ext cx="602508" cy="302433"/>
      </dsp:txXfrm>
    </dsp:sp>
    <dsp:sp modelId="{671AC4D0-E0D4-4D49-B27D-208B40292130}">
      <dsp:nvSpPr>
        <dsp:cNvPr id="0" name=""/>
        <dsp:cNvSpPr/>
      </dsp:nvSpPr>
      <dsp:spPr>
        <a:xfrm>
          <a:off x="3225884" y="493213"/>
          <a:ext cx="2709975" cy="2709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kern="1200"/>
            <a:t>Design your social value offer</a:t>
          </a:r>
        </a:p>
      </dsp:txBody>
      <dsp:txXfrm>
        <a:off x="3622751" y="890080"/>
        <a:ext cx="1916241" cy="191624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b="1" i="1">
              <a:cs typeface="Calibri"/>
            </a:endParaRPr>
          </a:p>
          <a:p>
            <a:pPr marL="457200" indent="-457200">
              <a:lnSpc>
                <a:spcPct val="90000"/>
              </a:lnSpc>
              <a:spcBef>
                <a:spcPts val="1000"/>
              </a:spcBef>
              <a:buFont typeface="Arial"/>
              <a:buChar char="•"/>
            </a:pPr>
            <a:r>
              <a:rPr lang="en-GB"/>
              <a:t>Social Value included in Procurements over £100K (ECC).</a:t>
            </a:r>
            <a:endParaRPr lang="en-US"/>
          </a:p>
          <a:p>
            <a:pPr marL="457200" indent="-457200">
              <a:lnSpc>
                <a:spcPct val="90000"/>
              </a:lnSpc>
              <a:spcBef>
                <a:spcPts val="1000"/>
              </a:spcBef>
              <a:buFont typeface="Arial"/>
              <a:buChar char="•"/>
            </a:pPr>
            <a:r>
              <a:rPr lang="en-GB"/>
              <a:t>Social Value up to 20% of the evaluation </a:t>
            </a:r>
            <a:endParaRPr lang="en-US"/>
          </a:p>
          <a:p>
            <a:pPr marL="457200" indent="-457200">
              <a:lnSpc>
                <a:spcPct val="90000"/>
              </a:lnSpc>
              <a:spcBef>
                <a:spcPts val="1000"/>
              </a:spcBef>
              <a:buFont typeface="Arial"/>
              <a:buChar char="•"/>
            </a:pPr>
            <a:r>
              <a:rPr lang="en-GB"/>
              <a:t>Social Value priorities based on Everyone's Essex Strategy </a:t>
            </a:r>
            <a:endParaRPr lang="en-US"/>
          </a:p>
          <a:p>
            <a:pPr marL="457200" indent="-457200">
              <a:lnSpc>
                <a:spcPct val="90000"/>
              </a:lnSpc>
              <a:spcBef>
                <a:spcPts val="1000"/>
              </a:spcBef>
              <a:buFont typeface="Arial"/>
              <a:buChar char="•"/>
            </a:pPr>
            <a:r>
              <a:rPr lang="en-GB"/>
              <a:t>National Social Value Taskforce ‘TOMs’</a:t>
            </a:r>
            <a:endParaRPr lang="en-US"/>
          </a:p>
          <a:p>
            <a:pPr marL="628650" lvl="1" indent="-171450">
              <a:lnSpc>
                <a:spcPct val="150000"/>
              </a:lnSpc>
              <a:buFont typeface="Arial,Sans-Serif"/>
              <a:buChar char="•"/>
            </a:pPr>
            <a:r>
              <a:rPr lang="en-GB"/>
              <a:t>Units of measure and financial proxies - assigns an economic value to each type of social value</a:t>
            </a:r>
            <a:endParaRPr lang="en-US"/>
          </a:p>
          <a:p>
            <a:pPr marL="628650" lvl="1" indent="-171450">
              <a:lnSpc>
                <a:spcPct val="150000"/>
              </a:lnSpc>
              <a:buFont typeface="Arial,Sans-Serif"/>
              <a:buChar char="•"/>
            </a:pPr>
            <a:r>
              <a:rPr lang="en-GB"/>
              <a:t>Tailored to Essex Priorities</a:t>
            </a: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sz="1100" b="1"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A set of Social Value 'Themes and Outcomes'</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sz="1100" b="1"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A set of Units of Measure for each of the Outcomes: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These Units of Measure are used to compare bids on a like for like basis. They are set out as a description (the Measure) and a metric (the Unit).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They also enable us to collate the total benefits delivered by vendors to Essex communities and provide a consistent method of performance management reporting.</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sz="1100" b="1"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A set of Financial Proxies: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Each Unit of Measure is assigned a financial value. This enables us to calculate the total economic value of contributions that organisations offer.</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sz="1100" b="1"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Priority Weightings: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This is a weighting system that enables ECC to ensure its scoring system aligns to the agreed ECC Social Value Priority Measures.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A factor of 1 to 3 is applied to the Units of Measure that are listed as an ECC Social Value Priority.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When Total Social Value bid is calculated, the corresponding Financial Proxy is multiplied by the weighting before the total 'Value' score is calculated.</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When ECC staff measure and report the social value delivered, they will not use the multiplier.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56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i="0"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The Bidder’s Guidance gives bidders all of the information they will need to understand the ECC approach to Social Value, and provides transparency on our evaluation process</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b="1"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1. Value Question</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How to complete the ECC TOMs Calculator</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Important requirements to consider when making your offer</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Evaluation Criteria</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How the Score is calculated</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b="1"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2. Supporting Statement</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Supporting Statement Question</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What is required</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Standard Evaluation Criteria</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How the Supporting Statement Score is calculated</a:t>
            </a:r>
            <a:endParaRPr kumimoji="0" lang="en-GB" b="0"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b="1"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3. Overall Social Value Score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71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a:t>Using the ECC TOMs Calculator</a:t>
            </a:r>
          </a:p>
          <a:p>
            <a:r>
              <a:rPr lang="en-GB"/>
              <a:t>We’ve verified the submission, considered all of the units offered in terms of relevance and proportionality to the contract.</a:t>
            </a:r>
          </a:p>
          <a:p>
            <a:r>
              <a:rPr lang="en-GB"/>
              <a:t>We take the total ‘proxy’ value of Social Value offered</a:t>
            </a:r>
          </a:p>
          <a:p>
            <a:r>
              <a:rPr lang="en-GB"/>
              <a:t>And we take the tendered price to calculate the Social Value Ratio</a:t>
            </a:r>
          </a:p>
          <a:p>
            <a:r>
              <a:rPr lang="en-GB"/>
              <a:t>Then we consider the target that we are trying to achieve.</a:t>
            </a:r>
          </a:p>
          <a:p>
            <a:r>
              <a:rPr lang="en-GB"/>
              <a:t>The default target is that we want to achieve 50p Social Value in every £1 spend</a:t>
            </a:r>
          </a:p>
          <a:p>
            <a:r>
              <a:rPr lang="en-GB"/>
              <a:t>We’ve created a scoring methodology based on this target….</a:t>
            </a:r>
          </a:p>
          <a:p>
            <a:r>
              <a:rPr lang="en-GB"/>
              <a:t>When the Social Value Ratio shows that 50p or more for every £1 of the contract value will be additional Social Value bidders score 5/5 on their Value score.</a:t>
            </a:r>
          </a:p>
          <a:p>
            <a:r>
              <a:rPr lang="en-GB"/>
              <a:t>This reduces proportionately as the Social Value offered moves further below our target.</a:t>
            </a:r>
          </a:p>
          <a:p>
            <a:endParaRPr lang="en-GB"/>
          </a:p>
          <a:p>
            <a:r>
              <a:rPr lang="en-GB"/>
              <a:t>Without wanting to confuse things …. Just a point to note – if you are reducing the measures that you are including n the ECC TOMs or if you are including all of the measures and there is an opportunity in a particular market to achieve more than 50p in every £1 spent, then the target may changed – evidenced through the SVAF and with input from colleagues to develop the rationale.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3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04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201C6-8030-46CA-946A-D405028704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88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b="1" i="1">
              <a:cs typeface="Calibri"/>
            </a:endParaRPr>
          </a:p>
          <a:p>
            <a:pPr marL="628650" lvl="1" indent="-171450">
              <a:lnSpc>
                <a:spcPct val="150000"/>
              </a:lnSpc>
              <a:buFont typeface="Arial,Sans-Serif"/>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58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r>
              <a:rPr lang="en-GB">
                <a:latin typeface="Arial"/>
                <a:cs typeface="Calibri"/>
              </a:rPr>
              <a:t>You are probably adding value to the place you operate and surrounding communities already. Look at your own business attributes, the way your organisation operates, your goods and services:</a:t>
            </a:r>
          </a:p>
          <a:p>
            <a:pPr marL="628650" lvl="1" indent="-171450">
              <a:lnSpc>
                <a:spcPct val="150000"/>
              </a:lnSpc>
              <a:buFont typeface="Arial,Sans-Serif"/>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81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b="1" i="1">
              <a:cs typeface="Calibri"/>
            </a:endParaRPr>
          </a:p>
          <a:p>
            <a:pPr marL="457200" indent="-457200">
              <a:lnSpc>
                <a:spcPct val="90000"/>
              </a:lnSpc>
              <a:spcBef>
                <a:spcPts val="1000"/>
              </a:spcBef>
              <a:buFont typeface="Arial"/>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82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b="1" i="1">
              <a:cs typeface="Calibri"/>
            </a:endParaRPr>
          </a:p>
          <a:p>
            <a:pPr marL="457200" indent="-457200">
              <a:lnSpc>
                <a:spcPct val="90000"/>
              </a:lnSpc>
              <a:spcBef>
                <a:spcPts val="1000"/>
              </a:spcBef>
              <a:buFont typeface="Arial"/>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7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b="1" i="1">
              <a:cs typeface="Calibri"/>
            </a:endParaRPr>
          </a:p>
          <a:p>
            <a:pPr marL="457200" indent="-457200">
              <a:lnSpc>
                <a:spcPct val="90000"/>
              </a:lnSpc>
              <a:spcBef>
                <a:spcPts val="1000"/>
              </a:spcBef>
              <a:buFont typeface="Arial"/>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3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cs typeface="Calibri"/>
              </a:rPr>
              <a:t>Out of the ECC TOMs – many include a specific local focus. Local businesses and SME's should be at an advantage in terms of what they can offer at this local level. Local knowledge can be used to provide strong commitments for local jobs, training, skills, apprenticeships etc. </a:t>
            </a:r>
          </a:p>
          <a:p>
            <a:pPr>
              <a:lnSpc>
                <a:spcPct val="90000"/>
              </a:lnSpc>
              <a:spcBef>
                <a:spcPts val="1000"/>
              </a:spcBef>
            </a:pPr>
            <a:endParaRPr lang="en-GB">
              <a:cs typeface="Calibri"/>
            </a:endParaRPr>
          </a:p>
          <a:p>
            <a:pPr>
              <a:lnSpc>
                <a:spcPct val="90000"/>
              </a:lnSpc>
              <a:spcBef>
                <a:spcPts val="1000"/>
              </a:spcBef>
            </a:pPr>
            <a:r>
              <a:rPr lang="en-GB">
                <a:cs typeface="Calibri"/>
              </a:rPr>
              <a:t>Highlighting the ECC TOMs which have a local aspect should reassure bidders </a:t>
            </a:r>
          </a:p>
          <a:p>
            <a:pPr>
              <a:lnSpc>
                <a:spcPct val="90000"/>
              </a:lnSpc>
              <a:spcBef>
                <a:spcPts val="1000"/>
              </a:spcBef>
            </a:pPr>
            <a:endParaRPr lang="en-GB">
              <a:cs typeface="Calibri"/>
            </a:endParaRPr>
          </a:p>
          <a:p>
            <a:pPr>
              <a:lnSpc>
                <a:spcPct val="90000"/>
              </a:lnSpc>
              <a:spcBef>
                <a:spcPts val="1000"/>
              </a:spcBef>
            </a:pPr>
            <a:r>
              <a:rPr lang="en-GB">
                <a:cs typeface="Calibri"/>
              </a:rPr>
              <a:t>Also important to remember that Social Value bids need to be relevant and proportionate to the contract size – not the organisation's size.</a:t>
            </a:r>
          </a:p>
          <a:p>
            <a:pPr marL="628650" lvl="1" indent="-171450">
              <a:lnSpc>
                <a:spcPct val="150000"/>
              </a:lnSpc>
              <a:buFont typeface="Arial,Sans-Serif"/>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13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cs typeface="Calibri"/>
              </a:rPr>
              <a:t>Out of the ECC TOMs – many include a specific local focus. Local businesses and SME's should be at an advantage in terms of what they can offer at this local level. Local knowledge can be used to provide strong commitments for local jobs, training, skills, apprenticeships etc. </a:t>
            </a:r>
          </a:p>
          <a:p>
            <a:pPr>
              <a:lnSpc>
                <a:spcPct val="90000"/>
              </a:lnSpc>
              <a:spcBef>
                <a:spcPts val="1000"/>
              </a:spcBef>
            </a:pPr>
            <a:endParaRPr lang="en-GB">
              <a:cs typeface="Calibri"/>
            </a:endParaRPr>
          </a:p>
          <a:p>
            <a:pPr>
              <a:lnSpc>
                <a:spcPct val="90000"/>
              </a:lnSpc>
              <a:spcBef>
                <a:spcPts val="1000"/>
              </a:spcBef>
            </a:pPr>
            <a:r>
              <a:rPr lang="en-GB">
                <a:cs typeface="Calibri"/>
              </a:rPr>
              <a:t>Highlighting the ECC TOMs which have a local aspect should reassure bidders </a:t>
            </a:r>
          </a:p>
          <a:p>
            <a:pPr>
              <a:lnSpc>
                <a:spcPct val="90000"/>
              </a:lnSpc>
              <a:spcBef>
                <a:spcPts val="1000"/>
              </a:spcBef>
            </a:pPr>
            <a:endParaRPr lang="en-GB">
              <a:cs typeface="Calibri"/>
            </a:endParaRPr>
          </a:p>
          <a:p>
            <a:pPr>
              <a:lnSpc>
                <a:spcPct val="90000"/>
              </a:lnSpc>
              <a:spcBef>
                <a:spcPts val="1000"/>
              </a:spcBef>
            </a:pPr>
            <a:r>
              <a:rPr lang="en-GB">
                <a:cs typeface="Calibri"/>
              </a:rPr>
              <a:t>Also important to remember that Social Value bids need to be relevant and proportionate to the contract size – not the organisation's size.</a:t>
            </a:r>
          </a:p>
          <a:p>
            <a:pPr marL="628650" lvl="1" indent="-171450">
              <a:lnSpc>
                <a:spcPct val="150000"/>
              </a:lnSpc>
              <a:buFont typeface="Arial,Sans-Serif"/>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5474-3F9B-4A30-BB4E-B099339823B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0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sz="1200" b="0" i="0">
                <a:solidFill>
                  <a:srgbClr val="00205B"/>
                </a:solidFill>
                <a:effectLst/>
                <a:latin typeface="Arial" panose="020B0604020202020204" pitchFamily="34" charset="0"/>
                <a:cs typeface="Arial" panose="020B0604020202020204" pitchFamily="34" charset="0"/>
              </a:rPr>
              <a:t>Essex County Council has adopted the Local Government Association’s National Social Value Taskforce National </a:t>
            </a:r>
            <a:r>
              <a:rPr lang="en-GB" sz="1200" b="1" i="0">
                <a:solidFill>
                  <a:srgbClr val="00205B"/>
                </a:solidFill>
                <a:effectLst/>
                <a:latin typeface="Arial" panose="020B0604020202020204" pitchFamily="34" charset="0"/>
                <a:cs typeface="Arial" panose="020B0604020202020204" pitchFamily="34" charset="0"/>
              </a:rPr>
              <a:t>Themes, Outcomes and Measures’ </a:t>
            </a:r>
            <a:r>
              <a:rPr lang="en-GB" sz="1200" b="0" i="0">
                <a:solidFill>
                  <a:srgbClr val="00205B"/>
                </a:solidFill>
                <a:effectLst/>
                <a:latin typeface="Arial" panose="020B0604020202020204" pitchFamily="34" charset="0"/>
                <a:cs typeface="Arial" panose="020B0604020202020204" pitchFamily="34" charset="0"/>
              </a:rPr>
              <a:t>(‘National </a:t>
            </a:r>
            <a:r>
              <a:rPr lang="en-GB" sz="1200" b="1" i="0" err="1">
                <a:solidFill>
                  <a:srgbClr val="00205B"/>
                </a:solidFill>
                <a:effectLst/>
                <a:latin typeface="Arial" panose="020B0604020202020204" pitchFamily="34" charset="0"/>
                <a:cs typeface="Arial" panose="020B0604020202020204" pitchFamily="34" charset="0"/>
              </a:rPr>
              <a:t>TOM</a:t>
            </a:r>
            <a:r>
              <a:rPr lang="en-GB" sz="1200" b="0" i="0" err="1">
                <a:solidFill>
                  <a:srgbClr val="00205B"/>
                </a:solidFill>
                <a:effectLst/>
                <a:latin typeface="Arial" panose="020B0604020202020204" pitchFamily="34" charset="0"/>
                <a:cs typeface="Arial" panose="020B0604020202020204" pitchFamily="34" charset="0"/>
              </a:rPr>
              <a:t>s’</a:t>
            </a:r>
            <a:r>
              <a:rPr lang="en-GB" sz="1200" b="0" i="0">
                <a:solidFill>
                  <a:srgbClr val="00205B"/>
                </a:solidFill>
                <a:effectLst/>
                <a:latin typeface="Arial" panose="020B0604020202020204" pitchFamily="34" charset="0"/>
                <a:cs typeface="Arial" panose="020B0604020202020204" pitchFamily="34" charset="0"/>
              </a:rPr>
              <a:t>) method of classifying and evaluating Social Value, adapted to the County’s context and priorities, based on the ECC Corporate Strategy </a:t>
            </a:r>
            <a:r>
              <a:rPr lang="en-GB" sz="1200" b="1" i="0">
                <a:solidFill>
                  <a:srgbClr val="00205B"/>
                </a:solidFill>
                <a:effectLst/>
                <a:latin typeface="Arial" panose="020B0604020202020204" pitchFamily="34" charset="0"/>
                <a:cs typeface="Arial" panose="020B0604020202020204" pitchFamily="34" charset="0"/>
              </a:rPr>
              <a:t>'Everyone's Essex</a:t>
            </a:r>
            <a:r>
              <a:rPr lang="en-GB" sz="1200" b="0" i="0">
                <a:solidFill>
                  <a:srgbClr val="00205B"/>
                </a:solidFill>
                <a:effectLst/>
                <a:latin typeface="Arial" panose="020B0604020202020204" pitchFamily="34" charset="0"/>
                <a:cs typeface="Arial" panose="020B0604020202020204" pitchFamily="34" charset="0"/>
              </a:rPr>
              <a:t>’</a:t>
            </a:r>
          </a:p>
          <a:p>
            <a:endParaRPr lang="en-GB" sz="1200" b="0" i="0">
              <a:solidFill>
                <a:srgbClr val="00205B"/>
              </a:solidFill>
              <a:effectLst/>
              <a:latin typeface="Arial" panose="020B0604020202020204" pitchFamily="34" charset="0"/>
              <a:cs typeface="Arial" panose="020B0604020202020204" pitchFamily="34" charset="0"/>
            </a:endParaRPr>
          </a:p>
          <a:p>
            <a:r>
              <a:rPr lang="en-GB" sz="1200" b="0" i="0">
                <a:solidFill>
                  <a:srgbClr val="00205B"/>
                </a:solidFill>
                <a:effectLst/>
                <a:latin typeface="Arial" panose="020B0604020202020204" pitchFamily="34" charset="0"/>
                <a:cs typeface="Arial" panose="020B0604020202020204" pitchFamily="34" charset="0"/>
              </a:rPr>
              <a:t>Social Value is given a weighting and evaluated in two parts, which, when combined result in one overall Social Value score:</a:t>
            </a:r>
          </a:p>
          <a:p>
            <a:endParaRPr lang="en-GB" sz="1200" b="0" i="0">
              <a:solidFill>
                <a:srgbClr val="00205B"/>
              </a:solidFill>
              <a:effectLst/>
              <a:latin typeface="Arial" panose="020B0604020202020204" pitchFamily="34" charset="0"/>
              <a:cs typeface="Arial" panose="020B0604020202020204" pitchFamily="34" charset="0"/>
            </a:endParaRPr>
          </a:p>
          <a:p>
            <a:pPr marL="1158875" indent="-717550" algn="l">
              <a:buNone/>
            </a:pPr>
            <a:r>
              <a:rPr lang="en-GB" sz="1200" b="0" i="0">
                <a:solidFill>
                  <a:srgbClr val="00205B"/>
                </a:solidFill>
                <a:effectLst/>
                <a:latin typeface="Arial" panose="020B0604020202020204" pitchFamily="34" charset="0"/>
                <a:cs typeface="Arial" panose="020B0604020202020204" pitchFamily="34" charset="0"/>
              </a:rPr>
              <a:t>1. </a:t>
            </a:r>
            <a:r>
              <a:rPr lang="en-GB" sz="1200" b="1" i="0">
                <a:solidFill>
                  <a:srgbClr val="00205B"/>
                </a:solidFill>
                <a:effectLst/>
                <a:latin typeface="Arial" panose="020B0604020202020204" pitchFamily="34" charset="0"/>
                <a:cs typeface="Arial" panose="020B0604020202020204" pitchFamily="34" charset="0"/>
              </a:rPr>
              <a:t>Value Score </a:t>
            </a:r>
            <a:r>
              <a:rPr lang="en-GB" sz="1200" b="0" i="0">
                <a:solidFill>
                  <a:srgbClr val="00205B"/>
                </a:solidFill>
                <a:effectLst/>
                <a:latin typeface="Arial" panose="020B0604020202020204" pitchFamily="34" charset="0"/>
                <a:cs typeface="Arial" panose="020B0604020202020204" pitchFamily="34" charset="0"/>
              </a:rPr>
              <a:t>(calculated using the ECC TOMs Calculator)</a:t>
            </a:r>
          </a:p>
          <a:p>
            <a:pPr marL="1158875" indent="-717550" algn="l">
              <a:buNone/>
            </a:pPr>
            <a:r>
              <a:rPr lang="en-GB" sz="1200" b="0" i="0">
                <a:solidFill>
                  <a:srgbClr val="00205B"/>
                </a:solidFill>
                <a:effectLst/>
                <a:latin typeface="Arial" panose="020B0604020202020204" pitchFamily="34" charset="0"/>
                <a:cs typeface="Arial" panose="020B0604020202020204" pitchFamily="34" charset="0"/>
              </a:rPr>
              <a:t>2. </a:t>
            </a:r>
            <a:r>
              <a:rPr lang="en-GB" sz="1200" b="1" i="0">
                <a:solidFill>
                  <a:srgbClr val="00205B"/>
                </a:solidFill>
                <a:effectLst/>
                <a:latin typeface="Arial" panose="020B0604020202020204" pitchFamily="34" charset="0"/>
                <a:cs typeface="Arial" panose="020B0604020202020204" pitchFamily="34" charset="0"/>
              </a:rPr>
              <a:t>Supporting Statement Score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37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BE6D3-E267-4C54-91D4-0AF8D64D2AB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104148"/>
            <a:ext cx="3342829" cy="3753853"/>
          </a:xfrm>
          <a:prstGeom prst="rect">
            <a:avLst/>
          </a:prstGeom>
        </p:spPr>
      </p:pic>
      <p:sp>
        <p:nvSpPr>
          <p:cNvPr id="4" name="Title 1">
            <a:extLst>
              <a:ext uri="{FF2B5EF4-FFF2-40B4-BE49-F238E27FC236}">
                <a16:creationId xmlns:a16="http://schemas.microsoft.com/office/drawing/2014/main" id="{D77D28FA-DE0D-4AF1-9F0C-CECC2DA9B9F6}"/>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76F6682E-40E9-4DBB-B034-D0B7399C11B9}"/>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94822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1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564E0D-2E8C-4B4F-AEA5-4F959A0A7171}"/>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5C1C284C-7BE3-4B62-8F78-B780B003FAB0}"/>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14173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92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229500" y="2016045"/>
            <a:ext cx="4071600" cy="4286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4822200" y="2016045"/>
            <a:ext cx="4071600" cy="4286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Tree>
    <p:extLst>
      <p:ext uri="{BB962C8B-B14F-4D97-AF65-F5344CB8AC3E}">
        <p14:creationId xmlns:p14="http://schemas.microsoft.com/office/powerpoint/2010/main" val="321199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
        <p:nvSpPr>
          <p:cNvPr id="10" name="Text Placeholder 2">
            <a:extLst>
              <a:ext uri="{FF2B5EF4-FFF2-40B4-BE49-F238E27FC236}">
                <a16:creationId xmlns:a16="http://schemas.microsoft.com/office/drawing/2014/main" id="{E88ACBAA-4EF6-476D-9E10-225558DA643F}"/>
              </a:ext>
            </a:extLst>
          </p:cNvPr>
          <p:cNvSpPr>
            <a:spLocks noGrp="1"/>
          </p:cNvSpPr>
          <p:nvPr>
            <p:ph idx="1"/>
          </p:nvPr>
        </p:nvSpPr>
        <p:spPr>
          <a:xfrm>
            <a:off x="223399" y="2088865"/>
            <a:ext cx="7886700" cy="4351338"/>
          </a:xfrm>
          <a:prstGeom prst="rect">
            <a:avLst/>
          </a:prstGeom>
        </p:spPr>
        <p:txBody>
          <a:bodyPr vert="horz" lIns="91440" tIns="45720" rIns="91440" bIns="45720" rtlCol="0">
            <a:normAutofit/>
          </a:bodyPr>
          <a:lstStyle>
            <a:lvl1pPr marL="214313" indent="-214313">
              <a:buFont typeface="Arial" panose="020B0604020202020204" pitchFamily="34" charset="0"/>
              <a:buChar char="•"/>
              <a:defRPr sz="2100">
                <a:solidFill>
                  <a:srgbClr val="002060"/>
                </a:solidFill>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1500">
                <a:solidFill>
                  <a:srgbClr val="002060"/>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4pPr>
            <a:lvl5pPr marL="15859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254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03/08/2023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100548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4E8855B-DD27-409E-9005-093FB3B6B267}"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47138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77485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6_Section Header">
    <p:bg>
      <p:bgPr>
        <a:solidFill>
          <a:srgbClr val="65B2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623888" y="1709739"/>
            <a:ext cx="7886700" cy="2852737"/>
          </a:xfrm>
        </p:spPr>
        <p:txBody>
          <a:bodyPr anchor="b"/>
          <a:lstStyle>
            <a:lvl1pPr algn="ctr">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623888" y="4589464"/>
            <a:ext cx="7886700" cy="1500187"/>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199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6825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F04-A2E9-4B9B-8D18-720DA7DB337E}"/>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9EDC788-94A5-41DA-9320-58428D832DDC}"/>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C9D0DED7-1C79-4FE1-A9BF-25B18E320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6374" y="5703887"/>
            <a:ext cx="1346907" cy="868746"/>
          </a:xfrm>
          <a:prstGeom prst="rect">
            <a:avLst/>
          </a:prstGeom>
        </p:spPr>
      </p:pic>
    </p:spTree>
    <p:extLst>
      <p:ext uri="{BB962C8B-B14F-4D97-AF65-F5344CB8AC3E}">
        <p14:creationId xmlns:p14="http://schemas.microsoft.com/office/powerpoint/2010/main" val="43562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BE3428-18FB-4586-89CB-E2AFABC56EF2}"/>
              </a:ext>
            </a:extLst>
          </p:cNvPr>
          <p:cNvSpPr>
            <a:spLocks noGrp="1"/>
          </p:cNvSpPr>
          <p:nvPr>
            <p:ph type="ctrTitle"/>
          </p:nvPr>
        </p:nvSpPr>
        <p:spPr>
          <a:xfrm>
            <a:off x="414997" y="1699139"/>
            <a:ext cx="6858000"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8B5DED53-502F-4FA6-8513-D14D05C9C10D}"/>
              </a:ext>
            </a:extLst>
          </p:cNvPr>
          <p:cNvSpPr>
            <a:spLocks noGrp="1"/>
          </p:cNvSpPr>
          <p:nvPr>
            <p:ph type="subTitle" idx="1"/>
          </p:nvPr>
        </p:nvSpPr>
        <p:spPr>
          <a:xfrm>
            <a:off x="414997" y="4086739"/>
            <a:ext cx="6858000"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3141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2477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2700" b="1" kern="1200">
          <a:solidFill>
            <a:srgbClr val="00206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hyperlink" Target="https://www.essexproviderhub.org/social-value-catalogu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small-and-medium-enterprises-home-office-actions-and-case-studies" TargetMode="External"/><Relationship Id="rId2" Type="http://schemas.openxmlformats.org/officeDocument/2006/relationships/hyperlink" Target="https://www.essexproviderhub.org/social-value-catalogue/" TargetMode="External"/><Relationship Id="rId1" Type="http://schemas.openxmlformats.org/officeDocument/2006/relationships/slideLayout" Target="../slideLayouts/slideLayout15.xml"/><Relationship Id="rId4" Type="http://schemas.openxmlformats.org/officeDocument/2006/relationships/hyperlink" Target="https://socialvalueportal.com/wp-content/uploads/2020/07/Social-Value-Easy-Guide_For-SME-VCSE_July-2020-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www.livingwellessex.org/social-valu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28E4-6BF4-A7DC-64D8-4312613D0794}"/>
              </a:ext>
            </a:extLst>
          </p:cNvPr>
          <p:cNvSpPr>
            <a:spLocks noGrp="1"/>
          </p:cNvSpPr>
          <p:nvPr>
            <p:ph type="title"/>
          </p:nvPr>
        </p:nvSpPr>
        <p:spPr>
          <a:xfrm>
            <a:off x="401274" y="1791479"/>
            <a:ext cx="4170726" cy="994172"/>
          </a:xfrm>
          <a:prstGeom prst="rect">
            <a:avLst/>
          </a:prstGeom>
        </p:spPr>
        <p:txBody>
          <a:bodyPr lIns="68580" tIns="34290" rIns="68580" bIns="34290" anchor="b"/>
          <a:lstStyle/>
          <a:p>
            <a:r>
              <a:rPr lang="en-US">
                <a:latin typeface="Arial"/>
                <a:cs typeface="Arial"/>
              </a:rPr>
              <a:t>Preparing to Bid: Social Value</a:t>
            </a:r>
            <a:br>
              <a:rPr lang="en-US">
                <a:latin typeface="Arial"/>
                <a:cs typeface="Arial"/>
              </a:rPr>
            </a:br>
            <a:endParaRPr lang="en-US"/>
          </a:p>
        </p:txBody>
      </p:sp>
      <p:sp>
        <p:nvSpPr>
          <p:cNvPr id="4" name="Content Placeholder 3">
            <a:extLst>
              <a:ext uri="{FF2B5EF4-FFF2-40B4-BE49-F238E27FC236}">
                <a16:creationId xmlns:a16="http://schemas.microsoft.com/office/drawing/2014/main" id="{921FB61D-1EFB-D9F7-C87C-322EB4B61079}"/>
              </a:ext>
            </a:extLst>
          </p:cNvPr>
          <p:cNvSpPr>
            <a:spLocks noGrp="1"/>
          </p:cNvSpPr>
          <p:nvPr>
            <p:ph idx="4294967295"/>
          </p:nvPr>
        </p:nvSpPr>
        <p:spPr>
          <a:xfrm>
            <a:off x="4860140" y="4399679"/>
            <a:ext cx="4155897" cy="2467257"/>
          </a:xfrm>
          <a:prstGeom prst="rect">
            <a:avLst/>
          </a:prstGeom>
        </p:spPr>
        <p:txBody>
          <a:bodyPr lIns="68580" tIns="34290" rIns="68580" bIns="34290" anchor="t"/>
          <a:lstStyle/>
          <a:p>
            <a:pPr algn="r"/>
            <a:endParaRPr lang="en-US" sz="2400">
              <a:solidFill>
                <a:srgbClr val="FFFFFF"/>
              </a:solidFill>
              <a:latin typeface="Arial"/>
              <a:cs typeface="Arial"/>
            </a:endParaRPr>
          </a:p>
          <a:p>
            <a:pPr marL="0" indent="0" algn="r">
              <a:buNone/>
            </a:pPr>
            <a:r>
              <a:rPr lang="en-US" sz="2400">
                <a:solidFill>
                  <a:srgbClr val="FFFFFF"/>
                </a:solidFill>
                <a:latin typeface="Arial"/>
                <a:cs typeface="Arial"/>
              </a:rPr>
              <a:t>Emma Woof – Procurement Manager Social Value</a:t>
            </a:r>
            <a:endParaRPr lang="en-US" sz="2400">
              <a:solidFill>
                <a:srgbClr val="FFFFFF"/>
              </a:solidFill>
            </a:endParaRPr>
          </a:p>
          <a:p>
            <a:pPr marL="0" indent="0" algn="r">
              <a:buNone/>
            </a:pPr>
            <a:endParaRPr lang="en-US" sz="2400">
              <a:solidFill>
                <a:srgbClr val="FFFFFF"/>
              </a:solidFill>
            </a:endParaRPr>
          </a:p>
        </p:txBody>
      </p:sp>
      <p:pic>
        <p:nvPicPr>
          <p:cNvPr id="3" name="Picture 4" descr="A picture containing person, outdoor, tree, person&#10;&#10;Description automatically generated">
            <a:extLst>
              <a:ext uri="{FF2B5EF4-FFF2-40B4-BE49-F238E27FC236}">
                <a16:creationId xmlns:a16="http://schemas.microsoft.com/office/drawing/2014/main" id="{2FEDE03B-4932-DD7D-6138-B3A44A67EB13}"/>
              </a:ext>
            </a:extLst>
          </p:cNvPr>
          <p:cNvPicPr>
            <a:picLocks noChangeAspect="1"/>
          </p:cNvPicPr>
          <p:nvPr/>
        </p:nvPicPr>
        <p:blipFill>
          <a:blip r:embed="rId2"/>
          <a:stretch>
            <a:fillRect/>
          </a:stretch>
        </p:blipFill>
        <p:spPr>
          <a:xfrm>
            <a:off x="6752777" y="1932006"/>
            <a:ext cx="2057400" cy="2371472"/>
          </a:xfrm>
          <a:prstGeom prst="rect">
            <a:avLst/>
          </a:prstGeom>
        </p:spPr>
      </p:pic>
    </p:spTree>
    <p:extLst>
      <p:ext uri="{BB962C8B-B14F-4D97-AF65-F5344CB8AC3E}">
        <p14:creationId xmlns:p14="http://schemas.microsoft.com/office/powerpoint/2010/main" val="302259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p:txBody>
          <a:bodyPr>
            <a:normAutofit/>
          </a:bodyPr>
          <a:lstStyle/>
          <a:p>
            <a:r>
              <a:rPr lang="en-GB" sz="2100">
                <a:latin typeface="Arial"/>
                <a:cs typeface="Calibri Light"/>
              </a:rPr>
              <a:t>Social Value Opportunities for local, small businesses and Voluntary, Community and Social Enterprises </a:t>
            </a:r>
            <a:endParaRPr lang="en-US" sz="2100"/>
          </a:p>
        </p:txBody>
      </p:sp>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p:txBody>
          <a:bodyPr vert="horz" lIns="68580" tIns="34290" rIns="68580" bIns="34290" rtlCol="0" anchor="t">
            <a:noAutofit/>
          </a:bodyPr>
          <a:lstStyle/>
          <a:p>
            <a:r>
              <a:rPr lang="en-GB" sz="1800">
                <a:latin typeface="Arial"/>
                <a:ea typeface="+mn-lt"/>
                <a:cs typeface="+mn-lt"/>
              </a:rPr>
              <a:t>They are often integrated in the communities and understand local demands</a:t>
            </a:r>
          </a:p>
          <a:p>
            <a:r>
              <a:rPr lang="en-GB" sz="1800">
                <a:latin typeface="Arial"/>
                <a:ea typeface="+mn-lt"/>
                <a:cs typeface="+mn-lt"/>
              </a:rPr>
              <a:t>They are often delivering social value already, such as employing local people, carrying out school visits or using local suppliers</a:t>
            </a:r>
          </a:p>
          <a:p>
            <a:r>
              <a:rPr lang="en-GB" sz="1800">
                <a:latin typeface="Arial"/>
                <a:ea typeface="+mn-lt"/>
                <a:cs typeface="+mn-lt"/>
              </a:rPr>
              <a:t>There are advantages over some larger companies due to its level of commitment to the local community</a:t>
            </a:r>
          </a:p>
          <a:p>
            <a:r>
              <a:rPr lang="en-GB" sz="1800">
                <a:latin typeface="Arial"/>
                <a:ea typeface="+mn-lt"/>
                <a:cs typeface="+mn-lt"/>
              </a:rPr>
              <a:t>VCSEs are likely to be locally based and have clear purposes based on social, economic and environmental wellbeing</a:t>
            </a:r>
          </a:p>
          <a:p>
            <a:r>
              <a:rPr lang="en-GB" sz="1800">
                <a:latin typeface="Arial"/>
                <a:ea typeface="+mn-lt"/>
                <a:cs typeface="+mn-lt"/>
              </a:rPr>
              <a:t>“These things do not cost us more - it’s just about the way in which we do our normal business, but better.”</a:t>
            </a:r>
          </a:p>
          <a:p>
            <a:endParaRPr lang="en-GB" sz="1500">
              <a:latin typeface="Arial"/>
              <a:ea typeface="+mn-lt"/>
              <a:cs typeface="+mn-lt"/>
            </a:endParaRPr>
          </a:p>
        </p:txBody>
      </p:sp>
    </p:spTree>
    <p:extLst>
      <p:ext uri="{BB962C8B-B14F-4D97-AF65-F5344CB8AC3E}">
        <p14:creationId xmlns:p14="http://schemas.microsoft.com/office/powerpoint/2010/main" val="169315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ABEB-0993-4839-BCDD-F954305AC1B3}"/>
              </a:ext>
            </a:extLst>
          </p:cNvPr>
          <p:cNvSpPr>
            <a:spLocks noGrp="1"/>
          </p:cNvSpPr>
          <p:nvPr>
            <p:ph type="ctrTitle"/>
          </p:nvPr>
        </p:nvSpPr>
        <p:spPr/>
        <p:txBody>
          <a:bodyPr/>
          <a:lstStyle/>
          <a:p>
            <a:r>
              <a:rPr lang="en-GB"/>
              <a:t>Essex County Council Social Value methodology</a:t>
            </a:r>
          </a:p>
        </p:txBody>
      </p:sp>
      <p:sp>
        <p:nvSpPr>
          <p:cNvPr id="3" name="Subtitle 2">
            <a:extLst>
              <a:ext uri="{FF2B5EF4-FFF2-40B4-BE49-F238E27FC236}">
                <a16:creationId xmlns:a16="http://schemas.microsoft.com/office/drawing/2014/main" id="{771569E1-A0AB-4697-A87F-AA0DCCC9D544}"/>
              </a:ext>
            </a:extLst>
          </p:cNvPr>
          <p:cNvSpPr txBox="1">
            <a:spLocks/>
          </p:cNvSpPr>
          <p:nvPr/>
        </p:nvSpPr>
        <p:spPr>
          <a:xfrm>
            <a:off x="1143000" y="4971336"/>
            <a:ext cx="6858000" cy="838201"/>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defRPr/>
            </a:pPr>
            <a:r>
              <a:rPr lang="en-GB" sz="1350" u="sng">
                <a:solidFill>
                  <a:srgbClr val="FFFFFF"/>
                </a:solidFill>
                <a:latin typeface="MetaNormal-Roman"/>
                <a:ea typeface="ＭＳ Ｐゴシック"/>
              </a:rPr>
              <a:t>Procurement Services</a:t>
            </a:r>
            <a:br>
              <a:rPr lang="en-GB" sz="1350" i="1">
                <a:solidFill>
                  <a:srgbClr val="FFFFFF"/>
                </a:solidFill>
                <a:latin typeface="MetaNormal-Roman"/>
                <a:ea typeface="ＭＳ Ｐゴシック"/>
              </a:rPr>
            </a:br>
            <a:r>
              <a:rPr lang="en-GB" sz="1350" i="1">
                <a:solidFill>
                  <a:srgbClr val="FFFFFF"/>
                </a:solidFill>
                <a:latin typeface="MetaNormal-Roman"/>
                <a:ea typeface="ＭＳ Ｐゴシック"/>
              </a:rPr>
              <a:t>Realising Essex's potential through our suppliers</a:t>
            </a:r>
          </a:p>
        </p:txBody>
      </p:sp>
      <p:pic>
        <p:nvPicPr>
          <p:cNvPr id="4" name="Content Placeholder 12" descr="Logo&#10;&#10;Description automatically generated">
            <a:extLst>
              <a:ext uri="{FF2B5EF4-FFF2-40B4-BE49-F238E27FC236}">
                <a16:creationId xmlns:a16="http://schemas.microsoft.com/office/drawing/2014/main" id="{82FA85E8-E00A-4AEA-B84E-C36A0D078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732" y="863415"/>
            <a:ext cx="1447268" cy="994997"/>
          </a:xfrm>
          <a:prstGeom prst="rect">
            <a:avLst/>
          </a:prstGeom>
        </p:spPr>
      </p:pic>
    </p:spTree>
    <p:extLst>
      <p:ext uri="{BB962C8B-B14F-4D97-AF65-F5344CB8AC3E}">
        <p14:creationId xmlns:p14="http://schemas.microsoft.com/office/powerpoint/2010/main" val="58186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5E9B87-948B-4191-A5D7-ADAA251A6648}"/>
              </a:ext>
            </a:extLst>
          </p:cNvPr>
          <p:cNvSpPr>
            <a:spLocks noGrp="1"/>
          </p:cNvSpPr>
          <p:nvPr>
            <p:ph type="title"/>
          </p:nvPr>
        </p:nvSpPr>
        <p:spPr>
          <a:xfrm>
            <a:off x="434346" y="1438631"/>
            <a:ext cx="8664300" cy="536177"/>
          </a:xfrm>
        </p:spPr>
        <p:txBody>
          <a:bodyPr/>
          <a:lstStyle/>
          <a:p>
            <a:r>
              <a:rPr lang="en-GB">
                <a:solidFill>
                  <a:schemeClr val="accent1">
                    <a:lumMod val="50000"/>
                  </a:schemeClr>
                </a:solidFill>
                <a:latin typeface="Arial" panose="020B0604020202020204" pitchFamily="34" charset="0"/>
                <a:cs typeface="Arial" panose="020B0604020202020204" pitchFamily="34" charset="0"/>
              </a:rPr>
              <a:t>ECC Approach to Social Value</a:t>
            </a:r>
            <a:br>
              <a:rPr lang="en-GB">
                <a:solidFill>
                  <a:schemeClr val="accent1">
                    <a:lumMod val="50000"/>
                  </a:schemeClr>
                </a:solidFill>
                <a:latin typeface="Arial" panose="020B0604020202020204" pitchFamily="34" charset="0"/>
                <a:cs typeface="Arial" panose="020B0604020202020204" pitchFamily="34" charset="0"/>
              </a:rPr>
            </a:br>
            <a:endParaRPr lang="en-GB">
              <a:solidFill>
                <a:schemeClr val="accent1">
                  <a:lumMod val="50000"/>
                </a:schemeClr>
              </a:solidFill>
            </a:endParaRP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58285" y="1974808"/>
            <a:ext cx="8451370" cy="3535241"/>
          </a:xfrm>
        </p:spPr>
        <p:txBody>
          <a:bodyPr>
            <a:normAutofit lnSpcReduction="10000"/>
          </a:bodyPr>
          <a:lstStyle/>
          <a:p>
            <a:r>
              <a:rPr lang="en-GB" sz="1800">
                <a:solidFill>
                  <a:srgbClr val="00205B"/>
                </a:solidFill>
              </a:rPr>
              <a:t>Essex County Council has adopted the Local Government Association’s National Social Value Taskforce National </a:t>
            </a:r>
            <a:r>
              <a:rPr lang="en-GB" sz="1800" b="1">
                <a:solidFill>
                  <a:srgbClr val="00205B"/>
                </a:solidFill>
              </a:rPr>
              <a:t>Themes, Outcomes and Measures’ </a:t>
            </a:r>
            <a:r>
              <a:rPr lang="en-GB" sz="1800">
                <a:solidFill>
                  <a:srgbClr val="00205B"/>
                </a:solidFill>
              </a:rPr>
              <a:t>(‘National </a:t>
            </a:r>
            <a:r>
              <a:rPr lang="en-GB" sz="1800" b="1" err="1">
                <a:solidFill>
                  <a:srgbClr val="00205B"/>
                </a:solidFill>
              </a:rPr>
              <a:t>TOM</a:t>
            </a:r>
            <a:r>
              <a:rPr lang="en-GB" sz="1800" err="1">
                <a:solidFill>
                  <a:srgbClr val="00205B"/>
                </a:solidFill>
              </a:rPr>
              <a:t>s’</a:t>
            </a:r>
            <a:r>
              <a:rPr lang="en-GB" sz="1800">
                <a:solidFill>
                  <a:srgbClr val="00205B"/>
                </a:solidFill>
              </a:rPr>
              <a:t>) method of classifying and evaluating Social Value, adapted to the County’s context and priorities, based on the ECC Corporate Strategy </a:t>
            </a:r>
            <a:r>
              <a:rPr lang="en-GB" sz="1800" b="1">
                <a:solidFill>
                  <a:srgbClr val="00205B"/>
                </a:solidFill>
              </a:rPr>
              <a:t>'Everyone's Essex</a:t>
            </a:r>
            <a:r>
              <a:rPr lang="en-GB" sz="1800">
                <a:solidFill>
                  <a:srgbClr val="00205B"/>
                </a:solidFill>
              </a:rPr>
              <a:t>’</a:t>
            </a:r>
          </a:p>
          <a:p>
            <a:r>
              <a:rPr lang="en-GB" sz="1800">
                <a:solidFill>
                  <a:srgbClr val="00205B"/>
                </a:solidFill>
              </a:rPr>
              <a:t>Social Value is given a weighting and evaluated in two parts, which, when combined result in one overall Social Value score:</a:t>
            </a:r>
          </a:p>
          <a:p>
            <a:pPr marL="869156" indent="-538163">
              <a:buNone/>
            </a:pPr>
            <a:r>
              <a:rPr lang="en-GB" sz="1800">
                <a:solidFill>
                  <a:srgbClr val="00205B"/>
                </a:solidFill>
              </a:rPr>
              <a:t>1. </a:t>
            </a:r>
            <a:r>
              <a:rPr lang="en-GB" sz="1800" b="1">
                <a:solidFill>
                  <a:srgbClr val="00205B"/>
                </a:solidFill>
              </a:rPr>
              <a:t>Value Score </a:t>
            </a:r>
            <a:r>
              <a:rPr lang="en-GB" sz="1800">
                <a:solidFill>
                  <a:srgbClr val="00205B"/>
                </a:solidFill>
              </a:rPr>
              <a:t>(calculated using the ECC TOMs Calculator)</a:t>
            </a:r>
          </a:p>
          <a:p>
            <a:pPr marL="869156" indent="-538163">
              <a:buNone/>
            </a:pPr>
            <a:r>
              <a:rPr lang="en-GB" sz="1800">
                <a:solidFill>
                  <a:srgbClr val="00205B"/>
                </a:solidFill>
              </a:rPr>
              <a:t>2. </a:t>
            </a:r>
            <a:r>
              <a:rPr lang="en-GB" sz="1800" b="1">
                <a:solidFill>
                  <a:srgbClr val="00205B"/>
                </a:solidFill>
              </a:rPr>
              <a:t>Supporting Statement Score</a:t>
            </a:r>
            <a:endParaRPr lang="en-GB" sz="1800">
              <a:solidFill>
                <a:srgbClr val="00205B"/>
              </a:solidFill>
            </a:endParaRPr>
          </a:p>
          <a:p>
            <a:pPr marL="0" indent="0">
              <a:buNone/>
            </a:pPr>
            <a:endParaRPr lang="en-GB" sz="1800">
              <a:solidFill>
                <a:srgbClr val="00205B"/>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2" name="Rectangle 1">
            <a:extLst>
              <a:ext uri="{FF2B5EF4-FFF2-40B4-BE49-F238E27FC236}">
                <a16:creationId xmlns:a16="http://schemas.microsoft.com/office/drawing/2014/main" id="{5F5A9542-30A0-49DA-B511-99BBA7C4F739}"/>
              </a:ext>
            </a:extLst>
          </p:cNvPr>
          <p:cNvSpPr/>
          <p:nvPr/>
        </p:nvSpPr>
        <p:spPr>
          <a:xfrm>
            <a:off x="1530783"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Value Score (out of 5)</a:t>
            </a:r>
          </a:p>
        </p:txBody>
      </p:sp>
      <p:sp>
        <p:nvSpPr>
          <p:cNvPr id="5" name="Multiplication Sign 4">
            <a:extLst>
              <a:ext uri="{FF2B5EF4-FFF2-40B4-BE49-F238E27FC236}">
                <a16:creationId xmlns:a16="http://schemas.microsoft.com/office/drawing/2014/main" id="{28BF9CCC-6E71-4491-932D-C57104AA2AEB}"/>
              </a:ext>
            </a:extLst>
          </p:cNvPr>
          <p:cNvSpPr/>
          <p:nvPr/>
        </p:nvSpPr>
        <p:spPr>
          <a:xfrm>
            <a:off x="3056965" y="4991245"/>
            <a:ext cx="457082" cy="3826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F6370BB-ED6D-4959-AF4D-36A7C378E04E}"/>
              </a:ext>
            </a:extLst>
          </p:cNvPr>
          <p:cNvSpPr/>
          <p:nvPr/>
        </p:nvSpPr>
        <p:spPr>
          <a:xfrm>
            <a:off x="3571515"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Supporting Statement </a:t>
            </a:r>
          </a:p>
          <a:p>
            <a:pPr algn="ctr" defTabSz="685800" eaLnBrk="1" fontAlgn="auto" hangingPunct="1">
              <a:spcBef>
                <a:spcPts val="0"/>
              </a:spcBef>
              <a:spcAft>
                <a:spcPts val="0"/>
              </a:spcAft>
              <a:defRPr/>
            </a:pPr>
            <a:r>
              <a:rPr lang="en-GB" sz="1800" b="1">
                <a:solidFill>
                  <a:prstClr val="white"/>
                </a:solidFill>
                <a:latin typeface="Calibri" panose="020F0502020204030204"/>
              </a:rPr>
              <a:t>Score (0-1)</a:t>
            </a:r>
          </a:p>
        </p:txBody>
      </p:sp>
      <p:sp>
        <p:nvSpPr>
          <p:cNvPr id="6" name="Equals 5">
            <a:extLst>
              <a:ext uri="{FF2B5EF4-FFF2-40B4-BE49-F238E27FC236}">
                <a16:creationId xmlns:a16="http://schemas.microsoft.com/office/drawing/2014/main" id="{A65D1369-493C-4615-BCF4-8F03AC0BA7F3}"/>
              </a:ext>
            </a:extLst>
          </p:cNvPr>
          <p:cNvSpPr/>
          <p:nvPr/>
        </p:nvSpPr>
        <p:spPr>
          <a:xfrm>
            <a:off x="5187545" y="5052792"/>
            <a:ext cx="365760" cy="2595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A72A9E27-5A1B-4062-A66C-65B8F71ED2A2}"/>
              </a:ext>
            </a:extLst>
          </p:cNvPr>
          <p:cNvSpPr/>
          <p:nvPr/>
        </p:nvSpPr>
        <p:spPr>
          <a:xfrm>
            <a:off x="5671888"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Overall Social Value Score</a:t>
            </a:r>
          </a:p>
          <a:p>
            <a:pPr algn="ctr" defTabSz="685800" eaLnBrk="1" fontAlgn="auto" hangingPunct="1">
              <a:spcBef>
                <a:spcPts val="0"/>
              </a:spcBef>
              <a:spcAft>
                <a:spcPts val="0"/>
              </a:spcAft>
              <a:defRPr/>
            </a:pPr>
            <a:r>
              <a:rPr lang="en-GB" sz="1800" b="1">
                <a:solidFill>
                  <a:prstClr val="white"/>
                </a:solidFill>
                <a:latin typeface="Calibri" panose="020F0502020204030204"/>
              </a:rPr>
              <a:t>(out of 5)</a:t>
            </a:r>
          </a:p>
        </p:txBody>
      </p:sp>
    </p:spTree>
    <p:extLst>
      <p:ext uri="{BB962C8B-B14F-4D97-AF65-F5344CB8AC3E}">
        <p14:creationId xmlns:p14="http://schemas.microsoft.com/office/powerpoint/2010/main" val="15627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E9A5043-59F0-4355-97EC-F0B3AFAF8CA7}"/>
              </a:ext>
            </a:extLst>
          </p:cNvPr>
          <p:cNvSpPr>
            <a:spLocks noGrp="1"/>
          </p:cNvSpPr>
          <p:nvPr>
            <p:ph sz="quarter" idx="4294967295"/>
          </p:nvPr>
        </p:nvSpPr>
        <p:spPr>
          <a:xfrm>
            <a:off x="0" y="2016919"/>
            <a:ext cx="7655719" cy="3376613"/>
          </a:xfrm>
          <a:prstGeom prst="rect">
            <a:avLst/>
          </a:prstGeom>
        </p:spPr>
        <p:txBody>
          <a:bodyPr/>
          <a:lstStyle/>
          <a:p>
            <a:pPr marL="0" indent="0">
              <a:buNone/>
            </a:pPr>
            <a:endParaRPr lang="en-GB">
              <a:solidFill>
                <a:schemeClr val="bg1"/>
              </a:solidFill>
            </a:endParaRPr>
          </a:p>
          <a:p>
            <a:pPr marL="0" indent="0">
              <a:buNone/>
            </a:pPr>
            <a:r>
              <a:rPr lang="en-GB">
                <a:solidFill>
                  <a:schemeClr val="bg1"/>
                </a:solidFill>
              </a:rPr>
              <a:t>	</a:t>
            </a:r>
          </a:p>
        </p:txBody>
      </p:sp>
      <p:pic>
        <p:nvPicPr>
          <p:cNvPr id="2" name="Picture 1">
            <a:extLst>
              <a:ext uri="{FF2B5EF4-FFF2-40B4-BE49-F238E27FC236}">
                <a16:creationId xmlns:a16="http://schemas.microsoft.com/office/drawing/2014/main" id="{31822D0B-4C3A-44F2-BE35-457528052A75}"/>
              </a:ext>
            </a:extLst>
          </p:cNvPr>
          <p:cNvPicPr>
            <a:picLocks noChangeAspect="1"/>
          </p:cNvPicPr>
          <p:nvPr/>
        </p:nvPicPr>
        <p:blipFill rotWithShape="1">
          <a:blip r:embed="rId3"/>
          <a:srcRect l="526" r="17555"/>
          <a:stretch/>
        </p:blipFill>
        <p:spPr>
          <a:xfrm rot="21213448">
            <a:off x="109615" y="986104"/>
            <a:ext cx="8769245" cy="4885793"/>
          </a:xfrm>
          <a:prstGeom prst="rect">
            <a:avLst/>
          </a:prstGeom>
        </p:spPr>
      </p:pic>
      <p:pic>
        <p:nvPicPr>
          <p:cNvPr id="10" name="Picture 9" descr="Table&#10;&#10;Description automatically generated">
            <a:extLst>
              <a:ext uri="{FF2B5EF4-FFF2-40B4-BE49-F238E27FC236}">
                <a16:creationId xmlns:a16="http://schemas.microsoft.com/office/drawing/2014/main" id="{0E5C73F4-C44C-43B1-A836-2E1FDB97894F}"/>
              </a:ext>
            </a:extLst>
          </p:cNvPr>
          <p:cNvPicPr>
            <a:picLocks noChangeAspect="1"/>
          </p:cNvPicPr>
          <p:nvPr/>
        </p:nvPicPr>
        <p:blipFill rotWithShape="1">
          <a:blip r:embed="rId4">
            <a:extLst>
              <a:ext uri="{28A0092B-C50C-407E-A947-70E740481C1C}">
                <a14:useLocalDpi xmlns:a14="http://schemas.microsoft.com/office/drawing/2010/main" val="0"/>
              </a:ext>
            </a:extLst>
          </a:blip>
          <a:srcRect r="16284"/>
          <a:stretch/>
        </p:blipFill>
        <p:spPr>
          <a:xfrm rot="21204824">
            <a:off x="681812" y="1824588"/>
            <a:ext cx="8915399" cy="4968572"/>
          </a:xfrm>
          <a:prstGeom prst="rect">
            <a:avLst/>
          </a:prstGeom>
          <a:ln>
            <a:solidFill>
              <a:schemeClr val="accent1"/>
            </a:solidFill>
          </a:ln>
        </p:spPr>
      </p:pic>
      <p:pic>
        <p:nvPicPr>
          <p:cNvPr id="11" name="Picture 10" descr="Table&#10;&#10;Description automatically generated">
            <a:extLst>
              <a:ext uri="{FF2B5EF4-FFF2-40B4-BE49-F238E27FC236}">
                <a16:creationId xmlns:a16="http://schemas.microsoft.com/office/drawing/2014/main" id="{F0B379D4-8F8C-4968-9AB1-708E585BB514}"/>
              </a:ext>
            </a:extLst>
          </p:cNvPr>
          <p:cNvPicPr>
            <a:picLocks noChangeAspect="1"/>
          </p:cNvPicPr>
          <p:nvPr/>
        </p:nvPicPr>
        <p:blipFill rotWithShape="1">
          <a:blip r:embed="rId5">
            <a:extLst>
              <a:ext uri="{28A0092B-C50C-407E-A947-70E740481C1C}">
                <a14:useLocalDpi xmlns:a14="http://schemas.microsoft.com/office/drawing/2010/main" val="0"/>
              </a:ext>
            </a:extLst>
          </a:blip>
          <a:srcRect r="16886"/>
          <a:stretch/>
        </p:blipFill>
        <p:spPr>
          <a:xfrm rot="21168003">
            <a:off x="418183" y="2752281"/>
            <a:ext cx="8842322" cy="3111053"/>
          </a:xfrm>
          <a:prstGeom prst="rect">
            <a:avLst/>
          </a:prstGeom>
          <a:ln>
            <a:solidFill>
              <a:schemeClr val="accent1"/>
            </a:solidFill>
          </a:ln>
        </p:spPr>
      </p:pic>
    </p:spTree>
    <p:extLst>
      <p:ext uri="{BB962C8B-B14F-4D97-AF65-F5344CB8AC3E}">
        <p14:creationId xmlns:p14="http://schemas.microsoft.com/office/powerpoint/2010/main" val="35206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AB8-44A3-44D2-A2C4-D3ABF94AF947}"/>
              </a:ext>
            </a:extLst>
          </p:cNvPr>
          <p:cNvSpPr>
            <a:spLocks noGrp="1"/>
          </p:cNvSpPr>
          <p:nvPr>
            <p:ph type="title"/>
          </p:nvPr>
        </p:nvSpPr>
        <p:spPr>
          <a:xfrm>
            <a:off x="2214712" y="1170598"/>
            <a:ext cx="4041710" cy="536177"/>
          </a:xfrm>
        </p:spPr>
        <p:txBody>
          <a:bodyPr/>
          <a:lstStyle/>
          <a:p>
            <a:r>
              <a:rPr lang="en-GB"/>
              <a:t>Bidder’s Guidance</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92216" y="1797248"/>
            <a:ext cx="7886700" cy="3716223"/>
          </a:xfrm>
        </p:spPr>
        <p:txBody>
          <a:bodyPr>
            <a:normAutofit fontScale="32500" lnSpcReduction="20000"/>
          </a:bodyPr>
          <a:lstStyle/>
          <a:p>
            <a:pPr marL="0" indent="0">
              <a:spcAft>
                <a:spcPts val="450"/>
              </a:spcAft>
              <a:buNone/>
            </a:pPr>
            <a:endParaRPr lang="en-GB" sz="1500" b="1" u="sng">
              <a:solidFill>
                <a:schemeClr val="bg1"/>
              </a:solidFill>
            </a:endParaRPr>
          </a:p>
          <a:p>
            <a:pPr marL="0" indent="0">
              <a:spcAft>
                <a:spcPts val="450"/>
              </a:spcAft>
              <a:buNone/>
            </a:pPr>
            <a:r>
              <a:rPr lang="en-GB" sz="4500" b="1" u="sng">
                <a:solidFill>
                  <a:srgbClr val="00205B"/>
                </a:solidFill>
              </a:rPr>
              <a:t>1. Value Question</a:t>
            </a:r>
          </a:p>
          <a:p>
            <a:pPr marL="685800" lvl="1" indent="-342900">
              <a:spcAft>
                <a:spcPts val="450"/>
              </a:spcAft>
              <a:buFont typeface="+mj-lt"/>
              <a:buAutoNum type="alphaLcParenR"/>
            </a:pPr>
            <a:r>
              <a:rPr lang="en-GB" sz="4500">
                <a:solidFill>
                  <a:srgbClr val="00205B"/>
                </a:solidFill>
              </a:rPr>
              <a:t>How to complete the ECC TOMs Calculator</a:t>
            </a:r>
          </a:p>
          <a:p>
            <a:pPr marL="685800" lvl="1" indent="-342900">
              <a:spcAft>
                <a:spcPts val="450"/>
              </a:spcAft>
              <a:buFont typeface="+mj-lt"/>
              <a:buAutoNum type="alphaLcParenR"/>
            </a:pPr>
            <a:r>
              <a:rPr lang="en-GB" sz="4500">
                <a:solidFill>
                  <a:srgbClr val="00205B"/>
                </a:solidFill>
              </a:rPr>
              <a:t>Important requirements to consider when making your offer</a:t>
            </a:r>
          </a:p>
          <a:p>
            <a:pPr marL="685800" lvl="1" indent="-342900">
              <a:spcAft>
                <a:spcPts val="450"/>
              </a:spcAft>
              <a:buFont typeface="+mj-lt"/>
              <a:buAutoNum type="alphaLcParenR"/>
            </a:pPr>
            <a:r>
              <a:rPr lang="en-GB" sz="4500">
                <a:solidFill>
                  <a:srgbClr val="00205B"/>
                </a:solidFill>
              </a:rPr>
              <a:t>Evaluation Criteria</a:t>
            </a:r>
          </a:p>
          <a:p>
            <a:pPr marL="685800" lvl="1" indent="-342900">
              <a:spcAft>
                <a:spcPts val="450"/>
              </a:spcAft>
              <a:buFont typeface="+mj-lt"/>
              <a:buAutoNum type="alphaLcParenR"/>
            </a:pPr>
            <a:r>
              <a:rPr lang="en-GB" sz="4500">
                <a:solidFill>
                  <a:srgbClr val="00205B"/>
                </a:solidFill>
              </a:rPr>
              <a:t>How the Score is calculated</a:t>
            </a:r>
          </a:p>
          <a:p>
            <a:pPr marL="0" indent="0">
              <a:spcAft>
                <a:spcPts val="450"/>
              </a:spcAft>
              <a:buNone/>
            </a:pPr>
            <a:r>
              <a:rPr lang="en-GB" sz="4500" b="1" u="sng">
                <a:solidFill>
                  <a:srgbClr val="00205B"/>
                </a:solidFill>
              </a:rPr>
              <a:t>2. Supporting Statement</a:t>
            </a:r>
          </a:p>
          <a:p>
            <a:pPr marL="685800" lvl="1" indent="-342900">
              <a:spcAft>
                <a:spcPts val="450"/>
              </a:spcAft>
              <a:buFont typeface="+mj-lt"/>
              <a:buAutoNum type="alphaLcParenR"/>
            </a:pPr>
            <a:r>
              <a:rPr lang="en-GB" sz="4500">
                <a:solidFill>
                  <a:srgbClr val="00205B"/>
                </a:solidFill>
              </a:rPr>
              <a:t>Supporting Statement Question</a:t>
            </a:r>
          </a:p>
          <a:p>
            <a:pPr marL="685800" lvl="1" indent="-342900">
              <a:spcAft>
                <a:spcPts val="450"/>
              </a:spcAft>
              <a:buFont typeface="+mj-lt"/>
              <a:buAutoNum type="alphaLcParenR"/>
            </a:pPr>
            <a:r>
              <a:rPr lang="en-GB" sz="4500">
                <a:solidFill>
                  <a:srgbClr val="00205B"/>
                </a:solidFill>
              </a:rPr>
              <a:t>What is required</a:t>
            </a:r>
          </a:p>
          <a:p>
            <a:pPr marL="685800" lvl="1" indent="-342900">
              <a:spcAft>
                <a:spcPts val="450"/>
              </a:spcAft>
              <a:buFont typeface="+mj-lt"/>
              <a:buAutoNum type="alphaLcParenR"/>
            </a:pPr>
            <a:r>
              <a:rPr lang="en-GB" sz="4500">
                <a:solidFill>
                  <a:srgbClr val="00205B"/>
                </a:solidFill>
              </a:rPr>
              <a:t>Standard Evaluation Criteria</a:t>
            </a:r>
          </a:p>
          <a:p>
            <a:pPr marL="685800" lvl="1" indent="-342900">
              <a:spcAft>
                <a:spcPts val="450"/>
              </a:spcAft>
              <a:buFont typeface="+mj-lt"/>
              <a:buAutoNum type="alphaLcParenR"/>
            </a:pPr>
            <a:r>
              <a:rPr lang="en-GB" sz="4500">
                <a:solidFill>
                  <a:srgbClr val="00205B"/>
                </a:solidFill>
              </a:rPr>
              <a:t>How the Supporting Statement Score is calculated</a:t>
            </a:r>
            <a:endParaRPr lang="en-GB" sz="4500" u="sng">
              <a:solidFill>
                <a:srgbClr val="00205B"/>
              </a:solidFill>
            </a:endParaRPr>
          </a:p>
          <a:p>
            <a:pPr marL="0" indent="0">
              <a:spcAft>
                <a:spcPts val="450"/>
              </a:spcAft>
              <a:buNone/>
            </a:pPr>
            <a:r>
              <a:rPr lang="en-GB" sz="4500" b="1" u="sng">
                <a:solidFill>
                  <a:srgbClr val="00205B"/>
                </a:solidFill>
              </a:rPr>
              <a:t>3. Overall Social Value Score</a:t>
            </a:r>
          </a:p>
          <a:p>
            <a:pPr marL="342900" lvl="1" indent="0">
              <a:spcAft>
                <a:spcPts val="450"/>
              </a:spcAft>
              <a:buNone/>
            </a:pPr>
            <a:endParaRPr lang="en-GB" sz="1350" b="1">
              <a:solidFill>
                <a:schemeClr val="bg1"/>
              </a:solidFill>
            </a:endParaRPr>
          </a:p>
          <a:p>
            <a:pPr marL="0" indent="0">
              <a:buNone/>
            </a:pPr>
            <a:endParaRPr lang="en-GB">
              <a:solidFill>
                <a:schemeClr val="bg1"/>
              </a:solidFill>
            </a:endParaRPr>
          </a:p>
        </p:txBody>
      </p:sp>
    </p:spTree>
    <p:extLst>
      <p:ext uri="{BB962C8B-B14F-4D97-AF65-F5344CB8AC3E}">
        <p14:creationId xmlns:p14="http://schemas.microsoft.com/office/powerpoint/2010/main" val="29614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73A2C6-8926-4D6F-899A-8998A0FBDC31}"/>
              </a:ext>
            </a:extLst>
          </p:cNvPr>
          <p:cNvSpPr>
            <a:spLocks noGrp="1"/>
          </p:cNvSpPr>
          <p:nvPr>
            <p:ph type="title"/>
          </p:nvPr>
        </p:nvSpPr>
        <p:spPr>
          <a:xfrm>
            <a:off x="190841" y="1350799"/>
            <a:ext cx="8664300" cy="536177"/>
          </a:xfrm>
        </p:spPr>
        <p:txBody>
          <a:bodyPr/>
          <a:lstStyle/>
          <a:p>
            <a:r>
              <a:rPr lang="en-GB"/>
              <a:t>The Value Score</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p:txBody>
          <a:bodyPr/>
          <a:lstStyle/>
          <a:p>
            <a:pPr marL="0" indent="0">
              <a:buNone/>
            </a:pPr>
            <a:endParaRPr lang="en-GB" sz="1800">
              <a:solidFill>
                <a:schemeClr val="bg1"/>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18" name="TextBox 17">
            <a:extLst>
              <a:ext uri="{FF2B5EF4-FFF2-40B4-BE49-F238E27FC236}">
                <a16:creationId xmlns:a16="http://schemas.microsoft.com/office/drawing/2014/main" id="{154F8936-8ACB-4D0D-A649-82391D91DF4B}"/>
              </a:ext>
            </a:extLst>
          </p:cNvPr>
          <p:cNvSpPr txBox="1"/>
          <p:nvPr/>
        </p:nvSpPr>
        <p:spPr>
          <a:xfrm>
            <a:off x="384357" y="2148111"/>
            <a:ext cx="4187644" cy="1200329"/>
          </a:xfrm>
          <a:prstGeom prst="rect">
            <a:avLst/>
          </a:prstGeom>
        </p:spPr>
        <p:txBody>
          <a:bodyPr wrap="square">
            <a:spAutoFit/>
          </a:bodyPr>
          <a:lstStyle/>
          <a:p>
            <a:pPr defTabSz="685800" eaLnBrk="1" fontAlgn="auto" hangingPunct="1">
              <a:spcBef>
                <a:spcPts val="0"/>
              </a:spcBef>
              <a:spcAft>
                <a:spcPts val="0"/>
              </a:spcAft>
              <a:defRPr/>
            </a:pPr>
            <a:endParaRPr lang="en-GB" sz="1200" b="1">
              <a:solidFill>
                <a:prstClr val="white"/>
              </a:solidFill>
              <a:latin typeface="Arial" panose="020B0604020202020204" pitchFamily="34" charset="0"/>
              <a:ea typeface="Times New Roman" panose="02020603050405020304" pitchFamily="18" charset="0"/>
            </a:endParaRPr>
          </a:p>
          <a:p>
            <a:pPr defTabSz="685800" eaLnBrk="1" fontAlgn="auto" hangingPunct="1">
              <a:spcBef>
                <a:spcPts val="0"/>
              </a:spcBef>
              <a:spcAft>
                <a:spcPts val="0"/>
              </a:spcAft>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srgbClr val="000000"/>
              </a:solidFill>
              <a:latin typeface="Arial" panose="020B0604020202020204" pitchFamily="34"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C04D93C0-C0A4-4976-A194-18D924655AAD}"/>
              </a:ext>
            </a:extLst>
          </p:cNvPr>
          <p:cNvSpPr/>
          <p:nvPr/>
        </p:nvSpPr>
        <p:spPr>
          <a:xfrm>
            <a:off x="190841" y="1910696"/>
            <a:ext cx="1688397" cy="112285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Social Value Bid </a:t>
            </a:r>
          </a:p>
          <a:p>
            <a:pPr algn="ctr" defTabSz="685800" eaLnBrk="1" fontAlgn="auto" hangingPunct="1">
              <a:spcBef>
                <a:spcPts val="0"/>
              </a:spcBef>
              <a:spcAft>
                <a:spcPts val="0"/>
              </a:spcAft>
              <a:defRPr/>
            </a:pPr>
            <a:r>
              <a:rPr lang="en-GB" sz="1200">
                <a:solidFill>
                  <a:prstClr val="white"/>
                </a:solidFill>
                <a:latin typeface="Calibri" panose="020F0502020204030204"/>
              </a:rPr>
              <a:t>∑ (Units bid x Financial Proxy x Multiplier)</a:t>
            </a:r>
          </a:p>
        </p:txBody>
      </p:sp>
      <p:sp>
        <p:nvSpPr>
          <p:cNvPr id="11" name="Rectangle: Rounded Corners 10">
            <a:extLst>
              <a:ext uri="{FF2B5EF4-FFF2-40B4-BE49-F238E27FC236}">
                <a16:creationId xmlns:a16="http://schemas.microsoft.com/office/drawing/2014/main" id="{D96D3DDA-7190-4277-9A7E-FD9A9AC39638}"/>
              </a:ext>
            </a:extLst>
          </p:cNvPr>
          <p:cNvSpPr/>
          <p:nvPr/>
        </p:nvSpPr>
        <p:spPr>
          <a:xfrm>
            <a:off x="1531807" y="3157925"/>
            <a:ext cx="1548671" cy="117724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Social Value Ratio </a:t>
            </a:r>
          </a:p>
          <a:p>
            <a:pPr algn="ctr" defTabSz="685800" eaLnBrk="1" fontAlgn="auto" hangingPunct="1">
              <a:spcBef>
                <a:spcPts val="0"/>
              </a:spcBef>
              <a:spcAft>
                <a:spcPts val="0"/>
              </a:spcAft>
              <a:defRPr/>
            </a:pPr>
            <a:r>
              <a:rPr lang="en-GB" sz="1200" u="sng">
                <a:solidFill>
                  <a:prstClr val="white"/>
                </a:solidFill>
                <a:latin typeface="Calibri" panose="020F0502020204030204"/>
              </a:rPr>
              <a:t>Social Value Bid</a:t>
            </a:r>
          </a:p>
          <a:p>
            <a:pPr algn="ctr" defTabSz="685800" eaLnBrk="1" fontAlgn="auto" hangingPunct="1">
              <a:spcBef>
                <a:spcPts val="0"/>
              </a:spcBef>
              <a:spcAft>
                <a:spcPts val="0"/>
              </a:spcAft>
              <a:defRPr/>
            </a:pPr>
            <a:r>
              <a:rPr lang="en-GB" sz="1200">
                <a:solidFill>
                  <a:prstClr val="white"/>
                </a:solidFill>
                <a:latin typeface="Calibri" panose="020F0502020204030204"/>
              </a:rPr>
              <a:t>Tendered Price</a:t>
            </a:r>
            <a:r>
              <a:rPr lang="en-GB" sz="1200" u="sng">
                <a:solidFill>
                  <a:prstClr val="white"/>
                </a:solidFill>
                <a:latin typeface="Calibri" panose="020F0502020204030204"/>
              </a:rPr>
              <a:t> </a:t>
            </a:r>
          </a:p>
        </p:txBody>
      </p:sp>
      <p:sp>
        <p:nvSpPr>
          <p:cNvPr id="12" name="Rectangle: Rounded Corners 11">
            <a:extLst>
              <a:ext uri="{FF2B5EF4-FFF2-40B4-BE49-F238E27FC236}">
                <a16:creationId xmlns:a16="http://schemas.microsoft.com/office/drawing/2014/main" id="{F5472DB5-9C5F-459A-BA84-40838B4B5FEF}"/>
              </a:ext>
            </a:extLst>
          </p:cNvPr>
          <p:cNvSpPr/>
          <p:nvPr/>
        </p:nvSpPr>
        <p:spPr>
          <a:xfrm>
            <a:off x="2721660" y="4445032"/>
            <a:ext cx="1548671" cy="117724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Value Score </a:t>
            </a:r>
          </a:p>
          <a:p>
            <a:pPr algn="ctr" defTabSz="685800" eaLnBrk="1" fontAlgn="auto" hangingPunct="1">
              <a:spcBef>
                <a:spcPts val="0"/>
              </a:spcBef>
              <a:spcAft>
                <a:spcPts val="0"/>
              </a:spcAft>
              <a:defRPr/>
            </a:pPr>
            <a:r>
              <a:rPr lang="en-GB" sz="1200">
                <a:solidFill>
                  <a:prstClr val="white"/>
                </a:solidFill>
                <a:latin typeface="Calibri" panose="020F0502020204030204"/>
              </a:rPr>
              <a:t>allocated based on Social Value Target </a:t>
            </a:r>
            <a:r>
              <a:rPr lang="en-GB" sz="1500" b="1">
                <a:solidFill>
                  <a:prstClr val="white"/>
                </a:solidFill>
                <a:latin typeface="Calibri" panose="020F0502020204030204"/>
              </a:rPr>
              <a:t>(0-5)</a:t>
            </a:r>
            <a:r>
              <a:rPr lang="en-GB" sz="1500" b="1" u="sng">
                <a:solidFill>
                  <a:prstClr val="white"/>
                </a:solidFill>
                <a:latin typeface="Calibri" panose="020F0502020204030204"/>
              </a:rPr>
              <a:t> </a:t>
            </a:r>
          </a:p>
        </p:txBody>
      </p:sp>
      <p:graphicFrame>
        <p:nvGraphicFramePr>
          <p:cNvPr id="7" name="Table 7">
            <a:extLst>
              <a:ext uri="{FF2B5EF4-FFF2-40B4-BE49-F238E27FC236}">
                <a16:creationId xmlns:a16="http://schemas.microsoft.com/office/drawing/2014/main" id="{4119616F-8CF6-4576-8C35-BB1CD8684780}"/>
              </a:ext>
            </a:extLst>
          </p:cNvPr>
          <p:cNvGraphicFramePr>
            <a:graphicFrameLocks noGrp="1"/>
          </p:cNvGraphicFramePr>
          <p:nvPr/>
        </p:nvGraphicFramePr>
        <p:xfrm>
          <a:off x="4814887" y="953503"/>
          <a:ext cx="4233770" cy="4918109"/>
        </p:xfrm>
        <a:graphic>
          <a:graphicData uri="http://schemas.openxmlformats.org/drawingml/2006/table">
            <a:tbl>
              <a:tblPr firstRow="1" bandRow="1">
                <a:tableStyleId>{5C22544A-7EE6-4342-B048-85BDC9FD1C3A}</a:tableStyleId>
              </a:tblPr>
              <a:tblGrid>
                <a:gridCol w="645941">
                  <a:extLst>
                    <a:ext uri="{9D8B030D-6E8A-4147-A177-3AD203B41FA5}">
                      <a16:colId xmlns:a16="http://schemas.microsoft.com/office/drawing/2014/main" val="4269068814"/>
                    </a:ext>
                  </a:extLst>
                </a:gridCol>
                <a:gridCol w="1664140">
                  <a:extLst>
                    <a:ext uri="{9D8B030D-6E8A-4147-A177-3AD203B41FA5}">
                      <a16:colId xmlns:a16="http://schemas.microsoft.com/office/drawing/2014/main" val="1435959547"/>
                    </a:ext>
                  </a:extLst>
                </a:gridCol>
                <a:gridCol w="1923689">
                  <a:extLst>
                    <a:ext uri="{9D8B030D-6E8A-4147-A177-3AD203B41FA5}">
                      <a16:colId xmlns:a16="http://schemas.microsoft.com/office/drawing/2014/main" val="2229090556"/>
                    </a:ext>
                  </a:extLst>
                </a:gridCol>
              </a:tblGrid>
              <a:tr h="769183">
                <a:tc>
                  <a:txBody>
                    <a:bodyPr/>
                    <a:lstStyle/>
                    <a:p>
                      <a:pPr algn="ctr"/>
                      <a:r>
                        <a:rPr lang="en-GB" sz="1500"/>
                        <a:t>Value Score</a:t>
                      </a:r>
                    </a:p>
                  </a:txBody>
                  <a:tcPr marL="68580" marR="68580" marT="34290" marB="34290">
                    <a:solidFill>
                      <a:schemeClr val="accent2">
                        <a:lumMod val="75000"/>
                      </a:schemeClr>
                    </a:solidFill>
                  </a:tcPr>
                </a:tc>
                <a:tc>
                  <a:txBody>
                    <a:bodyPr/>
                    <a:lstStyle/>
                    <a:p>
                      <a:r>
                        <a:rPr lang="en-GB" sz="1500"/>
                        <a:t>How the Value Score is allocated</a:t>
                      </a:r>
                    </a:p>
                  </a:txBody>
                  <a:tcPr marL="68580" marR="68580" marT="34290" marB="34290">
                    <a:solidFill>
                      <a:srgbClr val="E00069"/>
                    </a:solidFill>
                  </a:tcPr>
                </a:tc>
                <a:tc>
                  <a:txBody>
                    <a:bodyPr/>
                    <a:lstStyle/>
                    <a:p>
                      <a:r>
                        <a:rPr lang="en-GB" sz="1500"/>
                        <a:t>Value based on Social Value Target </a:t>
                      </a:r>
                    </a:p>
                    <a:p>
                      <a:r>
                        <a:rPr lang="en-GB" sz="1500"/>
                        <a:t>50p for every £1</a:t>
                      </a:r>
                    </a:p>
                  </a:txBody>
                  <a:tcPr marL="68580" marR="68580" marT="34290" marB="34290">
                    <a:solidFill>
                      <a:srgbClr val="E00069"/>
                    </a:solidFill>
                  </a:tcPr>
                </a:tc>
                <a:extLst>
                  <a:ext uri="{0D108BD9-81ED-4DB2-BD59-A6C34878D82A}">
                    <a16:rowId xmlns:a16="http://schemas.microsoft.com/office/drawing/2014/main" val="4220050266"/>
                  </a:ext>
                </a:extLst>
              </a:tr>
              <a:tr h="536097">
                <a:tc>
                  <a:txBody>
                    <a:bodyPr/>
                    <a:lstStyle/>
                    <a:p>
                      <a:pPr algn="ctr"/>
                      <a:r>
                        <a:rPr lang="en-GB" sz="1500" b="1">
                          <a:solidFill>
                            <a:srgbClr val="00205B"/>
                          </a:solidFill>
                        </a:rPr>
                        <a:t>5</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meets Target</a:t>
                      </a:r>
                    </a:p>
                  </a:txBody>
                  <a:tcPr marL="68580" marR="68580" marT="34290" marB="34290">
                    <a:solidFill>
                      <a:schemeClr val="accent2">
                        <a:lumMod val="40000"/>
                        <a:lumOff val="60000"/>
                      </a:schemeClr>
                    </a:solidFill>
                  </a:tcPr>
                </a:tc>
                <a:tc>
                  <a:txBody>
                    <a:bodyPr/>
                    <a:lstStyle/>
                    <a:p>
                      <a:r>
                        <a:rPr lang="en-GB" sz="1500" b="1">
                          <a:solidFill>
                            <a:srgbClr val="00205B"/>
                          </a:solidFill>
                        </a:rPr>
                        <a:t>50p or over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619002707"/>
                  </a:ext>
                </a:extLst>
              </a:tr>
              <a:tr h="769183">
                <a:tc>
                  <a:txBody>
                    <a:bodyPr/>
                    <a:lstStyle/>
                    <a:p>
                      <a:pPr algn="ctr"/>
                      <a:r>
                        <a:rPr lang="en-GB" sz="1500" b="1">
                          <a:solidFill>
                            <a:srgbClr val="00205B"/>
                          </a:solidFill>
                        </a:rPr>
                        <a:t>4</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1-24%</a:t>
                      </a:r>
                    </a:p>
                  </a:txBody>
                  <a:tcPr marL="68580" marR="68580" marT="34290" marB="34290">
                    <a:solidFill>
                      <a:schemeClr val="accent2">
                        <a:lumMod val="40000"/>
                        <a:lumOff val="60000"/>
                      </a:schemeClr>
                    </a:solidFill>
                  </a:tcPr>
                </a:tc>
                <a:tc>
                  <a:txBody>
                    <a:bodyPr/>
                    <a:lstStyle/>
                    <a:p>
                      <a:r>
                        <a:rPr lang="en-GB" sz="1500" b="1">
                          <a:solidFill>
                            <a:srgbClr val="00205B"/>
                          </a:solidFill>
                        </a:rPr>
                        <a:t>Over 37p up to 49p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1894843147"/>
                  </a:ext>
                </a:extLst>
              </a:tr>
              <a:tr h="769183">
                <a:tc>
                  <a:txBody>
                    <a:bodyPr/>
                    <a:lstStyle/>
                    <a:p>
                      <a:pPr algn="ctr"/>
                      <a:r>
                        <a:rPr lang="en-GB" sz="1500" b="1">
                          <a:solidFill>
                            <a:srgbClr val="00205B"/>
                          </a:solidFill>
                        </a:rPr>
                        <a:t>3</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25-49%</a:t>
                      </a:r>
                    </a:p>
                  </a:txBody>
                  <a:tcPr marL="68580" marR="68580" marT="34290" marB="34290">
                    <a:solidFill>
                      <a:schemeClr val="accent2">
                        <a:lumMod val="40000"/>
                        <a:lumOff val="60000"/>
                      </a:schemeClr>
                    </a:solidFill>
                  </a:tcPr>
                </a:tc>
                <a:tc>
                  <a:txBody>
                    <a:bodyPr/>
                    <a:lstStyle/>
                    <a:p>
                      <a:r>
                        <a:rPr lang="en-GB" sz="1500" b="1">
                          <a:solidFill>
                            <a:srgbClr val="00205B"/>
                          </a:solidFill>
                        </a:rPr>
                        <a:t>Over 25p up to 37p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434593020"/>
                  </a:ext>
                </a:extLst>
              </a:tr>
              <a:tr h="769183">
                <a:tc>
                  <a:txBody>
                    <a:bodyPr/>
                    <a:lstStyle/>
                    <a:p>
                      <a:pPr algn="ctr"/>
                      <a:r>
                        <a:rPr lang="en-GB" sz="1500" b="1">
                          <a:solidFill>
                            <a:srgbClr val="00205B"/>
                          </a:solidFill>
                        </a:rPr>
                        <a:t>2</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50-74%</a:t>
                      </a:r>
                    </a:p>
                  </a:txBody>
                  <a:tcPr marL="68580" marR="68580" marT="34290" marB="34290">
                    <a:solidFill>
                      <a:schemeClr val="accent2">
                        <a:lumMod val="40000"/>
                        <a:lumOff val="60000"/>
                      </a:schemeClr>
                    </a:solidFill>
                  </a:tcPr>
                </a:tc>
                <a:tc>
                  <a:txBody>
                    <a:bodyPr/>
                    <a:lstStyle/>
                    <a:p>
                      <a:r>
                        <a:rPr lang="en-GB" sz="1500" b="1">
                          <a:solidFill>
                            <a:srgbClr val="00205B"/>
                          </a:solidFill>
                        </a:rPr>
                        <a:t>Over 13p up to 25p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91505368"/>
                  </a:ext>
                </a:extLst>
              </a:tr>
              <a:tr h="769183">
                <a:tc>
                  <a:txBody>
                    <a:bodyPr/>
                    <a:lstStyle/>
                    <a:p>
                      <a:pPr algn="ctr"/>
                      <a:r>
                        <a:rPr lang="en-GB" sz="1500" b="1">
                          <a:solidFill>
                            <a:srgbClr val="00205B"/>
                          </a:solidFill>
                        </a:rPr>
                        <a:t>1</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&gt; 75%</a:t>
                      </a:r>
                    </a:p>
                  </a:txBody>
                  <a:tcPr marL="68580" marR="68580" marT="34290" marB="34290">
                    <a:solidFill>
                      <a:schemeClr val="accent2">
                        <a:lumMod val="40000"/>
                        <a:lumOff val="60000"/>
                      </a:schemeClr>
                    </a:solidFill>
                  </a:tcPr>
                </a:tc>
                <a:tc>
                  <a:txBody>
                    <a:bodyPr/>
                    <a:lstStyle/>
                    <a:p>
                      <a:r>
                        <a:rPr lang="en-GB" sz="1500" b="1">
                          <a:solidFill>
                            <a:srgbClr val="00205B"/>
                          </a:solidFill>
                        </a:rPr>
                        <a:t>Over 1p up to 13p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307451016"/>
                  </a:ext>
                </a:extLst>
              </a:tr>
              <a:tr h="536097">
                <a:tc>
                  <a:txBody>
                    <a:bodyPr/>
                    <a:lstStyle/>
                    <a:p>
                      <a:pPr algn="ctr"/>
                      <a:r>
                        <a:rPr lang="en-GB" sz="1500" b="1">
                          <a:solidFill>
                            <a:srgbClr val="00205B"/>
                          </a:solidFill>
                        </a:rPr>
                        <a:t>0</a:t>
                      </a:r>
                    </a:p>
                  </a:txBody>
                  <a:tcPr marL="68580" marR="68580" marT="34290" marB="34290">
                    <a:solidFill>
                      <a:schemeClr val="accent2">
                        <a:lumMod val="40000"/>
                        <a:lumOff val="60000"/>
                      </a:schemeClr>
                    </a:solidFill>
                  </a:tcPr>
                </a:tc>
                <a:tc>
                  <a:txBody>
                    <a:bodyPr/>
                    <a:lstStyle/>
                    <a:p>
                      <a:r>
                        <a:rPr lang="en-GB" sz="1500" b="1">
                          <a:solidFill>
                            <a:srgbClr val="00205B"/>
                          </a:solidFill>
                        </a:rPr>
                        <a:t>No Social Value bid</a:t>
                      </a:r>
                    </a:p>
                  </a:txBody>
                  <a:tcPr marL="68580" marR="68580" marT="34290" marB="34290">
                    <a:solidFill>
                      <a:schemeClr val="accent2">
                        <a:lumMod val="40000"/>
                        <a:lumOff val="60000"/>
                      </a:schemeClr>
                    </a:solidFill>
                  </a:tcPr>
                </a:tc>
                <a:tc>
                  <a:txBody>
                    <a:bodyPr/>
                    <a:lstStyle/>
                    <a:p>
                      <a:r>
                        <a:rPr lang="en-GB" sz="1500" b="1">
                          <a:solidFill>
                            <a:srgbClr val="00205B"/>
                          </a:solidFill>
                        </a:rPr>
                        <a:t>Less than 1p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559586142"/>
                  </a:ext>
                </a:extLst>
              </a:tr>
            </a:tbl>
          </a:graphicData>
        </a:graphic>
      </p:graphicFrame>
      <p:sp>
        <p:nvSpPr>
          <p:cNvPr id="6" name="Arrow: Bent-Up 5">
            <a:extLst>
              <a:ext uri="{FF2B5EF4-FFF2-40B4-BE49-F238E27FC236}">
                <a16:creationId xmlns:a16="http://schemas.microsoft.com/office/drawing/2014/main" id="{4608B9A6-4E88-4B6E-8C28-421128DF5006}"/>
              </a:ext>
            </a:extLst>
          </p:cNvPr>
          <p:cNvSpPr/>
          <p:nvPr/>
        </p:nvSpPr>
        <p:spPr>
          <a:xfrm rot="5400000">
            <a:off x="833020" y="323760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14" name="Arrow: Bent-Up 13">
            <a:extLst>
              <a:ext uri="{FF2B5EF4-FFF2-40B4-BE49-F238E27FC236}">
                <a16:creationId xmlns:a16="http://schemas.microsoft.com/office/drawing/2014/main" id="{9E1ABD62-D46A-4E79-BD18-2E1E75B3BC66}"/>
              </a:ext>
            </a:extLst>
          </p:cNvPr>
          <p:cNvSpPr/>
          <p:nvPr/>
        </p:nvSpPr>
        <p:spPr>
          <a:xfrm rot="5400000">
            <a:off x="2064754" y="450989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31561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6C83A-C692-4577-BB88-F0D807CD8E29}"/>
              </a:ext>
            </a:extLst>
          </p:cNvPr>
          <p:cNvSpPr>
            <a:spLocks noGrp="1"/>
          </p:cNvSpPr>
          <p:nvPr>
            <p:ph type="title"/>
          </p:nvPr>
        </p:nvSpPr>
        <p:spPr>
          <a:xfrm>
            <a:off x="1" y="1299073"/>
            <a:ext cx="4563689" cy="536177"/>
          </a:xfrm>
        </p:spPr>
        <p:txBody>
          <a:bodyPr/>
          <a:lstStyle/>
          <a:p>
            <a:r>
              <a:rPr lang="en-GB" sz="2100"/>
              <a:t>The Supporting Statement Score</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p:txBody>
          <a:bodyPr/>
          <a:lstStyle/>
          <a:p>
            <a:pPr marL="0" indent="0">
              <a:buNone/>
            </a:pPr>
            <a:endParaRPr lang="en-GB" sz="1800">
              <a:solidFill>
                <a:schemeClr val="bg1"/>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18" name="TextBox 17">
            <a:extLst>
              <a:ext uri="{FF2B5EF4-FFF2-40B4-BE49-F238E27FC236}">
                <a16:creationId xmlns:a16="http://schemas.microsoft.com/office/drawing/2014/main" id="{154F8936-8ACB-4D0D-A649-82391D91DF4B}"/>
              </a:ext>
            </a:extLst>
          </p:cNvPr>
          <p:cNvSpPr txBox="1"/>
          <p:nvPr/>
        </p:nvSpPr>
        <p:spPr>
          <a:xfrm>
            <a:off x="384357" y="2148111"/>
            <a:ext cx="4187644" cy="1200329"/>
          </a:xfrm>
          <a:prstGeom prst="rect">
            <a:avLst/>
          </a:prstGeom>
        </p:spPr>
        <p:txBody>
          <a:bodyPr wrap="square">
            <a:spAutoFit/>
          </a:bodyPr>
          <a:lstStyle/>
          <a:p>
            <a:pPr defTabSz="685800" eaLnBrk="1" fontAlgn="auto" hangingPunct="1">
              <a:spcBef>
                <a:spcPts val="0"/>
              </a:spcBef>
              <a:spcAft>
                <a:spcPts val="0"/>
              </a:spcAft>
              <a:defRPr/>
            </a:pPr>
            <a:endParaRPr lang="en-GB" sz="1200" b="1">
              <a:solidFill>
                <a:prstClr val="white"/>
              </a:solidFill>
              <a:latin typeface="Arial" panose="020B0604020202020204" pitchFamily="34" charset="0"/>
              <a:ea typeface="Times New Roman" panose="02020603050405020304" pitchFamily="18" charset="0"/>
            </a:endParaRPr>
          </a:p>
          <a:p>
            <a:pPr defTabSz="685800" eaLnBrk="1" fontAlgn="auto" hangingPunct="1">
              <a:spcBef>
                <a:spcPts val="0"/>
              </a:spcBef>
              <a:spcAft>
                <a:spcPts val="0"/>
              </a:spcAft>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defRPr/>
            </a:pPr>
            <a:endParaRPr lang="en-GB" sz="1200" b="1">
              <a:solidFill>
                <a:srgbClr val="000000"/>
              </a:solidFill>
              <a:latin typeface="Arial" panose="020B0604020202020204" pitchFamily="34"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C04D93C0-C0A4-4976-A194-18D924655AAD}"/>
              </a:ext>
            </a:extLst>
          </p:cNvPr>
          <p:cNvSpPr/>
          <p:nvPr/>
        </p:nvSpPr>
        <p:spPr>
          <a:xfrm>
            <a:off x="190841" y="1910696"/>
            <a:ext cx="1688397" cy="112285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srgbClr val="00205B"/>
                </a:solidFill>
                <a:latin typeface="Calibri" panose="020F0502020204030204"/>
              </a:rPr>
              <a:t>Supporting Statement</a:t>
            </a:r>
          </a:p>
          <a:p>
            <a:pPr algn="ctr" defTabSz="685800" eaLnBrk="1" fontAlgn="auto" hangingPunct="1">
              <a:spcBef>
                <a:spcPts val="0"/>
              </a:spcBef>
              <a:spcAft>
                <a:spcPts val="0"/>
              </a:spcAft>
              <a:defRPr/>
            </a:pPr>
            <a:r>
              <a:rPr lang="en-GB" sz="1200">
                <a:solidFill>
                  <a:srgbClr val="00205B"/>
                </a:solidFill>
                <a:latin typeface="Calibri" panose="020F0502020204030204"/>
              </a:rPr>
              <a:t>assessed</a:t>
            </a:r>
          </a:p>
        </p:txBody>
      </p:sp>
      <p:sp>
        <p:nvSpPr>
          <p:cNvPr id="11" name="Rectangle: Rounded Corners 10">
            <a:extLst>
              <a:ext uri="{FF2B5EF4-FFF2-40B4-BE49-F238E27FC236}">
                <a16:creationId xmlns:a16="http://schemas.microsoft.com/office/drawing/2014/main" id="{D96D3DDA-7190-4277-9A7E-FD9A9AC39638}"/>
              </a:ext>
            </a:extLst>
          </p:cNvPr>
          <p:cNvSpPr/>
          <p:nvPr/>
        </p:nvSpPr>
        <p:spPr>
          <a:xfrm>
            <a:off x="1531807" y="3157925"/>
            <a:ext cx="1548671" cy="1177245"/>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srgbClr val="00205B"/>
                </a:solidFill>
                <a:latin typeface="Calibri" panose="020F0502020204030204"/>
              </a:rPr>
              <a:t>Supporting Statement </a:t>
            </a:r>
            <a:r>
              <a:rPr lang="en-GB" sz="1500">
                <a:solidFill>
                  <a:srgbClr val="00205B"/>
                </a:solidFill>
                <a:latin typeface="Calibri" panose="020F0502020204030204"/>
              </a:rPr>
              <a:t>specified criteria</a:t>
            </a:r>
            <a:endParaRPr lang="en-GB" sz="1500" u="sng">
              <a:solidFill>
                <a:srgbClr val="00205B"/>
              </a:solidFill>
              <a:latin typeface="Calibri" panose="020F0502020204030204"/>
            </a:endParaRPr>
          </a:p>
        </p:txBody>
      </p:sp>
      <p:sp>
        <p:nvSpPr>
          <p:cNvPr id="6" name="Arrow: Bent-Up 5">
            <a:extLst>
              <a:ext uri="{FF2B5EF4-FFF2-40B4-BE49-F238E27FC236}">
                <a16:creationId xmlns:a16="http://schemas.microsoft.com/office/drawing/2014/main" id="{4608B9A6-4E88-4B6E-8C28-421128DF5006}"/>
              </a:ext>
            </a:extLst>
          </p:cNvPr>
          <p:cNvSpPr/>
          <p:nvPr/>
        </p:nvSpPr>
        <p:spPr>
          <a:xfrm rot="5400000">
            <a:off x="833020" y="323760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14" name="Arrow: Bent-Up 13">
            <a:extLst>
              <a:ext uri="{FF2B5EF4-FFF2-40B4-BE49-F238E27FC236}">
                <a16:creationId xmlns:a16="http://schemas.microsoft.com/office/drawing/2014/main" id="{9E1ABD62-D46A-4E79-BD18-2E1E75B3BC66}"/>
              </a:ext>
            </a:extLst>
          </p:cNvPr>
          <p:cNvSpPr/>
          <p:nvPr/>
        </p:nvSpPr>
        <p:spPr>
          <a:xfrm rot="5400000">
            <a:off x="2064754" y="450989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12" name="Rectangle: Rounded Corners 11">
            <a:extLst>
              <a:ext uri="{FF2B5EF4-FFF2-40B4-BE49-F238E27FC236}">
                <a16:creationId xmlns:a16="http://schemas.microsoft.com/office/drawing/2014/main" id="{F5472DB5-9C5F-459A-BA84-40838B4B5FEF}"/>
              </a:ext>
            </a:extLst>
          </p:cNvPr>
          <p:cNvSpPr/>
          <p:nvPr/>
        </p:nvSpPr>
        <p:spPr>
          <a:xfrm>
            <a:off x="2721660" y="4445032"/>
            <a:ext cx="1548671" cy="1177245"/>
          </a:xfrm>
          <a:prstGeom prst="roundRect">
            <a:avLst/>
          </a:prstGeom>
          <a:solidFill>
            <a:schemeClr val="accent2">
              <a:lumMod val="60000"/>
              <a:lumOff val="40000"/>
            </a:schemeClr>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defRPr/>
            </a:pPr>
            <a:r>
              <a:rPr lang="en-GB" sz="1800" b="1">
                <a:solidFill>
                  <a:srgbClr val="00205B"/>
                </a:solidFill>
                <a:latin typeface="Calibri" panose="020F0502020204030204"/>
              </a:rPr>
              <a:t>Supporting Statement Score </a:t>
            </a:r>
          </a:p>
          <a:p>
            <a:pPr algn="ctr" defTabSz="685800" eaLnBrk="1" fontAlgn="auto" hangingPunct="1">
              <a:spcBef>
                <a:spcPts val="0"/>
              </a:spcBef>
              <a:spcAft>
                <a:spcPts val="0"/>
              </a:spcAft>
              <a:defRPr/>
            </a:pPr>
            <a:r>
              <a:rPr lang="en-GB" sz="1500" b="1">
                <a:solidFill>
                  <a:srgbClr val="00205B"/>
                </a:solidFill>
                <a:latin typeface="Calibri" panose="020F0502020204030204"/>
              </a:rPr>
              <a:t>(0-1)</a:t>
            </a:r>
            <a:endParaRPr lang="en-GB" sz="1500" b="1" u="sng">
              <a:solidFill>
                <a:srgbClr val="00205B"/>
              </a:solidFill>
              <a:latin typeface="Calibri" panose="020F0502020204030204"/>
            </a:endParaRPr>
          </a:p>
        </p:txBody>
      </p:sp>
      <p:graphicFrame>
        <p:nvGraphicFramePr>
          <p:cNvPr id="3" name="Table 2">
            <a:extLst>
              <a:ext uri="{FF2B5EF4-FFF2-40B4-BE49-F238E27FC236}">
                <a16:creationId xmlns:a16="http://schemas.microsoft.com/office/drawing/2014/main" id="{4741670B-B5F8-4582-A458-B8D0F324FAC6}"/>
              </a:ext>
            </a:extLst>
          </p:cNvPr>
          <p:cNvGraphicFramePr>
            <a:graphicFrameLocks noGrp="1"/>
          </p:cNvGraphicFramePr>
          <p:nvPr/>
        </p:nvGraphicFramePr>
        <p:xfrm>
          <a:off x="4422411" y="943858"/>
          <a:ext cx="4657123" cy="5847020"/>
        </p:xfrm>
        <a:graphic>
          <a:graphicData uri="http://schemas.openxmlformats.org/drawingml/2006/table">
            <a:tbl>
              <a:tblPr firstRow="1" firstCol="1" bandRow="1"/>
              <a:tblGrid>
                <a:gridCol w="592028">
                  <a:extLst>
                    <a:ext uri="{9D8B030D-6E8A-4147-A177-3AD203B41FA5}">
                      <a16:colId xmlns:a16="http://schemas.microsoft.com/office/drawing/2014/main" val="2580627815"/>
                    </a:ext>
                  </a:extLst>
                </a:gridCol>
                <a:gridCol w="4065095">
                  <a:extLst>
                    <a:ext uri="{9D8B030D-6E8A-4147-A177-3AD203B41FA5}">
                      <a16:colId xmlns:a16="http://schemas.microsoft.com/office/drawing/2014/main" val="3221925530"/>
                    </a:ext>
                  </a:extLst>
                </a:gridCol>
              </a:tblGrid>
              <a:tr h="425196">
                <a:tc>
                  <a:txBody>
                    <a:bodyPr/>
                    <a:lstStyle/>
                    <a:p>
                      <a:pP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Score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indent="34290">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Rationale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90">
                        <a:lnSpc>
                          <a:spcPct val="107000"/>
                        </a:lnSpc>
                      </a:pPr>
                      <a:r>
                        <a:rPr lang="en-GB" sz="14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extLst>
                  <a:ext uri="{0D108BD9-81ED-4DB2-BD59-A6C34878D82A}">
                    <a16:rowId xmlns:a16="http://schemas.microsoft.com/office/drawing/2014/main" val="2930691093"/>
                  </a:ext>
                </a:extLst>
              </a:tr>
              <a:tr h="1040083">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Outstanding</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The Supporting Statement fully addresses the Social Value commitments and specified criteria and provides relevant evidence regarding competence, capacity, and ability to successfully fulfil the delivery of the Social Value Bid and goes beyond expectations to offer an outstanding level of performance or an additional benefit which exceeds specified measures.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835792500"/>
                  </a:ext>
                </a:extLst>
              </a:tr>
              <a:tr h="697659">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Highly Acceptable</a:t>
                      </a:r>
                      <a:r>
                        <a:rPr lang="en-GB"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The Supporting Statement fully addresses the Social Value commitments and specified criteria and provides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755054183"/>
                  </a:ext>
                </a:extLst>
              </a:tr>
              <a:tr h="714370">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Acceptable</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The Supporting Statement addresses most of the Social Value commitments and specified criteria, but some areas contain limited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676935908"/>
                  </a:ext>
                </a:extLst>
              </a:tr>
              <a:tr h="868871">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Partially Acceptable</a:t>
                      </a:r>
                      <a:r>
                        <a:rPr lang="en-GB"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The Supporting Statement covers more than one element of the Social Value commitments and specified criteria but lacks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76030330"/>
                  </a:ext>
                </a:extLst>
              </a:tr>
              <a:tr h="697659">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Unsatisfactory</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The Supporting Statement only covers a minor element of the Social Value commitments and specified criteria and lacks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443919446"/>
                  </a:ext>
                </a:extLst>
              </a:tr>
              <a:tr h="526447">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Wholly Unsatisfactory</a:t>
                      </a:r>
                      <a:r>
                        <a:rPr lang="en-GB"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No Supporting Statement or the whole response is irrelevant to all the Social Value commitments and specified criteria.</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443309105"/>
                  </a:ext>
                </a:extLst>
              </a:tr>
            </a:tbl>
          </a:graphicData>
        </a:graphic>
      </p:graphicFrame>
    </p:spTree>
    <p:extLst>
      <p:ext uri="{BB962C8B-B14F-4D97-AF65-F5344CB8AC3E}">
        <p14:creationId xmlns:p14="http://schemas.microsoft.com/office/powerpoint/2010/main" val="42164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6" grpId="0" animBg="1"/>
      <p:bldP spid="14"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E44C-CC4D-4AA8-A0A5-B257F5BF072E}"/>
              </a:ext>
            </a:extLst>
          </p:cNvPr>
          <p:cNvSpPr>
            <a:spLocks noGrp="1"/>
          </p:cNvSpPr>
          <p:nvPr>
            <p:ph type="title"/>
          </p:nvPr>
        </p:nvSpPr>
        <p:spPr/>
        <p:txBody>
          <a:bodyPr>
            <a:normAutofit/>
          </a:bodyPr>
          <a:lstStyle/>
          <a:p>
            <a:r>
              <a:rPr lang="en-GB">
                <a:latin typeface="Arial"/>
                <a:cs typeface="Arial"/>
              </a:rPr>
              <a:t>Key tips</a:t>
            </a:r>
            <a:endParaRPr lang="en-US"/>
          </a:p>
        </p:txBody>
      </p:sp>
      <p:sp>
        <p:nvSpPr>
          <p:cNvPr id="3" name="Content Placeholder 2">
            <a:extLst>
              <a:ext uri="{FF2B5EF4-FFF2-40B4-BE49-F238E27FC236}">
                <a16:creationId xmlns:a16="http://schemas.microsoft.com/office/drawing/2014/main" id="{E5C6878B-6522-03D1-BD1B-035A2454AEB7}"/>
              </a:ext>
            </a:extLst>
          </p:cNvPr>
          <p:cNvSpPr>
            <a:spLocks noGrp="1"/>
          </p:cNvSpPr>
          <p:nvPr>
            <p:ph idx="1"/>
          </p:nvPr>
        </p:nvSpPr>
        <p:spPr/>
        <p:txBody>
          <a:bodyPr vert="horz" lIns="68580" tIns="34290" rIns="68580" bIns="34290" rtlCol="0" anchor="t">
            <a:normAutofit/>
          </a:bodyPr>
          <a:lstStyle/>
          <a:p>
            <a:pPr marL="0" indent="0">
              <a:buNone/>
            </a:pPr>
            <a:endParaRPr lang="en-GB">
              <a:latin typeface="Arial"/>
              <a:cs typeface="Arial"/>
            </a:endParaRPr>
          </a:p>
          <a:p>
            <a:pPr marL="0" indent="0">
              <a:buNone/>
            </a:pPr>
            <a:endParaRPr lang="en-GB">
              <a:solidFill>
                <a:srgbClr val="002060"/>
              </a:solidFill>
              <a:latin typeface="Arial"/>
              <a:cs typeface="Arial"/>
            </a:endParaRPr>
          </a:p>
        </p:txBody>
      </p:sp>
      <p:pic>
        <p:nvPicPr>
          <p:cNvPr id="4" name="Picture 3" descr="Logo&#10;&#10;Description automatically generated">
            <a:extLst>
              <a:ext uri="{FF2B5EF4-FFF2-40B4-BE49-F238E27FC236}">
                <a16:creationId xmlns:a16="http://schemas.microsoft.com/office/drawing/2014/main" id="{EDC65272-4149-4741-AF5D-DC8A81C4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241" y="854859"/>
            <a:ext cx="1460759" cy="1032246"/>
          </a:xfrm>
          <a:prstGeom prst="flowChartDelay">
            <a:avLst/>
          </a:prstGeom>
        </p:spPr>
      </p:pic>
      <p:sp>
        <p:nvSpPr>
          <p:cNvPr id="5" name="TextBox 4">
            <a:extLst>
              <a:ext uri="{FF2B5EF4-FFF2-40B4-BE49-F238E27FC236}">
                <a16:creationId xmlns:a16="http://schemas.microsoft.com/office/drawing/2014/main" id="{ED7C02BA-5D03-6BB3-06AB-7D3B87A25C5E}"/>
              </a:ext>
            </a:extLst>
          </p:cNvPr>
          <p:cNvSpPr txBox="1"/>
          <p:nvPr/>
        </p:nvSpPr>
        <p:spPr>
          <a:xfrm>
            <a:off x="628557" y="2442966"/>
            <a:ext cx="7487381" cy="274690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eaLnBrk="1" fontAlgn="auto" hangingPunct="1">
              <a:spcBef>
                <a:spcPts val="0"/>
              </a:spcBef>
              <a:spcAft>
                <a:spcPts val="0"/>
              </a:spcAft>
              <a:buFont typeface="Arial"/>
              <a:buChar char="•"/>
            </a:pPr>
            <a:r>
              <a:rPr lang="en-GB">
                <a:solidFill>
                  <a:srgbClr val="002060"/>
                </a:solidFill>
                <a:latin typeface="Arial"/>
                <a:ea typeface="+mn-ea"/>
                <a:cs typeface="Arial"/>
              </a:rPr>
              <a:t>Read the question carefully </a:t>
            </a:r>
            <a:endParaRPr lang="en-US">
              <a:solidFill>
                <a:prstClr val="black"/>
              </a:solidFill>
              <a:latin typeface="Calibri" panose="020F0502020204030204"/>
              <a:ea typeface="+mn-ea"/>
            </a:endParaRPr>
          </a:p>
          <a:p>
            <a:pPr marL="257175" indent="-257175" defTabSz="685800" eaLnBrk="1" fontAlgn="auto" hangingPunct="1">
              <a:spcBef>
                <a:spcPts val="0"/>
              </a:spcBef>
              <a:spcAft>
                <a:spcPts val="0"/>
              </a:spcAft>
              <a:buFont typeface="Arial"/>
              <a:buChar char="•"/>
            </a:pPr>
            <a:r>
              <a:rPr lang="en-GB">
                <a:solidFill>
                  <a:srgbClr val="002060"/>
                </a:solidFill>
                <a:latin typeface="Arial"/>
                <a:ea typeface="+mn-ea"/>
                <a:cs typeface="Arial"/>
              </a:rPr>
              <a:t>Look at your strengths – how can you break this down for this contract? </a:t>
            </a:r>
            <a:endParaRPr lang="en-GB">
              <a:solidFill>
                <a:srgbClr val="002060"/>
              </a:solidFill>
              <a:latin typeface="Calibri" panose="020F0502020204030204"/>
              <a:ea typeface="+mn-ea"/>
            </a:endParaRPr>
          </a:p>
          <a:p>
            <a:pPr marL="257175" indent="-257175" defTabSz="685800" eaLnBrk="1" fontAlgn="auto" hangingPunct="1">
              <a:spcBef>
                <a:spcPts val="0"/>
              </a:spcBef>
              <a:spcAft>
                <a:spcPts val="0"/>
              </a:spcAft>
              <a:buFont typeface="Arial"/>
              <a:buChar char="•"/>
            </a:pPr>
            <a:r>
              <a:rPr lang="en-GB">
                <a:solidFill>
                  <a:srgbClr val="002060"/>
                </a:solidFill>
                <a:latin typeface="Arial"/>
                <a:ea typeface="+mn-ea"/>
                <a:cs typeface="Arial"/>
              </a:rPr>
              <a:t>Ask clarification questions</a:t>
            </a:r>
          </a:p>
          <a:p>
            <a:pPr marL="257175" indent="-257175" defTabSz="685800" eaLnBrk="1" fontAlgn="auto" hangingPunct="1">
              <a:spcBef>
                <a:spcPts val="0"/>
              </a:spcBef>
              <a:spcAft>
                <a:spcPts val="0"/>
              </a:spcAft>
              <a:buFont typeface="Arial"/>
              <a:buChar char="•"/>
            </a:pPr>
            <a:r>
              <a:rPr lang="en-GB">
                <a:solidFill>
                  <a:srgbClr val="002060"/>
                </a:solidFill>
                <a:latin typeface="Arial"/>
                <a:ea typeface="+mn-ea"/>
                <a:cs typeface="Arial"/>
              </a:rPr>
              <a:t>Don’t overpromise – this will be part of the contract</a:t>
            </a:r>
          </a:p>
          <a:p>
            <a:pPr defTabSz="685800" eaLnBrk="1" fontAlgn="auto" hangingPunct="1">
              <a:spcBef>
                <a:spcPts val="0"/>
              </a:spcBef>
              <a:spcAft>
                <a:spcPts val="0"/>
              </a:spcAft>
            </a:pPr>
            <a:endParaRPr lang="en-GB" sz="1800">
              <a:solidFill>
                <a:prstClr val="black"/>
              </a:solidFill>
              <a:latin typeface="Arial"/>
              <a:ea typeface="+mn-ea"/>
              <a:cs typeface="Arial"/>
            </a:endParaRPr>
          </a:p>
          <a:p>
            <a:pPr defTabSz="685800" eaLnBrk="1" fontAlgn="auto" hangingPunct="1">
              <a:spcBef>
                <a:spcPts val="0"/>
              </a:spcBef>
              <a:spcAft>
                <a:spcPts val="0"/>
              </a:spcAft>
            </a:pPr>
            <a:endParaRPr lang="en-GB" sz="1800">
              <a:solidFill>
                <a:prstClr val="black"/>
              </a:solidFill>
              <a:latin typeface="Arial"/>
              <a:ea typeface="+mn-ea"/>
              <a:cs typeface="Arial"/>
            </a:endParaRPr>
          </a:p>
          <a:p>
            <a:pPr defTabSz="685800" eaLnBrk="1" fontAlgn="auto" hangingPunct="1">
              <a:spcBef>
                <a:spcPts val="0"/>
              </a:spcBef>
              <a:spcAft>
                <a:spcPts val="0"/>
              </a:spcAft>
            </a:pPr>
            <a:endParaRPr lang="en-GB" sz="1800">
              <a:solidFill>
                <a:prstClr val="black"/>
              </a:solidFill>
              <a:latin typeface="Arial"/>
              <a:ea typeface="+mn-ea"/>
              <a:cs typeface="Arial"/>
            </a:endParaRPr>
          </a:p>
        </p:txBody>
      </p:sp>
    </p:spTree>
    <p:extLst>
      <p:ext uri="{BB962C8B-B14F-4D97-AF65-F5344CB8AC3E}">
        <p14:creationId xmlns:p14="http://schemas.microsoft.com/office/powerpoint/2010/main" val="6939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1C803D47-0D44-4329-A154-3D3C7316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59322"/>
            <a:ext cx="5710817" cy="2834056"/>
          </a:xfrm>
          <a:prstGeom prst="rect">
            <a:avLst/>
          </a:prstGeom>
        </p:spPr>
      </p:pic>
      <p:sp>
        <p:nvSpPr>
          <p:cNvPr id="2" name="Title 1">
            <a:extLst>
              <a:ext uri="{FF2B5EF4-FFF2-40B4-BE49-F238E27FC236}">
                <a16:creationId xmlns:a16="http://schemas.microsoft.com/office/drawing/2014/main" id="{BCE60B59-228C-4F59-98E9-619E3DB4D6E3}"/>
              </a:ext>
            </a:extLst>
          </p:cNvPr>
          <p:cNvSpPr>
            <a:spLocks noGrp="1"/>
          </p:cNvSpPr>
          <p:nvPr>
            <p:ph type="title"/>
          </p:nvPr>
        </p:nvSpPr>
        <p:spPr>
          <a:xfrm>
            <a:off x="0" y="857251"/>
            <a:ext cx="7000499" cy="994172"/>
          </a:xfrm>
        </p:spPr>
        <p:txBody>
          <a:bodyPr>
            <a:normAutofit/>
          </a:bodyPr>
          <a:lstStyle/>
          <a:p>
            <a:r>
              <a:rPr lang="en-GB" sz="3300"/>
              <a:t>Social Value Catalogue</a:t>
            </a:r>
            <a:br>
              <a:rPr lang="en-GB" sz="3300"/>
            </a:br>
            <a:r>
              <a:rPr lang="en-GB" sz="1500">
                <a:solidFill>
                  <a:srgbClr val="0070C0"/>
                </a:solidFill>
                <a:hlinkClick r:id="rId4">
                  <a:extLst>
                    <a:ext uri="{A12FA001-AC4F-418D-AE19-62706E023703}">
                      <ahyp:hlinkClr xmlns:ahyp="http://schemas.microsoft.com/office/drawing/2018/hyperlinkcolor" val="tx"/>
                    </a:ext>
                  </a:extLst>
                </a:hlinkClick>
              </a:rPr>
              <a:t>Social Value Catalogue | Provider Hub | Essex (essexproviderhub.org)</a:t>
            </a:r>
            <a:endParaRPr lang="en-GB" sz="1500" b="0">
              <a:solidFill>
                <a:srgbClr val="0070C0"/>
              </a:solidFill>
            </a:endParaRPr>
          </a:p>
        </p:txBody>
      </p:sp>
      <p:pic>
        <p:nvPicPr>
          <p:cNvPr id="4" name="Content Placeholder 12" descr="Logo&#10;&#10;Description automatically generated">
            <a:extLst>
              <a:ext uri="{FF2B5EF4-FFF2-40B4-BE49-F238E27FC236}">
                <a16:creationId xmlns:a16="http://schemas.microsoft.com/office/drawing/2014/main" id="{21776965-1A52-41A4-8BB7-86CFF78C6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732" y="863415"/>
            <a:ext cx="1447268" cy="994997"/>
          </a:xfrm>
          <a:prstGeom prst="rect">
            <a:avLst/>
          </a:prstGeom>
        </p:spPr>
      </p:pic>
      <p:pic>
        <p:nvPicPr>
          <p:cNvPr id="9" name="Picture 8" descr="Text&#10;&#10;Description automatically generated">
            <a:extLst>
              <a:ext uri="{FF2B5EF4-FFF2-40B4-BE49-F238E27FC236}">
                <a16:creationId xmlns:a16="http://schemas.microsoft.com/office/drawing/2014/main" id="{D6B0739C-AECD-4174-AEA5-9ABE79579B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9156">
            <a:off x="5882897" y="1925744"/>
            <a:ext cx="2460804" cy="3440289"/>
          </a:xfrm>
          <a:prstGeom prst="rect">
            <a:avLst/>
          </a:prstGeom>
          <a:effectLst>
            <a:outerShdw blurRad="50800" dist="38100" dir="13500000" algn="br"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9A9A5BFA-436F-46AF-B85A-D7534A34F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15490">
            <a:off x="5296694" y="2429823"/>
            <a:ext cx="2419897" cy="3550867"/>
          </a:xfrm>
          <a:prstGeom prst="rect">
            <a:avLst/>
          </a:prstGeom>
          <a:effectLst>
            <a:outerShdw blurRad="50800" dist="38100" dir="13500000" algn="br" rotWithShape="0">
              <a:prstClr val="black">
                <a:alpha val="40000"/>
              </a:prstClr>
            </a:outerShdw>
          </a:effectLst>
        </p:spPr>
      </p:pic>
      <p:pic>
        <p:nvPicPr>
          <p:cNvPr id="11" name="Picture 10" descr="Text&#10;&#10;Description automatically generated with medium confidence">
            <a:extLst>
              <a:ext uri="{FF2B5EF4-FFF2-40B4-BE49-F238E27FC236}">
                <a16:creationId xmlns:a16="http://schemas.microsoft.com/office/drawing/2014/main" id="{C5F812A1-5F90-413E-B705-6F3785B473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17715">
            <a:off x="4424496" y="2929552"/>
            <a:ext cx="2561137" cy="352032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65476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EEC7-A2CB-4174-B431-14A0F965D3BA}"/>
              </a:ext>
            </a:extLst>
          </p:cNvPr>
          <p:cNvSpPr>
            <a:spLocks noGrp="1"/>
          </p:cNvSpPr>
          <p:nvPr>
            <p:ph type="title"/>
          </p:nvPr>
        </p:nvSpPr>
        <p:spPr/>
        <p:txBody>
          <a:bodyPr/>
          <a:lstStyle/>
          <a:p>
            <a:r>
              <a:rPr lang="en-GB" b="1">
                <a:solidFill>
                  <a:srgbClr val="002060"/>
                </a:solidFill>
                <a:latin typeface="Arial"/>
                <a:cs typeface="Calibri Light"/>
              </a:rPr>
              <a:t>Useful Resources / Articles</a:t>
            </a:r>
          </a:p>
        </p:txBody>
      </p:sp>
      <p:sp>
        <p:nvSpPr>
          <p:cNvPr id="3" name="Content Placeholder 2">
            <a:extLst>
              <a:ext uri="{FF2B5EF4-FFF2-40B4-BE49-F238E27FC236}">
                <a16:creationId xmlns:a16="http://schemas.microsoft.com/office/drawing/2014/main" id="{FCE966A2-4FAF-4F5C-913C-BD430DC2CEC0}"/>
              </a:ext>
            </a:extLst>
          </p:cNvPr>
          <p:cNvSpPr>
            <a:spLocks noGrp="1"/>
          </p:cNvSpPr>
          <p:nvPr>
            <p:ph idx="1"/>
          </p:nvPr>
        </p:nvSpPr>
        <p:spPr/>
        <p:txBody>
          <a:bodyPr vert="horz" lIns="68580" tIns="34290" rIns="68580" bIns="34290" rtlCol="0" anchor="t">
            <a:normAutofit/>
          </a:bodyPr>
          <a:lstStyle/>
          <a:p>
            <a:r>
              <a:rPr lang="en-GB">
                <a:hlinkClick r:id="rId2"/>
              </a:rPr>
              <a:t>Social Value Catalogue | Provider Hub | Essex (essexproviderhub.org)</a:t>
            </a:r>
            <a:endParaRPr lang="en-GB">
              <a:ea typeface="+mn-lt"/>
              <a:cs typeface="+mn-lt"/>
              <a:hlinkClick r:id="" action="ppaction://noaction"/>
            </a:endParaRPr>
          </a:p>
          <a:p>
            <a:r>
              <a:rPr lang="en-GB">
                <a:ea typeface="+mn-lt"/>
                <a:cs typeface="+mn-lt"/>
                <a:hlinkClick r:id="" action="ppaction://noaction"/>
              </a:rPr>
              <a:t>https://www.ukbidwriter.com/2016/09/what-is-social-value-and-how-can-it-give-smaller-companies-the-edge-when-tendering/</a:t>
            </a:r>
            <a:endParaRPr lang="en-GB">
              <a:ea typeface="+mn-lt"/>
              <a:cs typeface="+mn-lt"/>
            </a:endParaRPr>
          </a:p>
          <a:p>
            <a:r>
              <a:rPr lang="en-GB">
                <a:ea typeface="+mn-lt"/>
                <a:cs typeface="+mn-lt"/>
                <a:hlinkClick r:id="rId3"/>
              </a:rPr>
              <a:t>https://www.gov.uk/government/publications/small-and-medium-enterprises-home-office-actions-and-case-studies</a:t>
            </a:r>
            <a:endParaRPr lang="en-GB">
              <a:ea typeface="+mn-lt"/>
              <a:cs typeface="+mn-lt"/>
            </a:endParaRPr>
          </a:p>
          <a:p>
            <a:r>
              <a:rPr lang="en-GB">
                <a:ea typeface="+mn-lt"/>
                <a:cs typeface="+mn-lt"/>
                <a:hlinkClick r:id="rId4"/>
              </a:rPr>
              <a:t>https://socialvalueportal.com/wp-content/uploads/2020/07/Social-Value-Easy-Guide_For-SME-VCSE_July-2020-1.pdf</a:t>
            </a:r>
            <a:endParaRPr lang="en-GB">
              <a:cs typeface="Calibri" panose="020F0502020204030204"/>
            </a:endParaRPr>
          </a:p>
          <a:p>
            <a:r>
              <a:rPr lang="en-GB">
                <a:ea typeface="+mn-lt"/>
                <a:cs typeface="+mn-lt"/>
              </a:rPr>
              <a:t>https://socialvalueportal.com/wp-content/uploads/2020/07/Social-Value-Easy-Guide_For-SME-VCSE_July-2020-1.pdf</a:t>
            </a:r>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167822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a:xfrm>
            <a:off x="373880" y="1638919"/>
            <a:ext cx="8664300" cy="536177"/>
          </a:xfrm>
        </p:spPr>
        <p:txBody>
          <a:bodyPr vert="horz" lIns="68580" tIns="34290" rIns="68580" bIns="34290" rtlCol="0" anchor="ctr">
            <a:noAutofit/>
          </a:bodyPr>
          <a:lstStyle/>
          <a:p>
            <a:r>
              <a:rPr lang="en-GB">
                <a:latin typeface="Arial"/>
                <a:cs typeface="Calibri Light"/>
              </a:rPr>
              <a:t>Social Value for Essex County Council</a:t>
            </a:r>
            <a:endParaRPr lang="en-GB">
              <a:latin typeface="Arial"/>
              <a:cs typeface="Arial"/>
            </a:endParaRPr>
          </a:p>
        </p:txBody>
      </p:sp>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a:xfrm>
            <a:off x="241532" y="2568805"/>
            <a:ext cx="7886700" cy="3263504"/>
          </a:xfrm>
        </p:spPr>
        <p:txBody>
          <a:bodyPr vert="horz" lIns="68580" tIns="34290" rIns="68580" bIns="34290" rtlCol="0" anchor="t">
            <a:noAutofit/>
          </a:bodyPr>
          <a:lstStyle/>
          <a:p>
            <a:r>
              <a:rPr lang="en-GB">
                <a:solidFill>
                  <a:srgbClr val="002060"/>
                </a:solidFill>
                <a:latin typeface="Arial"/>
                <a:cs typeface="Calibri"/>
              </a:rPr>
              <a:t>Social Value included in Procurements over £100K (ECC)</a:t>
            </a:r>
          </a:p>
          <a:p>
            <a:r>
              <a:rPr lang="en-GB">
                <a:solidFill>
                  <a:srgbClr val="002060"/>
                </a:solidFill>
                <a:latin typeface="Arial"/>
                <a:cs typeface="Calibri"/>
              </a:rPr>
              <a:t>Social Value up to 20% of the evaluation </a:t>
            </a:r>
          </a:p>
          <a:p>
            <a:r>
              <a:rPr lang="en-GB">
                <a:solidFill>
                  <a:srgbClr val="002060"/>
                </a:solidFill>
                <a:latin typeface="Arial"/>
                <a:cs typeface="Arial"/>
              </a:rPr>
              <a:t>Quantitative + Qualitative evaluation of Social Value</a:t>
            </a:r>
            <a:endParaRPr lang="en-GB">
              <a:solidFill>
                <a:srgbClr val="002060"/>
              </a:solidFill>
              <a:latin typeface="Arial"/>
              <a:cs typeface="Calibri"/>
            </a:endParaRPr>
          </a:p>
          <a:p>
            <a:r>
              <a:rPr lang="en-GB">
                <a:solidFill>
                  <a:srgbClr val="002060"/>
                </a:solidFill>
                <a:latin typeface="Arial"/>
                <a:cs typeface="Calibri"/>
              </a:rPr>
              <a:t>Social Value priorities based on </a:t>
            </a:r>
            <a:r>
              <a:rPr lang="en-GB" b="1">
                <a:solidFill>
                  <a:srgbClr val="002060"/>
                </a:solidFill>
                <a:latin typeface="Arial"/>
                <a:cs typeface="Calibri"/>
              </a:rPr>
              <a:t>Everyone's Essex</a:t>
            </a:r>
            <a:r>
              <a:rPr lang="en-GB">
                <a:solidFill>
                  <a:srgbClr val="002060"/>
                </a:solidFill>
                <a:latin typeface="Arial"/>
                <a:cs typeface="Calibri"/>
              </a:rPr>
              <a:t> Strategy </a:t>
            </a:r>
          </a:p>
          <a:p>
            <a:r>
              <a:rPr lang="en-GB">
                <a:latin typeface="Arial"/>
                <a:cs typeface="Calibri"/>
              </a:rPr>
              <a:t>Local additional benefits for Essex residents, businesses and communities in every £1 spent</a:t>
            </a:r>
            <a:endParaRPr lang="en-GB">
              <a:solidFill>
                <a:srgbClr val="002060"/>
              </a:solidFill>
              <a:latin typeface="Arial"/>
              <a:cs typeface="Calibri"/>
            </a:endParaRPr>
          </a:p>
          <a:p>
            <a:endParaRPr lang="en-GB">
              <a:solidFill>
                <a:srgbClr val="002060"/>
              </a:solidFill>
              <a:latin typeface="Arial"/>
              <a:ea typeface="+mn-lt"/>
              <a:cs typeface="Arial"/>
            </a:endParaRPr>
          </a:p>
          <a:p>
            <a:pPr marL="685800" lvl="2" indent="0">
              <a:lnSpc>
                <a:spcPct val="150000"/>
              </a:lnSpc>
              <a:spcBef>
                <a:spcPts val="0"/>
              </a:spcBef>
              <a:buNone/>
            </a:pPr>
            <a:endParaRPr lang="en-GB">
              <a:latin typeface="Arial"/>
              <a:ea typeface="+mn-lt"/>
              <a:cs typeface="Arial"/>
            </a:endParaRPr>
          </a:p>
          <a:p>
            <a:pPr marL="0" indent="0">
              <a:buNone/>
            </a:pPr>
            <a:endParaRPr lang="en-GB">
              <a:cs typeface="Calibri"/>
            </a:endParaRPr>
          </a:p>
        </p:txBody>
      </p:sp>
    </p:spTree>
    <p:extLst>
      <p:ext uri="{BB962C8B-B14F-4D97-AF65-F5344CB8AC3E}">
        <p14:creationId xmlns:p14="http://schemas.microsoft.com/office/powerpoint/2010/main" val="6081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45106-F60C-6403-030C-18D35F26551D}"/>
              </a:ext>
            </a:extLst>
          </p:cNvPr>
          <p:cNvSpPr/>
          <p:nvPr/>
        </p:nvSpPr>
        <p:spPr>
          <a:xfrm>
            <a:off x="-1706" y="5610935"/>
            <a:ext cx="9143999" cy="452082"/>
          </a:xfrm>
          <a:prstGeom prst="rect">
            <a:avLst/>
          </a:prstGeom>
          <a:solidFill>
            <a:srgbClr val="192A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3" name="Rectangle 2">
            <a:extLst>
              <a:ext uri="{FF2B5EF4-FFF2-40B4-BE49-F238E27FC236}">
                <a16:creationId xmlns:a16="http://schemas.microsoft.com/office/drawing/2014/main" id="{562A8F8C-CA61-3A58-F288-C8A9CB919FDA}"/>
              </a:ext>
            </a:extLst>
          </p:cNvPr>
          <p:cNvSpPr/>
          <p:nvPr/>
        </p:nvSpPr>
        <p:spPr>
          <a:xfrm>
            <a:off x="-1707" y="851279"/>
            <a:ext cx="9143999" cy="452082"/>
          </a:xfrm>
          <a:prstGeom prst="rect">
            <a:avLst/>
          </a:prstGeom>
          <a:solidFill>
            <a:srgbClr val="192A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9CF9CD3B-43B6-8200-7799-8AC71652F2AA}"/>
              </a:ext>
            </a:extLst>
          </p:cNvPr>
          <p:cNvSpPr txBox="1"/>
          <p:nvPr/>
        </p:nvSpPr>
        <p:spPr>
          <a:xfrm>
            <a:off x="1037230" y="4319868"/>
            <a:ext cx="7061813" cy="1177245"/>
          </a:xfrm>
          <a:prstGeom prst="rect">
            <a:avLst/>
          </a:prstGeom>
          <a:noFill/>
        </p:spPr>
        <p:txBody>
          <a:bodyPr wrap="square" lIns="68580" tIns="34290" rIns="68580" bIns="34290" rtlCol="0" anchor="t">
            <a:spAutoFit/>
          </a:bodyPr>
          <a:lstStyle/>
          <a:p>
            <a:pPr defTabSz="685800" eaLnBrk="1" fontAlgn="auto" hangingPunct="1">
              <a:spcBef>
                <a:spcPts val="0"/>
              </a:spcBef>
              <a:spcAft>
                <a:spcPts val="0"/>
              </a:spcAft>
              <a:defRPr/>
            </a:pPr>
            <a:r>
              <a:rPr lang="en-GB" sz="1800" b="1">
                <a:solidFill>
                  <a:srgbClr val="002060"/>
                </a:solidFill>
                <a:latin typeface="Calibri" panose="020F0502020204030204"/>
                <a:ea typeface="+mn-ea"/>
              </a:rPr>
              <a:t>Thank you for attending Day 2 of the Social Value Festival</a:t>
            </a:r>
            <a:endParaRPr lang="en-GB" sz="1800">
              <a:solidFill>
                <a:srgbClr val="002060"/>
              </a:solidFill>
              <a:latin typeface="Calibri" panose="020F0502020204030204"/>
              <a:ea typeface="+mn-ea"/>
            </a:endParaRPr>
          </a:p>
          <a:p>
            <a:pPr defTabSz="685800" eaLnBrk="1" fontAlgn="auto" hangingPunct="1">
              <a:spcBef>
                <a:spcPts val="0"/>
              </a:spcBef>
              <a:spcAft>
                <a:spcPts val="0"/>
              </a:spcAft>
              <a:defRPr/>
            </a:pPr>
            <a:r>
              <a:rPr lang="en-GB" sz="1800" b="1">
                <a:solidFill>
                  <a:srgbClr val="002060"/>
                </a:solidFill>
                <a:latin typeface="Calibri" panose="020F0502020204030204"/>
                <a:ea typeface="+mn-ea"/>
              </a:rPr>
              <a:t>Go back to the ticket page to bookmark other sessions </a:t>
            </a:r>
            <a:endParaRPr lang="en-GB" sz="1800" b="1">
              <a:solidFill>
                <a:srgbClr val="002060"/>
              </a:solidFill>
              <a:latin typeface="Calibri" panose="020F0502020204030204"/>
              <a:ea typeface="+mn-ea"/>
              <a:cs typeface="Calibri"/>
            </a:endParaRPr>
          </a:p>
          <a:p>
            <a:pPr defTabSz="685800" eaLnBrk="1" fontAlgn="auto" hangingPunct="1">
              <a:spcBef>
                <a:spcPts val="0"/>
              </a:spcBef>
              <a:spcAft>
                <a:spcPts val="0"/>
              </a:spcAft>
              <a:defRPr/>
            </a:pPr>
            <a:r>
              <a:rPr lang="en-GB" sz="1800" b="1">
                <a:solidFill>
                  <a:srgbClr val="002060"/>
                </a:solidFill>
                <a:latin typeface="Calibri" panose="020F0502020204030204"/>
                <a:ea typeface="+mn-ea"/>
              </a:rPr>
              <a:t>See too our </a:t>
            </a:r>
            <a:r>
              <a:rPr lang="en-GB" sz="1800" b="1">
                <a:solidFill>
                  <a:srgbClr val="002060"/>
                </a:solidFill>
                <a:latin typeface="Calibri" panose="020F0502020204030204"/>
                <a:ea typeface="+mn-ea"/>
                <a:hlinkClick r:id="rId2"/>
              </a:rPr>
              <a:t>Social Value Catalogue </a:t>
            </a:r>
            <a:endParaRPr lang="en-GB" sz="1800" b="1">
              <a:solidFill>
                <a:srgbClr val="002060"/>
              </a:solidFill>
              <a:latin typeface="Calibri" panose="020F0502020204030204"/>
              <a:ea typeface="+mn-ea"/>
              <a:cs typeface="Calibri"/>
            </a:endParaRPr>
          </a:p>
          <a:p>
            <a:pPr defTabSz="685800" eaLnBrk="1" fontAlgn="auto" hangingPunct="1">
              <a:spcBef>
                <a:spcPts val="0"/>
              </a:spcBef>
              <a:spcAft>
                <a:spcPts val="0"/>
              </a:spcAft>
              <a:defRPr/>
            </a:pPr>
            <a:r>
              <a:rPr lang="en-GB" sz="1800">
                <a:solidFill>
                  <a:srgbClr val="002060"/>
                </a:solidFill>
                <a:latin typeface="Calibri" panose="020F0502020204030204"/>
                <a:ea typeface="+mn-ea"/>
              </a:rPr>
              <a:t>Follow #EssexSocialValue</a:t>
            </a:r>
            <a:endParaRPr lang="en-GB" sz="1800">
              <a:solidFill>
                <a:srgbClr val="002060"/>
              </a:solidFill>
              <a:latin typeface="Calibri" panose="020F0502020204030204"/>
              <a:ea typeface="+mn-ea"/>
              <a:cs typeface="Calibri"/>
            </a:endParaRPr>
          </a:p>
        </p:txBody>
      </p:sp>
    </p:spTree>
    <p:extLst>
      <p:ext uri="{BB962C8B-B14F-4D97-AF65-F5344CB8AC3E}">
        <p14:creationId xmlns:p14="http://schemas.microsoft.com/office/powerpoint/2010/main" val="291294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2B93F9-EC62-4464-BCAB-B8185BAC9759}"/>
              </a:ext>
            </a:extLst>
          </p:cNvPr>
          <p:cNvSpPr txBox="1">
            <a:spLocks/>
          </p:cNvSpPr>
          <p:nvPr/>
        </p:nvSpPr>
        <p:spPr>
          <a:xfrm>
            <a:off x="628650" y="2215341"/>
            <a:ext cx="7886700" cy="148492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defTabSz="685800" fontAlgn="auto">
              <a:spcAft>
                <a:spcPts val="0"/>
              </a:spcAft>
            </a:pPr>
            <a:r>
              <a:rPr lang="en-GB" sz="4500">
                <a:solidFill>
                  <a:prstClr val="white"/>
                </a:solidFill>
                <a:latin typeface="Calibri Light" panose="020F0302020204030204"/>
              </a:rPr>
              <a:t>Steps to maximize </a:t>
            </a:r>
          </a:p>
          <a:p>
            <a:pPr defTabSz="685800" fontAlgn="auto">
              <a:spcAft>
                <a:spcPts val="0"/>
              </a:spcAft>
            </a:pPr>
            <a:r>
              <a:rPr lang="en-GB" sz="4500">
                <a:solidFill>
                  <a:prstClr val="white"/>
                </a:solidFill>
                <a:latin typeface="Calibri Light" panose="020F0302020204030204"/>
              </a:rPr>
              <a:t>Social Value opportunities</a:t>
            </a:r>
          </a:p>
        </p:txBody>
      </p:sp>
      <p:sp>
        <p:nvSpPr>
          <p:cNvPr id="7" name="Subtitle 2">
            <a:extLst>
              <a:ext uri="{FF2B5EF4-FFF2-40B4-BE49-F238E27FC236}">
                <a16:creationId xmlns:a16="http://schemas.microsoft.com/office/drawing/2014/main" id="{107B82FB-52D5-4229-845C-3E8BEA867E72}"/>
              </a:ext>
            </a:extLst>
          </p:cNvPr>
          <p:cNvSpPr txBox="1">
            <a:spLocks/>
          </p:cNvSpPr>
          <p:nvPr/>
        </p:nvSpPr>
        <p:spPr>
          <a:xfrm>
            <a:off x="1143000" y="4993821"/>
            <a:ext cx="6858000" cy="838201"/>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defRPr/>
            </a:pPr>
            <a:r>
              <a:rPr lang="en-GB" sz="1350" u="sng">
                <a:solidFill>
                  <a:srgbClr val="FFFFFF"/>
                </a:solidFill>
                <a:latin typeface="MetaNormal-Roman"/>
                <a:ea typeface="ＭＳ Ｐゴシック"/>
              </a:rPr>
              <a:t>Procurement Services</a:t>
            </a:r>
            <a:br>
              <a:rPr lang="en-GB" sz="1350" i="1">
                <a:solidFill>
                  <a:srgbClr val="FFFFFF"/>
                </a:solidFill>
                <a:latin typeface="MetaNormal-Roman"/>
                <a:ea typeface="ＭＳ Ｐゴシック"/>
              </a:rPr>
            </a:br>
            <a:r>
              <a:rPr lang="en-GB" sz="1350" i="1">
                <a:solidFill>
                  <a:srgbClr val="FFFFFF"/>
                </a:solidFill>
                <a:latin typeface="MetaNormal-Roman"/>
                <a:ea typeface="ＭＳ Ｐゴシック"/>
              </a:rPr>
              <a:t>Realising Essex's potential through our suppliers</a:t>
            </a:r>
          </a:p>
        </p:txBody>
      </p:sp>
      <p:pic>
        <p:nvPicPr>
          <p:cNvPr id="8" name="Content Placeholder 12" descr="Logo&#10;&#10;Description automatically generated">
            <a:extLst>
              <a:ext uri="{FF2B5EF4-FFF2-40B4-BE49-F238E27FC236}">
                <a16:creationId xmlns:a16="http://schemas.microsoft.com/office/drawing/2014/main" id="{7D101088-55AF-4B5D-AF17-B0CD44A2E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732" y="863415"/>
            <a:ext cx="1447268" cy="994997"/>
          </a:xfrm>
          <a:prstGeom prst="rect">
            <a:avLst/>
          </a:prstGeom>
        </p:spPr>
      </p:pic>
    </p:spTree>
    <p:extLst>
      <p:ext uri="{BB962C8B-B14F-4D97-AF65-F5344CB8AC3E}">
        <p14:creationId xmlns:p14="http://schemas.microsoft.com/office/powerpoint/2010/main" val="174456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a:xfrm>
            <a:off x="239850" y="1423479"/>
            <a:ext cx="8664300" cy="536177"/>
          </a:xfrm>
        </p:spPr>
        <p:txBody>
          <a:bodyPr>
            <a:normAutofit fontScale="90000"/>
          </a:bodyPr>
          <a:lstStyle/>
          <a:p>
            <a:r>
              <a:rPr lang="en-GB">
                <a:latin typeface="Arial"/>
                <a:cs typeface="Calibri Light"/>
              </a:rPr>
              <a:t>Steps to maximize social value opportunities</a:t>
            </a:r>
            <a:br>
              <a:rPr lang="en-GB" sz="3300">
                <a:latin typeface="Arial"/>
                <a:ea typeface="+mn-lt"/>
                <a:cs typeface="+mn-lt"/>
              </a:rPr>
            </a:br>
            <a:endParaRPr lang="en-GB" b="1">
              <a:solidFill>
                <a:srgbClr val="002060"/>
              </a:solidFill>
              <a:latin typeface="Arial"/>
              <a:cs typeface="Arial"/>
            </a:endParaRPr>
          </a:p>
        </p:txBody>
      </p:sp>
      <p:graphicFrame>
        <p:nvGraphicFramePr>
          <p:cNvPr id="4" name="Diagram 3">
            <a:extLst>
              <a:ext uri="{FF2B5EF4-FFF2-40B4-BE49-F238E27FC236}">
                <a16:creationId xmlns:a16="http://schemas.microsoft.com/office/drawing/2014/main" id="{EBF8D0B7-E167-4EEB-89EE-3AC2FC8FFBF2}"/>
              </a:ext>
            </a:extLst>
          </p:cNvPr>
          <p:cNvGraphicFramePr/>
          <p:nvPr/>
        </p:nvGraphicFramePr>
        <p:xfrm>
          <a:off x="1362126" y="2067812"/>
          <a:ext cx="5935860" cy="371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9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a:xfrm>
            <a:off x="239850" y="1447542"/>
            <a:ext cx="8664300" cy="536177"/>
          </a:xfrm>
        </p:spPr>
        <p:txBody>
          <a:bodyPr>
            <a:normAutofit fontScale="90000"/>
          </a:bodyPr>
          <a:lstStyle/>
          <a:p>
            <a:r>
              <a:rPr lang="en-GB">
                <a:latin typeface="Arial"/>
                <a:cs typeface="Calibri Light"/>
              </a:rPr>
              <a:t>1</a:t>
            </a:r>
            <a:r>
              <a:rPr lang="en-GB" baseline="30000">
                <a:latin typeface="Arial"/>
                <a:cs typeface="Calibri Light"/>
              </a:rPr>
              <a:t>st</a:t>
            </a:r>
            <a:r>
              <a:rPr lang="en-GB">
                <a:latin typeface="Arial"/>
                <a:cs typeface="Calibri Light"/>
              </a:rPr>
              <a:t> Step: Identify your Social Value strengths</a:t>
            </a:r>
            <a:br>
              <a:rPr lang="en-GB" sz="3300">
                <a:latin typeface="Arial"/>
                <a:ea typeface="+mn-lt"/>
                <a:cs typeface="+mn-lt"/>
              </a:rPr>
            </a:br>
            <a:endParaRPr lang="en-GB" b="1">
              <a:solidFill>
                <a:srgbClr val="002060"/>
              </a:solidFill>
              <a:latin typeface="Arial"/>
              <a:cs typeface="Arial"/>
            </a:endParaRPr>
          </a:p>
        </p:txBody>
      </p:sp>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a:xfrm>
            <a:off x="239850" y="1983718"/>
            <a:ext cx="8664299" cy="3601942"/>
          </a:xfrm>
        </p:spPr>
        <p:txBody>
          <a:bodyPr vert="horz" lIns="68580" tIns="34290" rIns="68580" bIns="34290" rtlCol="0" anchor="t">
            <a:noAutofit/>
          </a:bodyPr>
          <a:lstStyle/>
          <a:p>
            <a:pPr marL="0" lvl="2" indent="0">
              <a:spcBef>
                <a:spcPts val="750"/>
              </a:spcBef>
              <a:buNone/>
            </a:pPr>
            <a:r>
              <a:rPr lang="en-GB" b="1">
                <a:latin typeface="Arial"/>
                <a:cs typeface="Calibri"/>
              </a:rPr>
              <a:t>Before looking for tenders, prepare yourself. </a:t>
            </a:r>
          </a:p>
          <a:p>
            <a:pPr marL="257175" lvl="2" indent="-257175">
              <a:spcBef>
                <a:spcPts val="750"/>
              </a:spcBef>
            </a:pPr>
            <a:r>
              <a:rPr lang="en-GB">
                <a:latin typeface="Arial"/>
                <a:ea typeface="+mn-lt"/>
                <a:cs typeface="+mn-lt"/>
              </a:rPr>
              <a:t>How does your business impact local wellbeing? Social, economic, environmental?</a:t>
            </a:r>
          </a:p>
          <a:p>
            <a:pPr marL="257175" lvl="2" indent="-257175">
              <a:spcBef>
                <a:spcPts val="750"/>
              </a:spcBef>
            </a:pPr>
            <a:r>
              <a:rPr lang="en-GB">
                <a:latin typeface="Arial"/>
                <a:ea typeface="+mn-lt"/>
                <a:cs typeface="+mn-lt"/>
              </a:rPr>
              <a:t>What is part of your organisation DNA? Do you already have some social responsibility / sustainability practices in place?</a:t>
            </a:r>
          </a:p>
          <a:p>
            <a:r>
              <a:rPr lang="en-GB" sz="1500">
                <a:latin typeface="Arial"/>
                <a:ea typeface="+mn-lt"/>
                <a:cs typeface="+mn-lt"/>
              </a:rPr>
              <a:t>How many of your workforce live locally? </a:t>
            </a:r>
          </a:p>
          <a:p>
            <a:r>
              <a:rPr lang="en-GB" sz="1500">
                <a:latin typeface="Arial"/>
                <a:ea typeface="+mn-lt"/>
                <a:cs typeface="+mn-lt"/>
              </a:rPr>
              <a:t>How much of your supply chain is with local suppliers?</a:t>
            </a:r>
          </a:p>
          <a:p>
            <a:r>
              <a:rPr lang="en-GB" sz="1500">
                <a:latin typeface="Arial"/>
                <a:ea typeface="+mn-lt"/>
                <a:cs typeface="+mn-lt"/>
              </a:rPr>
              <a:t>How many volunteers are you engaging?</a:t>
            </a:r>
          </a:p>
          <a:p>
            <a:r>
              <a:rPr lang="en-GB" sz="1500">
                <a:latin typeface="Arial"/>
                <a:ea typeface="+mn-lt"/>
                <a:cs typeface="+mn-lt"/>
              </a:rPr>
              <a:t>Are you engaged with local community projects / local schools and colleges?</a:t>
            </a:r>
          </a:p>
          <a:p>
            <a:r>
              <a:rPr lang="en-GB" sz="1500">
                <a:latin typeface="Arial"/>
                <a:ea typeface="+mn-lt"/>
                <a:cs typeface="+mn-lt"/>
              </a:rPr>
              <a:t>How could you introduce climate and environmental initiatives?</a:t>
            </a:r>
          </a:p>
          <a:p>
            <a:r>
              <a:rPr lang="en-GB" sz="1500">
                <a:latin typeface="Arial"/>
                <a:ea typeface="+mn-lt"/>
                <a:cs typeface="+mn-lt"/>
              </a:rPr>
              <a:t>Are you already communicating it to the market and local community? </a:t>
            </a:r>
          </a:p>
          <a:p>
            <a:r>
              <a:rPr lang="en-GB" sz="1500">
                <a:latin typeface="Arial"/>
                <a:ea typeface="+mn-lt"/>
                <a:cs typeface="+mn-lt"/>
              </a:rPr>
              <a:t>Do you showcase what you are doing?</a:t>
            </a:r>
          </a:p>
          <a:p>
            <a:r>
              <a:rPr lang="en-GB" sz="1500">
                <a:latin typeface="Arial"/>
                <a:ea typeface="+mn-lt"/>
                <a:cs typeface="+mn-lt"/>
              </a:rPr>
              <a:t>Do you communicate using some social value narrative / measures / metrics?</a:t>
            </a:r>
          </a:p>
          <a:p>
            <a:pPr lvl="2">
              <a:lnSpc>
                <a:spcPct val="150000"/>
              </a:lnSpc>
              <a:spcBef>
                <a:spcPts val="0"/>
              </a:spcBef>
            </a:pPr>
            <a:endParaRPr lang="en-GB">
              <a:latin typeface="Arial"/>
              <a:ea typeface="+mn-lt"/>
              <a:cs typeface="Arial"/>
            </a:endParaRPr>
          </a:p>
          <a:p>
            <a:pPr marL="0" indent="0">
              <a:buNone/>
            </a:pPr>
            <a:endParaRPr lang="en-GB">
              <a:cs typeface="Calibri"/>
            </a:endParaRPr>
          </a:p>
        </p:txBody>
      </p:sp>
      <p:sp>
        <p:nvSpPr>
          <p:cNvPr id="4" name="TextBox 3">
            <a:extLst>
              <a:ext uri="{FF2B5EF4-FFF2-40B4-BE49-F238E27FC236}">
                <a16:creationId xmlns:a16="http://schemas.microsoft.com/office/drawing/2014/main" id="{4EA18D0C-0471-4B17-A7DE-50A071D60C64}"/>
              </a:ext>
            </a:extLst>
          </p:cNvPr>
          <p:cNvSpPr txBox="1"/>
          <p:nvPr/>
        </p:nvSpPr>
        <p:spPr>
          <a:xfrm>
            <a:off x="5319522" y="2909627"/>
            <a:ext cx="3584627" cy="923330"/>
          </a:xfrm>
          <a:prstGeom prst="rect">
            <a:avLst/>
          </a:prstGeom>
          <a:solidFill>
            <a:schemeClr val="bg1"/>
          </a:solidFill>
          <a:ln>
            <a:solidFill>
              <a:schemeClr val="accent1"/>
            </a:solidFill>
          </a:ln>
        </p:spPr>
        <p:txBody>
          <a:bodyPr wrap="square" rtlCol="0">
            <a:spAutoFit/>
          </a:bodyPr>
          <a:lstStyle/>
          <a:p>
            <a:pPr defTabSz="685800" eaLnBrk="1" fontAlgn="auto" hangingPunct="1">
              <a:spcBef>
                <a:spcPts val="0"/>
              </a:spcBef>
              <a:spcAft>
                <a:spcPts val="0"/>
              </a:spcAft>
            </a:pPr>
            <a:r>
              <a:rPr lang="en-GB" sz="1800" b="1">
                <a:solidFill>
                  <a:srgbClr val="CC0066"/>
                </a:solidFill>
                <a:latin typeface="Arial" panose="020B0604020202020204" pitchFamily="34" charset="0"/>
                <a:ea typeface="+mn-ea"/>
                <a:cs typeface="Arial" panose="020B0604020202020204" pitchFamily="34" charset="0"/>
              </a:rPr>
              <a:t>Could this contract provide an opportunity to offer more social value?....</a:t>
            </a:r>
          </a:p>
        </p:txBody>
      </p:sp>
    </p:spTree>
    <p:extLst>
      <p:ext uri="{BB962C8B-B14F-4D97-AF65-F5344CB8AC3E}">
        <p14:creationId xmlns:p14="http://schemas.microsoft.com/office/powerpoint/2010/main" val="22833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249"/>
                                          </p:stCondLst>
                                        </p:cTn>
                                        <p:tgtEl>
                                          <p:spTgt spid="3">
                                            <p:txEl>
                                              <p:pRg st="2" end="2"/>
                                            </p:txEl>
                                          </p:spTgt>
                                        </p:tgtEl>
                                        <p:attrNameLst>
                                          <p:attrName>style.visibility</p:attrName>
                                        </p:attrNameLst>
                                      </p:cBhvr>
                                      <p:to>
                                        <p:strVal val="visible"/>
                                      </p:to>
                                    </p:set>
                                  </p:childTnLst>
                                </p:cTn>
                              </p:par>
                            </p:childTnLst>
                          </p:cTn>
                        </p:par>
                        <p:par>
                          <p:cTn id="10" fill="hold">
                            <p:stCondLst>
                              <p:cond delay="4250"/>
                            </p:stCondLst>
                            <p:childTnLst>
                              <p:par>
                                <p:cTn id="11" presetID="1"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6250"/>
                            </p:stCondLst>
                            <p:childTnLst>
                              <p:par>
                                <p:cTn id="14" presetID="1" presetClass="entr" presetSubtype="0" fill="hold" nodeType="after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8250"/>
                            </p:stCondLst>
                            <p:childTnLst>
                              <p:par>
                                <p:cTn id="17" presetID="1" presetClass="entr" presetSubtype="0" fill="hold"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10250"/>
                            </p:stCondLst>
                            <p:childTnLst>
                              <p:par>
                                <p:cTn id="20" presetID="1" presetClass="entr" presetSubtype="0"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12250"/>
                            </p:stCondLst>
                            <p:childTnLst>
                              <p:par>
                                <p:cTn id="23" presetID="1" presetClass="entr" presetSubtype="0" fill="hold" nodeType="afterEffect">
                                  <p:stCondLst>
                                    <p:cond delay="20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14250"/>
                            </p:stCondLst>
                            <p:childTnLst>
                              <p:par>
                                <p:cTn id="26" presetID="1" presetClass="entr" presetSubtype="0" fill="hold" nodeType="afterEffect">
                                  <p:stCondLst>
                                    <p:cond delay="200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16250"/>
                            </p:stCondLst>
                            <p:childTnLst>
                              <p:par>
                                <p:cTn id="29" presetID="1" presetClass="entr" presetSubtype="0" fill="hold" nodeType="afterEffect">
                                  <p:stCondLst>
                                    <p:cond delay="200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par>
                          <p:cTn id="31" fill="hold">
                            <p:stCondLst>
                              <p:cond delay="18250"/>
                            </p:stCondLst>
                            <p:childTnLst>
                              <p:par>
                                <p:cTn id="32" presetID="1" presetClass="entr" presetSubtype="0" fill="hold" nodeType="afterEffect">
                                  <p:stCondLst>
                                    <p:cond delay="200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par>
                          <p:cTn id="34" fill="hold">
                            <p:stCondLst>
                              <p:cond delay="20250"/>
                            </p:stCondLst>
                            <p:childTnLst>
                              <p:par>
                                <p:cTn id="35" presetID="2" presetClass="entr" presetSubtype="4" fill="hold" grpId="0" nodeType="afterEffect">
                                  <p:stCondLst>
                                    <p:cond delay="20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fill="hold"/>
                                        <p:tgtEl>
                                          <p:spTgt spid="4"/>
                                        </p:tgtEl>
                                        <p:attrNameLst>
                                          <p:attrName>ppt_x</p:attrName>
                                        </p:attrNameLst>
                                      </p:cBhvr>
                                      <p:tavLst>
                                        <p:tav tm="0">
                                          <p:val>
                                            <p:strVal val="#ppt_x"/>
                                          </p:val>
                                        </p:tav>
                                        <p:tav tm="100000">
                                          <p:val>
                                            <p:strVal val="#ppt_x"/>
                                          </p:val>
                                        </p:tav>
                                      </p:tavLst>
                                    </p:anim>
                                    <p:anim calcmode="lin" valueType="num">
                                      <p:cBhvr additive="base">
                                        <p:cTn id="3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a:xfrm>
            <a:off x="239850" y="1439533"/>
            <a:ext cx="8664300" cy="536177"/>
          </a:xfrm>
        </p:spPr>
        <p:txBody>
          <a:bodyPr>
            <a:normAutofit/>
          </a:bodyPr>
          <a:lstStyle/>
          <a:p>
            <a:r>
              <a:rPr lang="en-GB" sz="2400">
                <a:latin typeface="Arial"/>
                <a:cs typeface="Calibri Light"/>
              </a:rPr>
              <a:t>2</a:t>
            </a:r>
            <a:r>
              <a:rPr lang="en-GB" sz="2400" baseline="30000">
                <a:latin typeface="Arial"/>
                <a:cs typeface="Calibri Light"/>
              </a:rPr>
              <a:t>nd</a:t>
            </a:r>
            <a:r>
              <a:rPr lang="en-GB" sz="2400">
                <a:latin typeface="Arial"/>
                <a:cs typeface="Calibri Light"/>
              </a:rPr>
              <a:t> Step: understand buyer’s Social Value ASK</a:t>
            </a:r>
            <a:endParaRPr lang="en-GB" sz="2400">
              <a:latin typeface="Arial"/>
              <a:cs typeface="Arial"/>
            </a:endParaRPr>
          </a:p>
        </p:txBody>
      </p:sp>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a:xfrm>
            <a:off x="239850" y="2022021"/>
            <a:ext cx="8362729" cy="3263504"/>
          </a:xfrm>
        </p:spPr>
        <p:txBody>
          <a:bodyPr vert="horz" lIns="68580" tIns="34290" rIns="68580" bIns="34290" rtlCol="0" anchor="t">
            <a:noAutofit/>
          </a:bodyPr>
          <a:lstStyle/>
          <a:p>
            <a:pPr marL="0" lvl="2" indent="0">
              <a:spcBef>
                <a:spcPts val="750"/>
              </a:spcBef>
              <a:buNone/>
            </a:pPr>
            <a:r>
              <a:rPr lang="en-GB" b="1">
                <a:latin typeface="Arial"/>
                <a:cs typeface="Calibri"/>
              </a:rPr>
              <a:t>While choosing a public contract to bid for, it is important to investigate what buyers are asking for in terms of Social Value. </a:t>
            </a:r>
            <a:r>
              <a:rPr lang="en-GB">
                <a:latin typeface="Arial"/>
                <a:cs typeface="Calibri"/>
              </a:rPr>
              <a:t>It varies among Public Authorities and between contracts.</a:t>
            </a:r>
          </a:p>
          <a:p>
            <a:pPr marL="342900" lvl="2" indent="-342900">
              <a:spcBef>
                <a:spcPts val="750"/>
              </a:spcBef>
            </a:pPr>
            <a:r>
              <a:rPr lang="en-GB">
                <a:latin typeface="Arial"/>
                <a:ea typeface="+mn-lt"/>
                <a:cs typeface="+mn-lt"/>
              </a:rPr>
              <a:t>Look at the buyer general guidance and information regarding Social Value. They are in the format of SV Statements, SV ASKs, SV Policies, Procurement Policies and/or SV Calculators</a:t>
            </a:r>
          </a:p>
          <a:p>
            <a:pPr marL="342900" lvl="2" indent="-342900">
              <a:spcBef>
                <a:spcPts val="750"/>
              </a:spcBef>
            </a:pPr>
            <a:r>
              <a:rPr lang="en-GB">
                <a:latin typeface="Arial"/>
                <a:ea typeface="+mn-lt"/>
                <a:cs typeface="+mn-lt"/>
              </a:rPr>
              <a:t>Understand councils ‘local needs’ to identify specific priorities in your area and how your offer could address them</a:t>
            </a:r>
          </a:p>
          <a:p>
            <a:pPr marL="342900" lvl="2" indent="-342900">
              <a:spcBef>
                <a:spcPts val="750"/>
              </a:spcBef>
            </a:pPr>
            <a:r>
              <a:rPr lang="en-GB">
                <a:latin typeface="Arial"/>
                <a:ea typeface="+mn-lt"/>
                <a:cs typeface="+mn-lt"/>
              </a:rPr>
              <a:t>Look at tender documentation, every contract will have specific application of buyers’ general guidance.</a:t>
            </a:r>
          </a:p>
          <a:p>
            <a:pPr marL="342900" lvl="2" indent="-342900">
              <a:spcBef>
                <a:spcPts val="750"/>
              </a:spcBef>
            </a:pPr>
            <a:r>
              <a:rPr lang="en-GB">
                <a:latin typeface="Arial"/>
                <a:ea typeface="+mn-lt"/>
                <a:cs typeface="+mn-lt"/>
              </a:rPr>
              <a:t>Ask for clarification in case you haven’t understood any aspect of tender documentation.  Public organisations expect to receive clarification questions. Questions and answers get published to everyone</a:t>
            </a:r>
          </a:p>
          <a:p>
            <a:pPr marL="342900" lvl="2" indent="-342900">
              <a:spcBef>
                <a:spcPts val="750"/>
              </a:spcBef>
            </a:pPr>
            <a:r>
              <a:rPr lang="en-GB">
                <a:latin typeface="Arial"/>
                <a:ea typeface="+mn-lt"/>
                <a:cs typeface="+mn-lt"/>
              </a:rPr>
              <a:t>Attend ‘Meet the Buyers’ events, where applicable, to understand further buyer requests</a:t>
            </a:r>
          </a:p>
          <a:p>
            <a:pPr marL="342900" lvl="2" indent="-342900">
              <a:spcBef>
                <a:spcPts val="750"/>
              </a:spcBef>
            </a:pPr>
            <a:r>
              <a:rPr lang="en-GB">
                <a:latin typeface="Arial"/>
                <a:ea typeface="+mn-lt"/>
                <a:cs typeface="+mn-lt"/>
              </a:rPr>
              <a:t>Ensure you understand the social value methodology, the quantitative and qualitative criteria, units and metrics of measurement</a:t>
            </a:r>
            <a:endParaRPr lang="en-GB">
              <a:latin typeface="Arial"/>
              <a:ea typeface="+mn-lt"/>
              <a:cs typeface="Arial"/>
            </a:endParaRPr>
          </a:p>
          <a:p>
            <a:pPr marL="0" indent="0">
              <a:buNone/>
            </a:pPr>
            <a:endParaRPr lang="en-GB">
              <a:cs typeface="Calibri"/>
            </a:endParaRPr>
          </a:p>
        </p:txBody>
      </p:sp>
    </p:spTree>
    <p:extLst>
      <p:ext uri="{BB962C8B-B14F-4D97-AF65-F5344CB8AC3E}">
        <p14:creationId xmlns:p14="http://schemas.microsoft.com/office/powerpoint/2010/main" val="13543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p:txBody>
          <a:bodyPr vert="horz" lIns="68580" tIns="34290" rIns="68580" bIns="34290" rtlCol="0" anchor="ctr">
            <a:noAutofit/>
          </a:bodyPr>
          <a:lstStyle/>
          <a:p>
            <a:r>
              <a:rPr lang="en-GB" sz="2400">
                <a:latin typeface="Arial"/>
                <a:cs typeface="Calibri Light"/>
              </a:rPr>
              <a:t>3</a:t>
            </a:r>
            <a:r>
              <a:rPr lang="en-GB" sz="2400" baseline="30000">
                <a:latin typeface="Arial"/>
                <a:cs typeface="Calibri Light"/>
              </a:rPr>
              <a:t>rd</a:t>
            </a:r>
            <a:r>
              <a:rPr lang="en-GB" sz="2400">
                <a:latin typeface="Arial"/>
                <a:cs typeface="Calibri Light"/>
              </a:rPr>
              <a:t> Step: design your SV offer</a:t>
            </a:r>
            <a:br>
              <a:rPr lang="en-GB">
                <a:latin typeface="Arial"/>
                <a:ea typeface="+mn-lt"/>
                <a:cs typeface="+mn-lt"/>
              </a:rPr>
            </a:br>
            <a:endParaRPr lang="en-GB" b="1">
              <a:solidFill>
                <a:srgbClr val="002060"/>
              </a:solidFill>
              <a:latin typeface="Arial"/>
              <a:cs typeface="Arial"/>
            </a:endParaRPr>
          </a:p>
        </p:txBody>
      </p:sp>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a:xfrm>
            <a:off x="250200" y="2022021"/>
            <a:ext cx="8328316" cy="3263504"/>
          </a:xfrm>
        </p:spPr>
        <p:txBody>
          <a:bodyPr vert="horz" lIns="68580" tIns="34290" rIns="68580" bIns="34290" rtlCol="0" anchor="t">
            <a:noAutofit/>
          </a:bodyPr>
          <a:lstStyle/>
          <a:p>
            <a:pPr marL="0" lvl="2" indent="0">
              <a:spcBef>
                <a:spcPts val="750"/>
              </a:spcBef>
              <a:buNone/>
            </a:pPr>
            <a:r>
              <a:rPr lang="en-GB" b="1">
                <a:latin typeface="Arial"/>
                <a:cs typeface="Calibri"/>
              </a:rPr>
              <a:t>Now that you know your strengths and what the buyer is looking for, it is time to design your social value offer following the ‘tender language’. </a:t>
            </a:r>
          </a:p>
          <a:p>
            <a:pPr marL="0" lvl="2" indent="0">
              <a:spcBef>
                <a:spcPts val="750"/>
              </a:spcBef>
              <a:buNone/>
            </a:pPr>
            <a:endParaRPr lang="en-GB" b="1">
              <a:latin typeface="Arial"/>
              <a:cs typeface="Calibri"/>
            </a:endParaRPr>
          </a:p>
          <a:p>
            <a:pPr marL="257175" lvl="2" indent="-257175">
              <a:spcBef>
                <a:spcPts val="750"/>
              </a:spcBef>
            </a:pPr>
            <a:r>
              <a:rPr lang="en-GB">
                <a:latin typeface="Arial"/>
                <a:cs typeface="Calibri"/>
              </a:rPr>
              <a:t>Every social value offer is a commitment you make upfront. </a:t>
            </a:r>
          </a:p>
          <a:p>
            <a:pPr marL="257175" lvl="2" indent="-257175">
              <a:spcBef>
                <a:spcPts val="750"/>
              </a:spcBef>
            </a:pPr>
            <a:r>
              <a:rPr lang="en-GB">
                <a:latin typeface="Arial"/>
                <a:ea typeface="+mn-lt"/>
                <a:cs typeface="+mn-lt"/>
              </a:rPr>
              <a:t>Take time to develop your social value offer. </a:t>
            </a:r>
          </a:p>
          <a:p>
            <a:pPr marL="257175" lvl="2" indent="-257175">
              <a:spcBef>
                <a:spcPts val="750"/>
              </a:spcBef>
            </a:pPr>
            <a:r>
              <a:rPr lang="en-GB">
                <a:latin typeface="Arial"/>
                <a:ea typeface="+mn-lt"/>
                <a:cs typeface="+mn-lt"/>
              </a:rPr>
              <a:t>Prioritize the social value practices that are already part of your organisation’s strengths</a:t>
            </a:r>
            <a:endParaRPr lang="en-GB">
              <a:latin typeface="Arial"/>
              <a:cs typeface="Calibri"/>
            </a:endParaRPr>
          </a:p>
          <a:p>
            <a:pPr marL="257175" lvl="2" indent="-257175">
              <a:spcBef>
                <a:spcPts val="750"/>
              </a:spcBef>
            </a:pPr>
            <a:r>
              <a:rPr lang="en-GB">
                <a:latin typeface="Arial"/>
                <a:cs typeface="Calibri"/>
              </a:rPr>
              <a:t>It must be </a:t>
            </a:r>
            <a:r>
              <a:rPr lang="en-GB" b="1">
                <a:latin typeface="Arial"/>
                <a:cs typeface="Calibri"/>
              </a:rPr>
              <a:t>proportional and relevant to the contract matter</a:t>
            </a:r>
            <a:r>
              <a:rPr lang="en-GB">
                <a:latin typeface="Arial"/>
                <a:cs typeface="Calibri"/>
              </a:rPr>
              <a:t>. It means you will select social value practices and amounts that are contract specific (quantity in units, hours, £ invested, headcount, Full-time equivalent/FTE). It is not your full corporate social responsibility or sustainability practices.</a:t>
            </a:r>
          </a:p>
          <a:p>
            <a:pPr marL="257175" lvl="2" indent="-257175">
              <a:spcBef>
                <a:spcPts val="750"/>
              </a:spcBef>
            </a:pPr>
            <a:r>
              <a:rPr lang="en-GB">
                <a:latin typeface="Arial"/>
                <a:cs typeface="Calibri"/>
              </a:rPr>
              <a:t>You must be able to deliver your social value commitments – these will form part of the contract. </a:t>
            </a:r>
          </a:p>
          <a:p>
            <a:pPr marL="257175" lvl="2" indent="-257175">
              <a:spcBef>
                <a:spcPts val="750"/>
              </a:spcBef>
            </a:pPr>
            <a:r>
              <a:rPr lang="en-GB">
                <a:latin typeface="Arial"/>
                <a:cs typeface="Calibri"/>
              </a:rPr>
              <a:t>Partnerships with local organisations can help you plan and deliver your social value offers</a:t>
            </a:r>
          </a:p>
          <a:p>
            <a:pPr marL="0" indent="0">
              <a:buNone/>
            </a:pPr>
            <a:endParaRPr lang="en-GB">
              <a:cs typeface="Calibri"/>
            </a:endParaRPr>
          </a:p>
        </p:txBody>
      </p:sp>
      <p:pic>
        <p:nvPicPr>
          <p:cNvPr id="5" name="Picture 5" descr="A picture containing logo&#10;&#10;Description automatically generated">
            <a:extLst>
              <a:ext uri="{FF2B5EF4-FFF2-40B4-BE49-F238E27FC236}">
                <a16:creationId xmlns:a16="http://schemas.microsoft.com/office/drawing/2014/main" id="{38FC3900-23A4-C142-FEA3-4E0DFE136BAB}"/>
              </a:ext>
            </a:extLst>
          </p:cNvPr>
          <p:cNvPicPr>
            <a:picLocks noChangeAspect="1"/>
          </p:cNvPicPr>
          <p:nvPr/>
        </p:nvPicPr>
        <p:blipFill>
          <a:blip r:embed="rId3"/>
          <a:stretch>
            <a:fillRect/>
          </a:stretch>
        </p:blipFill>
        <p:spPr>
          <a:xfrm>
            <a:off x="7435970" y="857046"/>
            <a:ext cx="1712344" cy="1164976"/>
          </a:xfrm>
          <a:prstGeom prst="rect">
            <a:avLst/>
          </a:prstGeom>
        </p:spPr>
      </p:pic>
    </p:spTree>
    <p:extLst>
      <p:ext uri="{BB962C8B-B14F-4D97-AF65-F5344CB8AC3E}">
        <p14:creationId xmlns:p14="http://schemas.microsoft.com/office/powerpoint/2010/main" val="219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200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E602-4AD7-035D-196D-F3D2C6654C48}"/>
              </a:ext>
            </a:extLst>
          </p:cNvPr>
          <p:cNvSpPr>
            <a:spLocks noGrp="1"/>
          </p:cNvSpPr>
          <p:nvPr>
            <p:ph type="title"/>
          </p:nvPr>
        </p:nvSpPr>
        <p:spPr>
          <a:xfrm>
            <a:off x="250200" y="1439533"/>
            <a:ext cx="8664300" cy="536177"/>
          </a:xfrm>
        </p:spPr>
        <p:txBody>
          <a:bodyPr>
            <a:normAutofit fontScale="90000"/>
          </a:bodyPr>
          <a:lstStyle/>
          <a:p>
            <a:br>
              <a:rPr lang="en-GB" sz="3000">
                <a:latin typeface="Arial"/>
                <a:ea typeface="+mn-lt"/>
                <a:cs typeface="+mn-lt"/>
              </a:rPr>
            </a:br>
            <a:endParaRPr lang="en-GB" b="1">
              <a:solidFill>
                <a:srgbClr val="002060"/>
              </a:solidFill>
              <a:latin typeface="Arial"/>
              <a:cs typeface="Arial"/>
            </a:endParaRPr>
          </a:p>
        </p:txBody>
      </p:sp>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a:xfrm>
            <a:off x="229500" y="1323713"/>
            <a:ext cx="8460663" cy="3263504"/>
          </a:xfrm>
        </p:spPr>
        <p:txBody>
          <a:bodyPr vert="horz" lIns="68580" tIns="34290" rIns="68580" bIns="34290" rtlCol="0" anchor="t">
            <a:noAutofit/>
          </a:bodyPr>
          <a:lstStyle/>
          <a:p>
            <a:pPr marL="0" lvl="3" indent="0">
              <a:spcBef>
                <a:spcPts val="750"/>
              </a:spcBef>
              <a:buNone/>
            </a:pPr>
            <a:r>
              <a:rPr lang="en-GB" sz="1500" b="1">
                <a:latin typeface="Arial"/>
                <a:ea typeface="+mn-lt"/>
                <a:cs typeface="+mn-lt"/>
              </a:rPr>
              <a:t>Consider the nature of the contract requirement and look at the organisational processes / resources that would be allocated in order to deliver the service / goods in the specification:</a:t>
            </a:r>
          </a:p>
          <a:p>
            <a:pPr marL="685800" lvl="3" indent="-342900">
              <a:spcBef>
                <a:spcPts val="750"/>
              </a:spcBef>
            </a:pPr>
            <a:r>
              <a:rPr lang="en-GB" sz="1500">
                <a:latin typeface="Arial"/>
                <a:ea typeface="+mn-lt"/>
                <a:cs typeface="+mn-lt"/>
              </a:rPr>
              <a:t>Would you need to hire workforce in order to deliver this contract? </a:t>
            </a:r>
          </a:p>
          <a:p>
            <a:pPr marL="685800" lvl="3" indent="-342900">
              <a:spcBef>
                <a:spcPts val="750"/>
              </a:spcBef>
            </a:pPr>
            <a:r>
              <a:rPr lang="en-GB" sz="1500">
                <a:latin typeface="Arial"/>
                <a:ea typeface="+mn-lt"/>
                <a:cs typeface="+mn-lt"/>
              </a:rPr>
              <a:t>Could they be local or from specific cohorts?</a:t>
            </a:r>
          </a:p>
          <a:p>
            <a:pPr marL="685800" lvl="3" indent="-342900">
              <a:spcBef>
                <a:spcPts val="750"/>
              </a:spcBef>
            </a:pPr>
            <a:r>
              <a:rPr lang="en-GB" sz="1500">
                <a:latin typeface="Arial"/>
                <a:ea typeface="+mn-lt"/>
                <a:cs typeface="+mn-lt"/>
              </a:rPr>
              <a:t>Would you need to train/upskill  the allocated workforce to contract delivery?</a:t>
            </a:r>
          </a:p>
          <a:p>
            <a:pPr marL="685800" lvl="3" indent="-342900">
              <a:spcBef>
                <a:spcPts val="750"/>
              </a:spcBef>
            </a:pPr>
            <a:r>
              <a:rPr lang="en-GB" sz="1500">
                <a:latin typeface="Arial"/>
                <a:ea typeface="+mn-lt"/>
                <a:cs typeface="+mn-lt"/>
              </a:rPr>
              <a:t>Who are the suppliers you would assign in order to deliver this contract? Are they local? Could they be local?</a:t>
            </a:r>
          </a:p>
          <a:p>
            <a:pPr marL="257175" lvl="2" indent="-257175">
              <a:spcBef>
                <a:spcPts val="750"/>
              </a:spcBef>
            </a:pPr>
            <a:r>
              <a:rPr lang="en-GB">
                <a:latin typeface="Arial"/>
                <a:cs typeface="Calibri"/>
              </a:rPr>
              <a:t>Is it relevant to this contract to allocate time and investment of your volunteering/ engagement practices with the community – schools - colleges? How much would be relevant for this contract?</a:t>
            </a:r>
          </a:p>
          <a:p>
            <a:pPr marL="257175" lvl="2" indent="-257175">
              <a:spcBef>
                <a:spcPts val="750"/>
              </a:spcBef>
            </a:pPr>
            <a:r>
              <a:rPr lang="en-GB">
                <a:latin typeface="Arial"/>
                <a:cs typeface="Calibri"/>
              </a:rPr>
              <a:t>Ensure your social value offer follows the correct metrics of buyers’ social value methodology</a:t>
            </a:r>
          </a:p>
          <a:p>
            <a:pPr marL="257175" lvl="2" indent="-257175">
              <a:spcBef>
                <a:spcPts val="750"/>
              </a:spcBef>
            </a:pPr>
            <a:r>
              <a:rPr lang="en-GB">
                <a:latin typeface="Arial"/>
                <a:cs typeface="Calibri"/>
              </a:rPr>
              <a:t>Ensure you are able to demonstrate to buyer that you have the capacity and capability to deliver the social value commitments you are offering. Include evidence and explain how you are proposing to deliver</a:t>
            </a:r>
          </a:p>
          <a:p>
            <a:pPr marL="257175" lvl="2" indent="-257175">
              <a:spcBef>
                <a:spcPts val="750"/>
              </a:spcBef>
            </a:pPr>
            <a:r>
              <a:rPr lang="en-GB">
                <a:latin typeface="Arial"/>
                <a:cs typeface="Calibri"/>
              </a:rPr>
              <a:t>Social value commitments are part of the contract, plan in advance how you would monitor your social value delivery and communicate to buyer</a:t>
            </a:r>
          </a:p>
          <a:p>
            <a:pPr marL="342900" lvl="2" indent="-342900">
              <a:spcBef>
                <a:spcPts val="750"/>
              </a:spcBef>
              <a:buFont typeface="Wingdings" panose="020B0604020202020204" pitchFamily="34" charset="0"/>
              <a:buChar char="§"/>
            </a:pPr>
            <a:endParaRPr lang="en-GB">
              <a:latin typeface="Arial"/>
              <a:ea typeface="+mn-lt"/>
              <a:cs typeface="Calibri"/>
            </a:endParaRPr>
          </a:p>
          <a:p>
            <a:pPr marL="342900" lvl="2" indent="-342900">
              <a:spcBef>
                <a:spcPts val="750"/>
              </a:spcBef>
              <a:buFont typeface="Wingdings" panose="020B0604020202020204" pitchFamily="34" charset="0"/>
              <a:buChar char="§"/>
            </a:pPr>
            <a:endParaRPr lang="en-GB">
              <a:latin typeface="Arial"/>
              <a:ea typeface="+mn-lt"/>
              <a:cs typeface="Arial"/>
            </a:endParaRPr>
          </a:p>
          <a:p>
            <a:pPr lvl="2">
              <a:lnSpc>
                <a:spcPct val="150000"/>
              </a:lnSpc>
              <a:spcBef>
                <a:spcPts val="0"/>
              </a:spcBef>
            </a:pPr>
            <a:endParaRPr lang="en-GB">
              <a:latin typeface="Arial"/>
              <a:ea typeface="+mn-lt"/>
              <a:cs typeface="Arial"/>
            </a:endParaRPr>
          </a:p>
          <a:p>
            <a:pPr marL="0" indent="0">
              <a:buNone/>
            </a:pPr>
            <a:endParaRPr lang="en-GB">
              <a:cs typeface="Calibri"/>
            </a:endParaRPr>
          </a:p>
        </p:txBody>
      </p:sp>
    </p:spTree>
    <p:extLst>
      <p:ext uri="{BB962C8B-B14F-4D97-AF65-F5344CB8AC3E}">
        <p14:creationId xmlns:p14="http://schemas.microsoft.com/office/powerpoint/2010/main" val="25935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2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20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927E8-6FA3-0E6E-DDA5-56FDA514F460}"/>
              </a:ext>
            </a:extLst>
          </p:cNvPr>
          <p:cNvSpPr>
            <a:spLocks noGrp="1"/>
          </p:cNvSpPr>
          <p:nvPr>
            <p:ph idx="1"/>
          </p:nvPr>
        </p:nvSpPr>
        <p:spPr/>
        <p:txBody>
          <a:bodyPr vert="horz" lIns="68580" tIns="34290" rIns="68580" bIns="34290" rtlCol="0" anchor="t">
            <a:noAutofit/>
          </a:bodyPr>
          <a:lstStyle/>
          <a:p>
            <a:endParaRPr lang="en-GB" sz="1500">
              <a:latin typeface="Arial"/>
              <a:ea typeface="+mn-lt"/>
              <a:cs typeface="+mn-lt"/>
            </a:endParaRPr>
          </a:p>
          <a:p>
            <a:endParaRPr lang="en-GB" sz="1500">
              <a:latin typeface="Arial"/>
              <a:ea typeface="+mn-lt"/>
              <a:cs typeface="+mn-lt"/>
            </a:endParaRPr>
          </a:p>
        </p:txBody>
      </p:sp>
      <p:sp>
        <p:nvSpPr>
          <p:cNvPr id="6" name="TextBox 5">
            <a:extLst>
              <a:ext uri="{FF2B5EF4-FFF2-40B4-BE49-F238E27FC236}">
                <a16:creationId xmlns:a16="http://schemas.microsoft.com/office/drawing/2014/main" id="{99FBAAEF-BB24-4AD4-ACB8-3B7C1E4BC2EB}"/>
              </a:ext>
            </a:extLst>
          </p:cNvPr>
          <p:cNvSpPr txBox="1"/>
          <p:nvPr/>
        </p:nvSpPr>
        <p:spPr>
          <a:xfrm>
            <a:off x="804896" y="1707232"/>
            <a:ext cx="7414154" cy="311623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68580" tIns="34290" rIns="68580" bIns="34290" anchor="t">
            <a:spAutoFit/>
          </a:bodyPr>
          <a:lstStyle/>
          <a:p>
            <a:pPr defTabSz="685800" eaLnBrk="1" fontAlgn="auto" hangingPunct="1">
              <a:spcBef>
                <a:spcPts val="0"/>
              </a:spcBef>
              <a:spcAft>
                <a:spcPts val="0"/>
              </a:spcAft>
            </a:pPr>
            <a:r>
              <a:rPr lang="en-GB" sz="2100">
                <a:ln w="22225">
                  <a:noFill/>
                  <a:prstDash val="solid"/>
                </a:ln>
                <a:solidFill>
                  <a:srgbClr val="002060"/>
                </a:solidFill>
                <a:latin typeface="Arial"/>
                <a:cs typeface="Calibri"/>
              </a:rPr>
              <a:t>For all the ECC measures bidders are advised to: </a:t>
            </a:r>
            <a:endParaRPr lang="en-GB" sz="2100">
              <a:ln w="22225">
                <a:noFill/>
                <a:prstDash val="solid"/>
              </a:ln>
              <a:solidFill>
                <a:srgbClr val="002060"/>
              </a:solidFill>
              <a:latin typeface="Arial"/>
              <a:ea typeface="ＭＳ Ｐゴシック"/>
              <a:cs typeface="Calibri"/>
            </a:endParaRPr>
          </a:p>
          <a:p>
            <a:pPr defTabSz="685800" eaLnBrk="1" fontAlgn="auto" hangingPunct="1">
              <a:spcBef>
                <a:spcPts val="0"/>
              </a:spcBef>
              <a:spcAft>
                <a:spcPts val="0"/>
              </a:spcAft>
            </a:pPr>
            <a:endParaRPr lang="en-GB" sz="2700">
              <a:ln w="22225">
                <a:noFill/>
                <a:prstDash val="solid"/>
              </a:ln>
              <a:solidFill>
                <a:srgbClr val="002060"/>
              </a:solidFill>
              <a:latin typeface="Arial"/>
              <a:ea typeface="ＭＳ Ｐゴシック"/>
              <a:cs typeface="Calibri"/>
            </a:endParaRPr>
          </a:p>
          <a:p>
            <a:pPr marL="342900" indent="-342900" defTabSz="685800" eaLnBrk="1" fontAlgn="auto" hangingPunct="1">
              <a:spcBef>
                <a:spcPts val="0"/>
              </a:spcBef>
              <a:spcAft>
                <a:spcPts val="0"/>
              </a:spcAft>
            </a:pPr>
            <a:r>
              <a:rPr lang="en-GB" sz="2700">
                <a:ln w="22225">
                  <a:noFill/>
                  <a:prstDash val="solid"/>
                </a:ln>
                <a:solidFill>
                  <a:srgbClr val="002060"/>
                </a:solidFill>
                <a:latin typeface="Arial"/>
                <a:ea typeface="+mn-lt"/>
                <a:cs typeface="Calibri" panose="020F0502020204030204"/>
              </a:rPr>
              <a:t>    Include only Social Value that will have a </a:t>
            </a:r>
            <a:r>
              <a:rPr lang="en-GB" sz="2700" b="1" u="sng">
                <a:ln w="22225">
                  <a:noFill/>
                  <a:prstDash val="solid"/>
                </a:ln>
                <a:solidFill>
                  <a:srgbClr val="002060"/>
                </a:solidFill>
                <a:latin typeface="Arial"/>
                <a:ea typeface="+mn-lt"/>
                <a:cs typeface="Calibri" panose="020F0502020204030204"/>
              </a:rPr>
              <a:t>“Local”</a:t>
            </a:r>
            <a:r>
              <a:rPr lang="en-GB" sz="2700">
                <a:ln w="22225">
                  <a:noFill/>
                  <a:prstDash val="solid"/>
                </a:ln>
                <a:solidFill>
                  <a:srgbClr val="002060"/>
                </a:solidFill>
                <a:latin typeface="Arial"/>
                <a:ea typeface="+mn-lt"/>
                <a:cs typeface="Calibri" panose="020F0502020204030204"/>
              </a:rPr>
              <a:t> impact (within the boundaries of Essex County Council) </a:t>
            </a:r>
            <a:endParaRPr lang="en-GB" sz="2100">
              <a:ln w="22225">
                <a:noFill/>
                <a:prstDash val="solid"/>
              </a:ln>
              <a:solidFill>
                <a:srgbClr val="002060"/>
              </a:solidFill>
              <a:latin typeface="Arial"/>
              <a:ea typeface="ＭＳ Ｐゴシック"/>
              <a:cs typeface="Calibri"/>
            </a:endParaRPr>
          </a:p>
          <a:p>
            <a:pPr marL="342900" indent="-342900" defTabSz="685800" eaLnBrk="1" fontAlgn="auto" hangingPunct="1">
              <a:spcBef>
                <a:spcPts val="0"/>
              </a:spcBef>
              <a:spcAft>
                <a:spcPts val="0"/>
              </a:spcAft>
            </a:pPr>
            <a:endParaRPr lang="en-GB" sz="2700">
              <a:ln w="22225">
                <a:noFill/>
                <a:prstDash val="solid"/>
              </a:ln>
              <a:solidFill>
                <a:srgbClr val="002060"/>
              </a:solidFill>
              <a:latin typeface="Arial"/>
              <a:ea typeface="+mn-lt"/>
              <a:cs typeface="Calibri" panose="020F0502020204030204"/>
            </a:endParaRPr>
          </a:p>
          <a:p>
            <a:pPr marL="342900" indent="-342900" defTabSz="685800" eaLnBrk="1" fontAlgn="auto" hangingPunct="1">
              <a:spcBef>
                <a:spcPts val="0"/>
              </a:spcBef>
              <a:spcAft>
                <a:spcPts val="0"/>
              </a:spcAft>
            </a:pPr>
            <a:r>
              <a:rPr lang="en-GB" sz="2100">
                <a:ln w="22225">
                  <a:noFill/>
                  <a:prstDash val="solid"/>
                </a:ln>
                <a:solidFill>
                  <a:srgbClr val="002060"/>
                </a:solidFill>
                <a:latin typeface="Arial"/>
                <a:ea typeface="+mn-lt"/>
                <a:cs typeface="Calibri" panose="020F0502020204030204"/>
              </a:rPr>
              <a:t>     – any social value offer that does not deliver benefits to the “local” area will be excluded. </a:t>
            </a:r>
            <a:endParaRPr lang="en-GB" sz="2100">
              <a:ln w="22225">
                <a:noFill/>
                <a:prstDash val="solid"/>
              </a:ln>
              <a:solidFill>
                <a:srgbClr val="002060"/>
              </a:solidFill>
              <a:latin typeface="Arial"/>
              <a:cs typeface="Calibri"/>
            </a:endParaRPr>
          </a:p>
        </p:txBody>
      </p:sp>
    </p:spTree>
    <p:extLst>
      <p:ext uri="{BB962C8B-B14F-4D97-AF65-F5344CB8AC3E}">
        <p14:creationId xmlns:p14="http://schemas.microsoft.com/office/powerpoint/2010/main" val="2933987801"/>
      </p:ext>
    </p:extLst>
  </p:cSld>
  <p:clrMapOvr>
    <a:masterClrMapping/>
  </p:clrMapOvr>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SV Fest 22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TotalTime>
  <Words>2604</Words>
  <Application>Microsoft Office PowerPoint</Application>
  <PresentationFormat>On-screen Show (4:3)</PresentationFormat>
  <Paragraphs>261</Paragraphs>
  <Slides>20</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Arial Bold</vt:lpstr>
      <vt:lpstr>Arial,Sans-Serif</vt:lpstr>
      <vt:lpstr>Calibri</vt:lpstr>
      <vt:lpstr>Calibri Light</vt:lpstr>
      <vt:lpstr>MetaNormal-Roman</vt:lpstr>
      <vt:lpstr>Times</vt:lpstr>
      <vt:lpstr>Times New Roman</vt:lpstr>
      <vt:lpstr>Wingdings</vt:lpstr>
      <vt:lpstr>ECC_Powerpoint_Templates</vt:lpstr>
      <vt:lpstr>SV Fest 22 Theme</vt:lpstr>
      <vt:lpstr>Preparing to Bid: Social Value </vt:lpstr>
      <vt:lpstr>Social Value for Essex County Council</vt:lpstr>
      <vt:lpstr>PowerPoint Presentation</vt:lpstr>
      <vt:lpstr>Steps to maximize social value opportunities </vt:lpstr>
      <vt:lpstr>1st Step: Identify your Social Value strengths </vt:lpstr>
      <vt:lpstr>2nd Step: understand buyer’s Social Value ASK</vt:lpstr>
      <vt:lpstr>3rd Step: design your SV offer </vt:lpstr>
      <vt:lpstr> </vt:lpstr>
      <vt:lpstr>PowerPoint Presentation</vt:lpstr>
      <vt:lpstr>Social Value Opportunities for local, small businesses and Voluntary, Community and Social Enterprises </vt:lpstr>
      <vt:lpstr>Essex County Council Social Value methodology</vt:lpstr>
      <vt:lpstr>ECC Approach to Social Value </vt:lpstr>
      <vt:lpstr>PowerPoint Presentation</vt:lpstr>
      <vt:lpstr>Bidder’s Guidance</vt:lpstr>
      <vt:lpstr>The Value Score</vt:lpstr>
      <vt:lpstr>The Supporting Statement Score</vt:lpstr>
      <vt:lpstr>Key tips</vt:lpstr>
      <vt:lpstr>Social Value Catalogue Social Value Catalogue | Provider Hub | Essex (essexproviderhub.org)</vt:lpstr>
      <vt:lpstr>Useful Resources / Articles</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Bid: Social Value </dc:title>
  <dc:creator>Ida Saidly - Procurement intern</dc:creator>
  <cp:lastModifiedBy>Ida Saidly - Procurement intern</cp:lastModifiedBy>
  <cp:revision>1</cp:revision>
  <dcterms:created xsi:type="dcterms:W3CDTF">2023-08-03T14:16:12Z</dcterms:created>
  <dcterms:modified xsi:type="dcterms:W3CDTF">2023-08-03T14:21:45Z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2023-08-03T14:16:12Z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d4ef9049-4acf-4ef2-b8e2-8d05f4fbb20e</vt:lpwstr>
  </property>
  <property fmtid="{D5CDD505-2E9C-101B-9397-08002B2CF9AE}" pid="8" name="MSIP_Label_39d8be9e-c8d9-4b9c-bd40-2c27cc7ea2e6_ContentBits">
    <vt:lpwstr>0</vt:lpwstr>
  </property>
</Properties>
</file>