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4"/>
  </p:sldMasterIdLst>
  <p:notesMasterIdLst>
    <p:notesMasterId r:id="rId21"/>
  </p:notesMasterIdLst>
  <p:sldIdLst>
    <p:sldId id="273" r:id="rId5"/>
    <p:sldId id="287" r:id="rId6"/>
    <p:sldId id="258" r:id="rId7"/>
    <p:sldId id="257" r:id="rId8"/>
    <p:sldId id="277" r:id="rId9"/>
    <p:sldId id="284" r:id="rId10"/>
    <p:sldId id="286" r:id="rId11"/>
    <p:sldId id="263" r:id="rId12"/>
    <p:sldId id="278" r:id="rId13"/>
    <p:sldId id="262" r:id="rId14"/>
    <p:sldId id="283" r:id="rId15"/>
    <p:sldId id="279" r:id="rId16"/>
    <p:sldId id="266" r:id="rId17"/>
    <p:sldId id="280" r:id="rId18"/>
    <p:sldId id="281" r:id="rId19"/>
    <p:sldId id="282" r:id="rId20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6262" userDrawn="1">
          <p15:clr>
            <a:srgbClr val="A4A3A4"/>
          </p15:clr>
        </p15:guide>
        <p15:guide id="4" pos="1455" userDrawn="1">
          <p15:clr>
            <a:srgbClr val="A4A3A4"/>
          </p15:clr>
        </p15:guide>
        <p15:guide id="5" orient="horz" pos="2818" userDrawn="1">
          <p15:clr>
            <a:srgbClr val="A4A3A4"/>
          </p15:clr>
        </p15:guide>
        <p15:guide id="6" orient="horz" pos="200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B720"/>
    <a:srgbClr val="76766B"/>
    <a:srgbClr val="729D4D"/>
    <a:srgbClr val="3A7D64"/>
    <a:srgbClr val="4179AA"/>
    <a:srgbClr val="9361B3"/>
    <a:srgbClr val="C84674"/>
    <a:srgbClr val="E97135"/>
    <a:srgbClr val="414745"/>
    <a:srgbClr val="4B71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78"/>
      </p:cViewPr>
      <p:guideLst>
        <p:guide orient="horz" pos="2183"/>
        <p:guide pos="3840"/>
        <p:guide pos="6262"/>
        <p:guide pos="1455"/>
        <p:guide orient="horz" pos="2818"/>
        <p:guide orient="horz" pos="200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691F89-1847-49B8-A841-57A187EFA9AE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3706865F-9F21-4F63-A57A-3980A4B54DCB}">
      <dgm:prSet phldrT="[Text]" phldr="0"/>
      <dgm:spPr/>
      <dgm:t>
        <a:bodyPr/>
        <a:lstStyle/>
        <a:p>
          <a:pPr algn="l">
            <a:lnSpc>
              <a:spcPct val="90000"/>
            </a:lnSpc>
            <a:defRPr b="1"/>
          </a:pPr>
          <a:r>
            <a:rPr lang="en-GB" sz="1900" b="1">
              <a:latin typeface="Calibri"/>
              <a:ea typeface="+mn-ea"/>
              <a:cs typeface="+mn-cs"/>
            </a:rPr>
            <a:t>Stage 1: PSQ Complete</a:t>
          </a:r>
          <a:r>
            <a:rPr lang="en-GB" sz="1900">
              <a:latin typeface="Calibri"/>
              <a:ea typeface="+mn-ea"/>
              <a:cs typeface="+mn-cs"/>
            </a:rPr>
            <a:t> </a:t>
          </a:r>
          <a:endParaRPr lang="en-GB" sz="1900" i="1">
            <a:ea typeface="+mn-ea"/>
            <a:cs typeface="+mn-cs"/>
          </a:endParaRPr>
        </a:p>
      </dgm:t>
    </dgm:pt>
    <dgm:pt modelId="{DF340657-E5E7-4F48-9AD3-D6F27ED80710}" type="parTrans" cxnId="{10F6F032-3B3D-41AF-803B-EF0FD096EFC7}">
      <dgm:prSet/>
      <dgm:spPr/>
    </dgm:pt>
    <dgm:pt modelId="{7D8C865C-9FF9-428A-ACF9-A1FD228EC5FF}" type="sibTrans" cxnId="{10F6F032-3B3D-41AF-803B-EF0FD096EFC7}">
      <dgm:prSet/>
      <dgm:spPr/>
    </dgm:pt>
    <dgm:pt modelId="{FD76BA35-15E5-459C-BA56-5416FD9F21D9}">
      <dgm:prSet phldrT="[Text]" phldr="0"/>
      <dgm:spPr/>
      <dgm:t>
        <a:bodyPr/>
        <a:lstStyle/>
        <a:p>
          <a:pPr algn="l">
            <a:lnSpc>
              <a:spcPct val="90000"/>
            </a:lnSpc>
            <a:defRPr b="1"/>
          </a:pPr>
          <a:r>
            <a:rPr lang="en-GB" sz="1900" b="1">
              <a:latin typeface="Calibri"/>
              <a:ea typeface="+mn-ea"/>
              <a:cs typeface="+mn-cs"/>
            </a:rPr>
            <a:t>Stage 2: ISIT Underway</a:t>
          </a:r>
          <a:r>
            <a:rPr lang="en-GB" sz="1900">
              <a:latin typeface="Calibri"/>
              <a:ea typeface="+mn-ea"/>
              <a:cs typeface="+mn-cs"/>
            </a:rPr>
            <a:t> </a:t>
          </a:r>
          <a:r>
            <a:rPr lang="en-GB" sz="1900" b="0" i="1">
              <a:latin typeface="Calibri"/>
              <a:ea typeface="+mn-ea"/>
              <a:cs typeface="+mn-cs"/>
            </a:rPr>
            <a:t>February – May 2026</a:t>
          </a:r>
          <a:endParaRPr lang="en-GB" sz="1900" b="0" i="1">
            <a:ea typeface="+mn-ea"/>
            <a:cs typeface="+mn-cs"/>
          </a:endParaRPr>
        </a:p>
      </dgm:t>
    </dgm:pt>
    <dgm:pt modelId="{DF4AA63A-D42C-4A5F-9BDC-096412823043}" type="parTrans" cxnId="{9423A824-D24F-494A-9E79-800C237BE7F1}">
      <dgm:prSet/>
      <dgm:spPr/>
    </dgm:pt>
    <dgm:pt modelId="{8F177EE0-51FF-45E2-ADA7-314B3A2E7788}" type="sibTrans" cxnId="{9423A824-D24F-494A-9E79-800C237BE7F1}">
      <dgm:prSet/>
      <dgm:spPr/>
    </dgm:pt>
    <dgm:pt modelId="{E3D147A6-BC11-48B5-8523-24C1080AFBC6}">
      <dgm:prSet phldrT="[Text]" phldr="0"/>
      <dgm:spPr/>
      <dgm:t>
        <a:bodyPr/>
        <a:lstStyle/>
        <a:p>
          <a:pPr algn="l" rtl="0">
            <a:lnSpc>
              <a:spcPct val="90000"/>
            </a:lnSpc>
            <a:defRPr b="1"/>
          </a:pPr>
          <a:r>
            <a:rPr lang="en-GB" sz="1900" b="1">
              <a:latin typeface="Calibri"/>
              <a:ea typeface="+mn-ea"/>
              <a:cs typeface="+mn-cs"/>
            </a:rPr>
            <a:t>Stage 3: Negotiation</a:t>
          </a:r>
          <a:r>
            <a:rPr lang="en-GB" sz="1900">
              <a:latin typeface="Calibri"/>
              <a:ea typeface="+mn-ea"/>
              <a:cs typeface="+mn-cs"/>
            </a:rPr>
            <a:t> </a:t>
          </a:r>
          <a:r>
            <a:rPr lang="en-GB" sz="1900" i="0">
              <a:latin typeface="Calibri"/>
              <a:ea typeface="+mn-ea"/>
              <a:cs typeface="+mn-cs"/>
            </a:rPr>
            <a:t>           </a:t>
          </a:r>
          <a:r>
            <a:rPr lang="en-GB" sz="1900" b="0" i="1">
              <a:latin typeface="Calibri"/>
              <a:ea typeface="+mn-ea"/>
              <a:cs typeface="+mn-cs"/>
            </a:rPr>
            <a:t>June 2026</a:t>
          </a:r>
        </a:p>
      </dgm:t>
    </dgm:pt>
    <dgm:pt modelId="{F2E45FA5-D158-4126-9C7D-8E1C842FA1A7}" type="parTrans" cxnId="{8609594A-8858-46AF-BB87-0D4D001F15F2}">
      <dgm:prSet/>
      <dgm:spPr/>
    </dgm:pt>
    <dgm:pt modelId="{17711238-5A5D-4A10-B8D6-B722EE6EF4EF}" type="sibTrans" cxnId="{8609594A-8858-46AF-BB87-0D4D001F15F2}">
      <dgm:prSet/>
      <dgm:spPr/>
    </dgm:pt>
    <dgm:pt modelId="{0BAD974E-D69C-4CDA-852A-52DFD17DF692}">
      <dgm:prSet phldr="0"/>
      <dgm:spPr/>
      <dgm:t>
        <a:bodyPr/>
        <a:lstStyle/>
        <a:p>
          <a:pPr algn="l">
            <a:lnSpc>
              <a:spcPct val="90000"/>
            </a:lnSpc>
            <a:defRPr b="1"/>
          </a:pPr>
          <a:r>
            <a:rPr lang="en-GB" sz="1900" b="1">
              <a:latin typeface="Calibri"/>
              <a:ea typeface="+mn-ea"/>
              <a:cs typeface="+mn-cs"/>
            </a:rPr>
            <a:t>Stage 4: BAFO     </a:t>
          </a:r>
          <a:r>
            <a:rPr lang="en-GB" sz="1900">
              <a:latin typeface="Calibri"/>
              <a:ea typeface="+mn-ea"/>
              <a:cs typeface="+mn-cs"/>
            </a:rPr>
            <a:t>                </a:t>
          </a:r>
          <a:r>
            <a:rPr lang="en-GB" sz="1900" b="0" i="1">
              <a:latin typeface="Calibri"/>
              <a:ea typeface="+mn-ea"/>
              <a:cs typeface="+mn-cs"/>
            </a:rPr>
            <a:t>June-August 2026</a:t>
          </a:r>
        </a:p>
      </dgm:t>
    </dgm:pt>
    <dgm:pt modelId="{D85BE1D1-005F-4F3B-ACB3-DF6490CD764E}" type="parTrans" cxnId="{D093E60D-5E2A-4354-9028-1ACA8B5EBAA2}">
      <dgm:prSet/>
      <dgm:spPr/>
    </dgm:pt>
    <dgm:pt modelId="{BCB3AEEE-E708-476A-B7EA-51A63794B46E}" type="sibTrans" cxnId="{D093E60D-5E2A-4354-9028-1ACA8B5EBAA2}">
      <dgm:prSet/>
      <dgm:spPr/>
    </dgm:pt>
    <dgm:pt modelId="{B3FA3CD9-D654-40FE-9645-78C74EA067A0}">
      <dgm:prSet phldr="0"/>
      <dgm:spPr/>
      <dgm:t>
        <a:bodyPr/>
        <a:lstStyle/>
        <a:p>
          <a:pPr algn="l">
            <a:lnSpc>
              <a:spcPct val="90000"/>
            </a:lnSpc>
            <a:defRPr b="1"/>
          </a:pPr>
          <a:r>
            <a:rPr lang="en-GB" sz="1900" b="1">
              <a:latin typeface="Calibri"/>
              <a:ea typeface="+mn-ea"/>
              <a:cs typeface="+mn-cs"/>
            </a:rPr>
            <a:t>Contract Award  </a:t>
          </a:r>
          <a:r>
            <a:rPr lang="en-GB" sz="1900">
              <a:latin typeface="Calibri"/>
              <a:ea typeface="+mn-ea"/>
              <a:cs typeface="+mn-cs"/>
            </a:rPr>
            <a:t>          </a:t>
          </a:r>
          <a:r>
            <a:rPr lang="en-GB" sz="1900" b="0" i="1">
              <a:latin typeface="Calibri"/>
              <a:ea typeface="+mn-ea"/>
              <a:cs typeface="+mn-cs"/>
            </a:rPr>
            <a:t>October-November 2026</a:t>
          </a:r>
          <a:endParaRPr lang="en-GB" sz="1900" b="0" i="1">
            <a:ea typeface="+mn-ea"/>
            <a:cs typeface="+mn-cs"/>
          </a:endParaRPr>
        </a:p>
      </dgm:t>
    </dgm:pt>
    <dgm:pt modelId="{03FEC70D-51B9-4759-9FA1-8450A6A35DF4}" type="parTrans" cxnId="{B9E50C36-CF2E-4A77-B659-377F130F8BA6}">
      <dgm:prSet/>
      <dgm:spPr/>
    </dgm:pt>
    <dgm:pt modelId="{AB9CC9C1-3A8E-4AA3-928C-37C785AAE894}" type="sibTrans" cxnId="{B9E50C36-CF2E-4A77-B659-377F130F8BA6}">
      <dgm:prSet/>
      <dgm:spPr/>
    </dgm:pt>
    <dgm:pt modelId="{FADD7758-4CD9-4A81-AFFE-3DFE42BAC8B3}" type="pres">
      <dgm:prSet presAssocID="{5D691F89-1847-49B8-A841-57A187EFA9AE}" presName="Name0" presStyleCnt="0">
        <dgm:presLayoutVars>
          <dgm:dir/>
          <dgm:resizeHandles val="exact"/>
        </dgm:presLayoutVars>
      </dgm:prSet>
      <dgm:spPr/>
    </dgm:pt>
    <dgm:pt modelId="{05D708CF-DAA3-4D3D-8448-8225ADDDB1AA}" type="pres">
      <dgm:prSet presAssocID="{5D691F89-1847-49B8-A841-57A187EFA9AE}" presName="arrow" presStyleLbl="bgShp" presStyleIdx="0" presStyleCnt="1"/>
      <dgm:spPr/>
    </dgm:pt>
    <dgm:pt modelId="{460D5BC3-43EF-408F-B625-293538C2FF20}" type="pres">
      <dgm:prSet presAssocID="{5D691F89-1847-49B8-A841-57A187EFA9AE}" presName="points" presStyleCnt="0"/>
      <dgm:spPr/>
    </dgm:pt>
    <dgm:pt modelId="{DA7FBF0A-8150-4399-9281-998392F8DA2B}" type="pres">
      <dgm:prSet presAssocID="{3706865F-9F21-4F63-A57A-3980A4B54DCB}" presName="compositeA" presStyleCnt="0"/>
      <dgm:spPr/>
    </dgm:pt>
    <dgm:pt modelId="{9DD01EBF-E1A2-4F8B-B33C-3F63AEA56951}" type="pres">
      <dgm:prSet presAssocID="{3706865F-9F21-4F63-A57A-3980A4B54DCB}" presName="textA" presStyleLbl="revTx" presStyleIdx="0" presStyleCnt="5">
        <dgm:presLayoutVars>
          <dgm:bulletEnabled val="1"/>
        </dgm:presLayoutVars>
      </dgm:prSet>
      <dgm:spPr/>
    </dgm:pt>
    <dgm:pt modelId="{68FC0C8E-6095-47AE-84C4-9A777B660B41}" type="pres">
      <dgm:prSet presAssocID="{3706865F-9F21-4F63-A57A-3980A4B54DCB}" presName="circleA" presStyleLbl="node1" presStyleIdx="0" presStyleCnt="5"/>
      <dgm:spPr/>
    </dgm:pt>
    <dgm:pt modelId="{B453F7EF-1764-49EB-B272-9D009AB71C11}" type="pres">
      <dgm:prSet presAssocID="{3706865F-9F21-4F63-A57A-3980A4B54DCB}" presName="spaceA" presStyleCnt="0"/>
      <dgm:spPr/>
    </dgm:pt>
    <dgm:pt modelId="{0B3C8E68-83E7-427B-8A5B-64F424C7F491}" type="pres">
      <dgm:prSet presAssocID="{7D8C865C-9FF9-428A-ACF9-A1FD228EC5FF}" presName="space" presStyleCnt="0"/>
      <dgm:spPr/>
    </dgm:pt>
    <dgm:pt modelId="{E89C3EA8-9E12-4AB2-9290-00E100C7FD74}" type="pres">
      <dgm:prSet presAssocID="{FD76BA35-15E5-459C-BA56-5416FD9F21D9}" presName="compositeB" presStyleCnt="0"/>
      <dgm:spPr/>
    </dgm:pt>
    <dgm:pt modelId="{C372D5A7-A724-4A3F-B74F-7A72C960FAF8}" type="pres">
      <dgm:prSet presAssocID="{FD76BA35-15E5-459C-BA56-5416FD9F21D9}" presName="textB" presStyleLbl="revTx" presStyleIdx="1" presStyleCnt="5">
        <dgm:presLayoutVars>
          <dgm:bulletEnabled val="1"/>
        </dgm:presLayoutVars>
      </dgm:prSet>
      <dgm:spPr/>
    </dgm:pt>
    <dgm:pt modelId="{36C7CAD0-16FC-4E35-891B-C9C5B42FAA54}" type="pres">
      <dgm:prSet presAssocID="{FD76BA35-15E5-459C-BA56-5416FD9F21D9}" presName="circleB" presStyleLbl="node1" presStyleIdx="1" presStyleCnt="5"/>
      <dgm:spPr/>
    </dgm:pt>
    <dgm:pt modelId="{7D66D6D5-3C78-4526-938E-BB82B9DC6C72}" type="pres">
      <dgm:prSet presAssocID="{FD76BA35-15E5-459C-BA56-5416FD9F21D9}" presName="spaceB" presStyleCnt="0"/>
      <dgm:spPr/>
    </dgm:pt>
    <dgm:pt modelId="{694346E0-6C89-4107-B75B-270B39F0B7A7}" type="pres">
      <dgm:prSet presAssocID="{8F177EE0-51FF-45E2-ADA7-314B3A2E7788}" presName="space" presStyleCnt="0"/>
      <dgm:spPr/>
    </dgm:pt>
    <dgm:pt modelId="{D8C1ADFE-9EBA-41AF-A200-FF2023BE48FA}" type="pres">
      <dgm:prSet presAssocID="{E3D147A6-BC11-48B5-8523-24C1080AFBC6}" presName="compositeA" presStyleCnt="0"/>
      <dgm:spPr/>
    </dgm:pt>
    <dgm:pt modelId="{3A099AA4-19D6-4E43-87C7-6E17B6A902CE}" type="pres">
      <dgm:prSet presAssocID="{E3D147A6-BC11-48B5-8523-24C1080AFBC6}" presName="textA" presStyleLbl="revTx" presStyleIdx="2" presStyleCnt="5">
        <dgm:presLayoutVars>
          <dgm:bulletEnabled val="1"/>
        </dgm:presLayoutVars>
      </dgm:prSet>
      <dgm:spPr/>
    </dgm:pt>
    <dgm:pt modelId="{645C2A78-8F84-47DC-B2EA-2420833276BB}" type="pres">
      <dgm:prSet presAssocID="{E3D147A6-BC11-48B5-8523-24C1080AFBC6}" presName="circleA" presStyleLbl="node1" presStyleIdx="2" presStyleCnt="5"/>
      <dgm:spPr/>
    </dgm:pt>
    <dgm:pt modelId="{7495DF87-4B82-4AB0-A78B-6D2A0B4BA795}" type="pres">
      <dgm:prSet presAssocID="{E3D147A6-BC11-48B5-8523-24C1080AFBC6}" presName="spaceA" presStyleCnt="0"/>
      <dgm:spPr/>
    </dgm:pt>
    <dgm:pt modelId="{BAFABBBD-0DAF-4832-BFCF-2992F5C3C0B1}" type="pres">
      <dgm:prSet presAssocID="{17711238-5A5D-4A10-B8D6-B722EE6EF4EF}" presName="space" presStyleCnt="0"/>
      <dgm:spPr/>
    </dgm:pt>
    <dgm:pt modelId="{11AB7499-56B4-4871-AE75-EB803DFD3352}" type="pres">
      <dgm:prSet presAssocID="{0BAD974E-D69C-4CDA-852A-52DFD17DF692}" presName="compositeB" presStyleCnt="0"/>
      <dgm:spPr/>
    </dgm:pt>
    <dgm:pt modelId="{C52E8EA3-4C39-4F7C-A80B-E7A5BFEADEAB}" type="pres">
      <dgm:prSet presAssocID="{0BAD974E-D69C-4CDA-852A-52DFD17DF692}" presName="textB" presStyleLbl="revTx" presStyleIdx="3" presStyleCnt="5">
        <dgm:presLayoutVars>
          <dgm:bulletEnabled val="1"/>
        </dgm:presLayoutVars>
      </dgm:prSet>
      <dgm:spPr/>
    </dgm:pt>
    <dgm:pt modelId="{F013B452-4261-485B-BDF1-8A6A2C2F503E}" type="pres">
      <dgm:prSet presAssocID="{0BAD974E-D69C-4CDA-852A-52DFD17DF692}" presName="circleB" presStyleLbl="node1" presStyleIdx="3" presStyleCnt="5"/>
      <dgm:spPr/>
    </dgm:pt>
    <dgm:pt modelId="{38199C6A-DFB1-428F-A368-8578897C62F7}" type="pres">
      <dgm:prSet presAssocID="{0BAD974E-D69C-4CDA-852A-52DFD17DF692}" presName="spaceB" presStyleCnt="0"/>
      <dgm:spPr/>
    </dgm:pt>
    <dgm:pt modelId="{FF0FEBB5-D282-42A8-A77B-94A8925BC5C6}" type="pres">
      <dgm:prSet presAssocID="{BCB3AEEE-E708-476A-B7EA-51A63794B46E}" presName="space" presStyleCnt="0"/>
      <dgm:spPr/>
    </dgm:pt>
    <dgm:pt modelId="{2A66B109-9C85-4654-B66E-60A2D2436F4C}" type="pres">
      <dgm:prSet presAssocID="{B3FA3CD9-D654-40FE-9645-78C74EA067A0}" presName="compositeA" presStyleCnt="0"/>
      <dgm:spPr/>
    </dgm:pt>
    <dgm:pt modelId="{73339128-850B-4FD8-9F44-A4204FF88AE0}" type="pres">
      <dgm:prSet presAssocID="{B3FA3CD9-D654-40FE-9645-78C74EA067A0}" presName="textA" presStyleLbl="revTx" presStyleIdx="4" presStyleCnt="5">
        <dgm:presLayoutVars>
          <dgm:bulletEnabled val="1"/>
        </dgm:presLayoutVars>
      </dgm:prSet>
      <dgm:spPr/>
    </dgm:pt>
    <dgm:pt modelId="{D61915E6-7EB2-4DD3-8CE0-ED0A1A1DFF35}" type="pres">
      <dgm:prSet presAssocID="{B3FA3CD9-D654-40FE-9645-78C74EA067A0}" presName="circleA" presStyleLbl="node1" presStyleIdx="4" presStyleCnt="5"/>
      <dgm:spPr/>
    </dgm:pt>
    <dgm:pt modelId="{29ECA3F6-9A48-4C68-A88A-44A49951DBCB}" type="pres">
      <dgm:prSet presAssocID="{B3FA3CD9-D654-40FE-9645-78C74EA067A0}" presName="spaceA" presStyleCnt="0"/>
      <dgm:spPr/>
    </dgm:pt>
  </dgm:ptLst>
  <dgm:cxnLst>
    <dgm:cxn modelId="{D093E60D-5E2A-4354-9028-1ACA8B5EBAA2}" srcId="{5D691F89-1847-49B8-A841-57A187EFA9AE}" destId="{0BAD974E-D69C-4CDA-852A-52DFD17DF692}" srcOrd="3" destOrd="0" parTransId="{D85BE1D1-005F-4F3B-ACB3-DF6490CD764E}" sibTransId="{BCB3AEEE-E708-476A-B7EA-51A63794B46E}"/>
    <dgm:cxn modelId="{9423A824-D24F-494A-9E79-800C237BE7F1}" srcId="{5D691F89-1847-49B8-A841-57A187EFA9AE}" destId="{FD76BA35-15E5-459C-BA56-5416FD9F21D9}" srcOrd="1" destOrd="0" parTransId="{DF4AA63A-D42C-4A5F-9BDC-096412823043}" sibTransId="{8F177EE0-51FF-45E2-ADA7-314B3A2E7788}"/>
    <dgm:cxn modelId="{10F6F032-3B3D-41AF-803B-EF0FD096EFC7}" srcId="{5D691F89-1847-49B8-A841-57A187EFA9AE}" destId="{3706865F-9F21-4F63-A57A-3980A4B54DCB}" srcOrd="0" destOrd="0" parTransId="{DF340657-E5E7-4F48-9AD3-D6F27ED80710}" sibTransId="{7D8C865C-9FF9-428A-ACF9-A1FD228EC5FF}"/>
    <dgm:cxn modelId="{B9E50C36-CF2E-4A77-B659-377F130F8BA6}" srcId="{5D691F89-1847-49B8-A841-57A187EFA9AE}" destId="{B3FA3CD9-D654-40FE-9645-78C74EA067A0}" srcOrd="4" destOrd="0" parTransId="{03FEC70D-51B9-4759-9FA1-8450A6A35DF4}" sibTransId="{AB9CC9C1-3A8E-4AA3-928C-37C785AAE894}"/>
    <dgm:cxn modelId="{08484261-F6D2-4158-A59D-783C657EF5F5}" type="presOf" srcId="{0BAD974E-D69C-4CDA-852A-52DFD17DF692}" destId="{C52E8EA3-4C39-4F7C-A80B-E7A5BFEADEAB}" srcOrd="0" destOrd="0" presId="urn:microsoft.com/office/officeart/2005/8/layout/hProcess11"/>
    <dgm:cxn modelId="{9422D945-035D-4C64-A7DA-2469E183847D}" type="presOf" srcId="{FD76BA35-15E5-459C-BA56-5416FD9F21D9}" destId="{C372D5A7-A724-4A3F-B74F-7A72C960FAF8}" srcOrd="0" destOrd="0" presId="urn:microsoft.com/office/officeart/2005/8/layout/hProcess11"/>
    <dgm:cxn modelId="{8609594A-8858-46AF-BB87-0D4D001F15F2}" srcId="{5D691F89-1847-49B8-A841-57A187EFA9AE}" destId="{E3D147A6-BC11-48B5-8523-24C1080AFBC6}" srcOrd="2" destOrd="0" parTransId="{F2E45FA5-D158-4126-9C7D-8E1C842FA1A7}" sibTransId="{17711238-5A5D-4A10-B8D6-B722EE6EF4EF}"/>
    <dgm:cxn modelId="{6C64AE72-1DBA-4C46-AD5F-3653A1C204DC}" type="presOf" srcId="{5D691F89-1847-49B8-A841-57A187EFA9AE}" destId="{FADD7758-4CD9-4A81-AFFE-3DFE42BAC8B3}" srcOrd="0" destOrd="0" presId="urn:microsoft.com/office/officeart/2005/8/layout/hProcess11"/>
    <dgm:cxn modelId="{BA1FACB5-6ADA-4229-B977-E12D505518AC}" type="presOf" srcId="{B3FA3CD9-D654-40FE-9645-78C74EA067A0}" destId="{73339128-850B-4FD8-9F44-A4204FF88AE0}" srcOrd="0" destOrd="0" presId="urn:microsoft.com/office/officeart/2005/8/layout/hProcess11"/>
    <dgm:cxn modelId="{239FE5E3-F2ED-4B0A-A67E-A28F2219E84E}" type="presOf" srcId="{3706865F-9F21-4F63-A57A-3980A4B54DCB}" destId="{9DD01EBF-E1A2-4F8B-B33C-3F63AEA56951}" srcOrd="0" destOrd="0" presId="urn:microsoft.com/office/officeart/2005/8/layout/hProcess11"/>
    <dgm:cxn modelId="{3B01E4E7-7FDB-445A-A109-E35D0FDB09BC}" type="presOf" srcId="{E3D147A6-BC11-48B5-8523-24C1080AFBC6}" destId="{3A099AA4-19D6-4E43-87C7-6E17B6A902CE}" srcOrd="0" destOrd="0" presId="urn:microsoft.com/office/officeart/2005/8/layout/hProcess11"/>
    <dgm:cxn modelId="{5E1A5D01-BFB1-44D5-94A7-62BC90886E40}" type="presParOf" srcId="{FADD7758-4CD9-4A81-AFFE-3DFE42BAC8B3}" destId="{05D708CF-DAA3-4D3D-8448-8225ADDDB1AA}" srcOrd="0" destOrd="0" presId="urn:microsoft.com/office/officeart/2005/8/layout/hProcess11"/>
    <dgm:cxn modelId="{EDB3F5F8-075B-424B-A93D-745B51CC0D5A}" type="presParOf" srcId="{FADD7758-4CD9-4A81-AFFE-3DFE42BAC8B3}" destId="{460D5BC3-43EF-408F-B625-293538C2FF20}" srcOrd="1" destOrd="0" presId="urn:microsoft.com/office/officeart/2005/8/layout/hProcess11"/>
    <dgm:cxn modelId="{5C4D3E94-B88C-43E4-97AE-A6E53DEA6809}" type="presParOf" srcId="{460D5BC3-43EF-408F-B625-293538C2FF20}" destId="{DA7FBF0A-8150-4399-9281-998392F8DA2B}" srcOrd="0" destOrd="0" presId="urn:microsoft.com/office/officeart/2005/8/layout/hProcess11"/>
    <dgm:cxn modelId="{E3EA048E-3648-4ACF-AB50-AD1748995DA3}" type="presParOf" srcId="{DA7FBF0A-8150-4399-9281-998392F8DA2B}" destId="{9DD01EBF-E1A2-4F8B-B33C-3F63AEA56951}" srcOrd="0" destOrd="0" presId="urn:microsoft.com/office/officeart/2005/8/layout/hProcess11"/>
    <dgm:cxn modelId="{E0461F82-7AC6-4E70-9092-1F1F09903518}" type="presParOf" srcId="{DA7FBF0A-8150-4399-9281-998392F8DA2B}" destId="{68FC0C8E-6095-47AE-84C4-9A777B660B41}" srcOrd="1" destOrd="0" presId="urn:microsoft.com/office/officeart/2005/8/layout/hProcess11"/>
    <dgm:cxn modelId="{0C634634-18D2-4F4E-9B57-35762B30B62B}" type="presParOf" srcId="{DA7FBF0A-8150-4399-9281-998392F8DA2B}" destId="{B453F7EF-1764-49EB-B272-9D009AB71C11}" srcOrd="2" destOrd="0" presId="urn:microsoft.com/office/officeart/2005/8/layout/hProcess11"/>
    <dgm:cxn modelId="{8EAC2478-271C-4671-93D9-247A25B5E949}" type="presParOf" srcId="{460D5BC3-43EF-408F-B625-293538C2FF20}" destId="{0B3C8E68-83E7-427B-8A5B-64F424C7F491}" srcOrd="1" destOrd="0" presId="urn:microsoft.com/office/officeart/2005/8/layout/hProcess11"/>
    <dgm:cxn modelId="{429FDC63-7A17-4FEA-BC4B-1443F4FF2C5B}" type="presParOf" srcId="{460D5BC3-43EF-408F-B625-293538C2FF20}" destId="{E89C3EA8-9E12-4AB2-9290-00E100C7FD74}" srcOrd="2" destOrd="0" presId="urn:microsoft.com/office/officeart/2005/8/layout/hProcess11"/>
    <dgm:cxn modelId="{82062FE3-9D25-43D3-A6B4-1F4EE328587E}" type="presParOf" srcId="{E89C3EA8-9E12-4AB2-9290-00E100C7FD74}" destId="{C372D5A7-A724-4A3F-B74F-7A72C960FAF8}" srcOrd="0" destOrd="0" presId="urn:microsoft.com/office/officeart/2005/8/layout/hProcess11"/>
    <dgm:cxn modelId="{27C94A96-5F6E-478C-BA97-22A998B8AC65}" type="presParOf" srcId="{E89C3EA8-9E12-4AB2-9290-00E100C7FD74}" destId="{36C7CAD0-16FC-4E35-891B-C9C5B42FAA54}" srcOrd="1" destOrd="0" presId="urn:microsoft.com/office/officeart/2005/8/layout/hProcess11"/>
    <dgm:cxn modelId="{C5C1349F-1043-4E40-8A90-EA44EFDED0EE}" type="presParOf" srcId="{E89C3EA8-9E12-4AB2-9290-00E100C7FD74}" destId="{7D66D6D5-3C78-4526-938E-BB82B9DC6C72}" srcOrd="2" destOrd="0" presId="urn:microsoft.com/office/officeart/2005/8/layout/hProcess11"/>
    <dgm:cxn modelId="{24286778-FF11-4C3D-A5A5-E52C37847AC1}" type="presParOf" srcId="{460D5BC3-43EF-408F-B625-293538C2FF20}" destId="{694346E0-6C89-4107-B75B-270B39F0B7A7}" srcOrd="3" destOrd="0" presId="urn:microsoft.com/office/officeart/2005/8/layout/hProcess11"/>
    <dgm:cxn modelId="{5C50EF42-5307-494D-8817-CDF1E0870764}" type="presParOf" srcId="{460D5BC3-43EF-408F-B625-293538C2FF20}" destId="{D8C1ADFE-9EBA-41AF-A200-FF2023BE48FA}" srcOrd="4" destOrd="0" presId="urn:microsoft.com/office/officeart/2005/8/layout/hProcess11"/>
    <dgm:cxn modelId="{805A88DA-3A50-49F9-A503-C1F6EE09D578}" type="presParOf" srcId="{D8C1ADFE-9EBA-41AF-A200-FF2023BE48FA}" destId="{3A099AA4-19D6-4E43-87C7-6E17B6A902CE}" srcOrd="0" destOrd="0" presId="urn:microsoft.com/office/officeart/2005/8/layout/hProcess11"/>
    <dgm:cxn modelId="{BB5C4AEC-0DDA-48B7-9BB1-3DC5499DEFF0}" type="presParOf" srcId="{D8C1ADFE-9EBA-41AF-A200-FF2023BE48FA}" destId="{645C2A78-8F84-47DC-B2EA-2420833276BB}" srcOrd="1" destOrd="0" presId="urn:microsoft.com/office/officeart/2005/8/layout/hProcess11"/>
    <dgm:cxn modelId="{D8A98D06-2C99-408D-8954-D806ED88EB12}" type="presParOf" srcId="{D8C1ADFE-9EBA-41AF-A200-FF2023BE48FA}" destId="{7495DF87-4B82-4AB0-A78B-6D2A0B4BA795}" srcOrd="2" destOrd="0" presId="urn:microsoft.com/office/officeart/2005/8/layout/hProcess11"/>
    <dgm:cxn modelId="{4A423769-0B1E-4800-BF88-EDE2A58A8BC1}" type="presParOf" srcId="{460D5BC3-43EF-408F-B625-293538C2FF20}" destId="{BAFABBBD-0DAF-4832-BFCF-2992F5C3C0B1}" srcOrd="5" destOrd="0" presId="urn:microsoft.com/office/officeart/2005/8/layout/hProcess11"/>
    <dgm:cxn modelId="{F8428960-CF66-4E90-A40D-7CD36765B7A2}" type="presParOf" srcId="{460D5BC3-43EF-408F-B625-293538C2FF20}" destId="{11AB7499-56B4-4871-AE75-EB803DFD3352}" srcOrd="6" destOrd="0" presId="urn:microsoft.com/office/officeart/2005/8/layout/hProcess11"/>
    <dgm:cxn modelId="{6EC4DD15-E8EA-4333-86F6-795D6DC23B13}" type="presParOf" srcId="{11AB7499-56B4-4871-AE75-EB803DFD3352}" destId="{C52E8EA3-4C39-4F7C-A80B-E7A5BFEADEAB}" srcOrd="0" destOrd="0" presId="urn:microsoft.com/office/officeart/2005/8/layout/hProcess11"/>
    <dgm:cxn modelId="{CE63A94A-C355-47B1-9546-E0DB31C47AD0}" type="presParOf" srcId="{11AB7499-56B4-4871-AE75-EB803DFD3352}" destId="{F013B452-4261-485B-BDF1-8A6A2C2F503E}" srcOrd="1" destOrd="0" presId="urn:microsoft.com/office/officeart/2005/8/layout/hProcess11"/>
    <dgm:cxn modelId="{3814294B-5822-4F7B-8D4A-3DD6793B356D}" type="presParOf" srcId="{11AB7499-56B4-4871-AE75-EB803DFD3352}" destId="{38199C6A-DFB1-428F-A368-8578897C62F7}" srcOrd="2" destOrd="0" presId="urn:microsoft.com/office/officeart/2005/8/layout/hProcess11"/>
    <dgm:cxn modelId="{0A0595D6-A55C-494C-B941-A69E0503E17A}" type="presParOf" srcId="{460D5BC3-43EF-408F-B625-293538C2FF20}" destId="{FF0FEBB5-D282-42A8-A77B-94A8925BC5C6}" srcOrd="7" destOrd="0" presId="urn:microsoft.com/office/officeart/2005/8/layout/hProcess11"/>
    <dgm:cxn modelId="{E54A496F-E92E-4B00-B29E-A361D4B29226}" type="presParOf" srcId="{460D5BC3-43EF-408F-B625-293538C2FF20}" destId="{2A66B109-9C85-4654-B66E-60A2D2436F4C}" srcOrd="8" destOrd="0" presId="urn:microsoft.com/office/officeart/2005/8/layout/hProcess11"/>
    <dgm:cxn modelId="{141417C1-EEDF-4073-80C1-F90445ACA5DB}" type="presParOf" srcId="{2A66B109-9C85-4654-B66E-60A2D2436F4C}" destId="{73339128-850B-4FD8-9F44-A4204FF88AE0}" srcOrd="0" destOrd="0" presId="urn:microsoft.com/office/officeart/2005/8/layout/hProcess11"/>
    <dgm:cxn modelId="{CB8F0942-6CC5-4D8A-A731-A9308BF05899}" type="presParOf" srcId="{2A66B109-9C85-4654-B66E-60A2D2436F4C}" destId="{D61915E6-7EB2-4DD3-8CE0-ED0A1A1DFF35}" srcOrd="1" destOrd="0" presId="urn:microsoft.com/office/officeart/2005/8/layout/hProcess11"/>
    <dgm:cxn modelId="{C6C49FDF-FD33-4FFC-8238-FC6DE384FB5A}" type="presParOf" srcId="{2A66B109-9C85-4654-B66E-60A2D2436F4C}" destId="{29ECA3F6-9A48-4C68-A88A-44A49951DBCB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7ABE31-991F-485A-AC83-F2EEDF3A2D28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CE41A58-2D0D-4F3D-9501-A1A3B7E4B24B}">
      <dgm:prSet phldrT="[Text]" phldr="0"/>
      <dgm:spPr/>
      <dgm:t>
        <a:bodyPr/>
        <a:lstStyle/>
        <a:p>
          <a:pPr rtl="0"/>
          <a:r>
            <a:rPr lang="en-GB">
              <a:latin typeface="Calibri"/>
            </a:rPr>
            <a:t>  Clarifications</a:t>
          </a:r>
          <a:endParaRPr lang="en-GB"/>
        </a:p>
      </dgm:t>
    </dgm:pt>
    <dgm:pt modelId="{A64ECAB1-DF66-42FC-A89D-4DE3FCE078FE}" type="parTrans" cxnId="{924F5515-47E8-44B8-AB68-762A5166EC78}">
      <dgm:prSet/>
      <dgm:spPr/>
      <dgm:t>
        <a:bodyPr/>
        <a:lstStyle/>
        <a:p>
          <a:endParaRPr lang="en-GB"/>
        </a:p>
      </dgm:t>
    </dgm:pt>
    <dgm:pt modelId="{163690BD-F7FC-4B98-89AF-168A43813597}" type="sibTrans" cxnId="{924F5515-47E8-44B8-AB68-762A5166EC78}">
      <dgm:prSet/>
      <dgm:spPr/>
      <dgm:t>
        <a:bodyPr/>
        <a:lstStyle/>
        <a:p>
          <a:endParaRPr lang="en-GB"/>
        </a:p>
      </dgm:t>
    </dgm:pt>
    <dgm:pt modelId="{B828C60C-37D1-404A-A467-E4FE9EFF0BF6}">
      <dgm:prSet phldrT="[Text]" phldr="0"/>
      <dgm:spPr/>
      <dgm:t>
        <a:bodyPr/>
        <a:lstStyle/>
        <a:p>
          <a:pPr rtl="0"/>
          <a:r>
            <a:rPr lang="en-GB">
              <a:latin typeface="Calibri"/>
            </a:rPr>
            <a:t>Deadline 17th March</a:t>
          </a:r>
          <a:endParaRPr lang="en-GB"/>
        </a:p>
      </dgm:t>
    </dgm:pt>
    <dgm:pt modelId="{5FEF3F07-0995-4384-8A4B-70E6BD781CBA}" type="parTrans" cxnId="{5BDEF7BA-B284-4F26-904C-BA92223485E8}">
      <dgm:prSet/>
      <dgm:spPr/>
      <dgm:t>
        <a:bodyPr/>
        <a:lstStyle/>
        <a:p>
          <a:endParaRPr lang="en-GB"/>
        </a:p>
      </dgm:t>
    </dgm:pt>
    <dgm:pt modelId="{8D19F471-FFDA-46EC-89DB-F146E22FB69D}" type="sibTrans" cxnId="{5BDEF7BA-B284-4F26-904C-BA92223485E8}">
      <dgm:prSet/>
      <dgm:spPr/>
      <dgm:t>
        <a:bodyPr/>
        <a:lstStyle/>
        <a:p>
          <a:endParaRPr lang="en-GB"/>
        </a:p>
      </dgm:t>
    </dgm:pt>
    <dgm:pt modelId="{7A19E49A-6721-4A0B-A46E-BD548E9B50F6}">
      <dgm:prSet phldrT="[Text]" phldr="0"/>
      <dgm:spPr/>
      <dgm:t>
        <a:bodyPr/>
        <a:lstStyle/>
        <a:p>
          <a:pPr rtl="0"/>
          <a:r>
            <a:rPr lang="en-GB">
              <a:latin typeface="Calibri"/>
            </a:rPr>
            <a:t>Submit as early as possible via the Open system messaging facility</a:t>
          </a:r>
          <a:endParaRPr lang="en-GB"/>
        </a:p>
      </dgm:t>
    </dgm:pt>
    <dgm:pt modelId="{638A4158-5556-4A53-A7F7-95434C7EBC18}" type="parTrans" cxnId="{A624C0A0-259A-4FFA-9715-0DF96EB85BE6}">
      <dgm:prSet/>
      <dgm:spPr/>
      <dgm:t>
        <a:bodyPr/>
        <a:lstStyle/>
        <a:p>
          <a:endParaRPr lang="en-GB"/>
        </a:p>
      </dgm:t>
    </dgm:pt>
    <dgm:pt modelId="{C4132550-FB6D-45C0-BD1C-35B4774907C0}" type="sibTrans" cxnId="{A624C0A0-259A-4FFA-9715-0DF96EB85BE6}">
      <dgm:prSet/>
      <dgm:spPr/>
      <dgm:t>
        <a:bodyPr/>
        <a:lstStyle/>
        <a:p>
          <a:endParaRPr lang="en-GB"/>
        </a:p>
      </dgm:t>
    </dgm:pt>
    <dgm:pt modelId="{FB7DAA37-B483-4D76-94CD-1900392FB43A}">
      <dgm:prSet phldrT="[Text]" phldr="0"/>
      <dgm:spPr/>
      <dgm:t>
        <a:bodyPr/>
        <a:lstStyle/>
        <a:p>
          <a:pPr rtl="0"/>
          <a:r>
            <a:rPr lang="en-GB">
              <a:latin typeface="Calibri"/>
            </a:rPr>
            <a:t> Initial Tender Submission</a:t>
          </a:r>
          <a:endParaRPr lang="en-GB"/>
        </a:p>
      </dgm:t>
    </dgm:pt>
    <dgm:pt modelId="{640213AA-9CF5-43BF-A8DF-F3692D1970FB}" type="parTrans" cxnId="{33A4D6D0-C1B9-44CE-9BC2-999FEC5775AE}">
      <dgm:prSet/>
      <dgm:spPr/>
      <dgm:t>
        <a:bodyPr/>
        <a:lstStyle/>
        <a:p>
          <a:endParaRPr lang="en-GB"/>
        </a:p>
      </dgm:t>
    </dgm:pt>
    <dgm:pt modelId="{40032941-7F12-4418-BAD1-39D609400BF2}" type="sibTrans" cxnId="{33A4D6D0-C1B9-44CE-9BC2-999FEC5775AE}">
      <dgm:prSet/>
      <dgm:spPr/>
      <dgm:t>
        <a:bodyPr/>
        <a:lstStyle/>
        <a:p>
          <a:endParaRPr lang="en-GB"/>
        </a:p>
      </dgm:t>
    </dgm:pt>
    <dgm:pt modelId="{A1AAB962-B9B2-40CE-A5D5-2DAC721D7E5E}">
      <dgm:prSet phldrT="[Text]" phldr="0"/>
      <dgm:spPr/>
      <dgm:t>
        <a:bodyPr/>
        <a:lstStyle/>
        <a:p>
          <a:pPr rtl="0"/>
          <a:r>
            <a:rPr lang="en-GB">
              <a:latin typeface="Calibri"/>
            </a:rPr>
            <a:t>Deadline 16th April</a:t>
          </a:r>
          <a:endParaRPr lang="en-GB"/>
        </a:p>
      </dgm:t>
    </dgm:pt>
    <dgm:pt modelId="{FE5409F1-99E8-4DB6-B630-AF964F810ABC}" type="parTrans" cxnId="{C3C4088F-DCA7-4BB9-A997-E2D2405C807D}">
      <dgm:prSet/>
      <dgm:spPr/>
      <dgm:t>
        <a:bodyPr/>
        <a:lstStyle/>
        <a:p>
          <a:endParaRPr lang="en-GB"/>
        </a:p>
      </dgm:t>
    </dgm:pt>
    <dgm:pt modelId="{5580E646-0663-481C-8CE0-4DBC9566F1E1}" type="sibTrans" cxnId="{C3C4088F-DCA7-4BB9-A997-E2D2405C807D}">
      <dgm:prSet/>
      <dgm:spPr/>
      <dgm:t>
        <a:bodyPr/>
        <a:lstStyle/>
        <a:p>
          <a:endParaRPr lang="en-GB"/>
        </a:p>
      </dgm:t>
    </dgm:pt>
    <dgm:pt modelId="{2DB0FA12-5C61-4957-AE3B-CE8A1549AC58}">
      <dgm:prSet phldrT="[Text]" phldr="0"/>
      <dgm:spPr/>
      <dgm:t>
        <a:bodyPr/>
        <a:lstStyle/>
        <a:p>
          <a:pPr rtl="0"/>
          <a:r>
            <a:rPr lang="en-GB">
              <a:latin typeface="Calibri"/>
            </a:rPr>
            <a:t> Intermediate Assessment</a:t>
          </a:r>
          <a:endParaRPr lang="en-GB"/>
        </a:p>
      </dgm:t>
    </dgm:pt>
    <dgm:pt modelId="{B6D3CA4B-58D1-4520-8F32-0A528A7BCEDB}" type="parTrans" cxnId="{025F0EE0-A982-4B7C-A94D-7F756FC48802}">
      <dgm:prSet/>
      <dgm:spPr/>
      <dgm:t>
        <a:bodyPr/>
        <a:lstStyle/>
        <a:p>
          <a:endParaRPr lang="en-GB"/>
        </a:p>
      </dgm:t>
    </dgm:pt>
    <dgm:pt modelId="{0B0CD53A-EE8C-4C70-89E1-68CD6D48689B}" type="sibTrans" cxnId="{025F0EE0-A982-4B7C-A94D-7F756FC48802}">
      <dgm:prSet/>
      <dgm:spPr/>
      <dgm:t>
        <a:bodyPr/>
        <a:lstStyle/>
        <a:p>
          <a:endParaRPr lang="en-GB"/>
        </a:p>
      </dgm:t>
    </dgm:pt>
    <dgm:pt modelId="{1B56B57B-1E43-4062-B764-8C2835D5F17C}">
      <dgm:prSet phldrT="[Text]" phldr="0"/>
      <dgm:spPr/>
      <dgm:t>
        <a:bodyPr/>
        <a:lstStyle/>
        <a:p>
          <a:pPr rtl="0"/>
          <a:r>
            <a:rPr lang="en-GB">
              <a:latin typeface="Calibri"/>
            </a:rPr>
            <a:t>April-May 2026</a:t>
          </a:r>
          <a:endParaRPr lang="en-GB"/>
        </a:p>
      </dgm:t>
    </dgm:pt>
    <dgm:pt modelId="{5F569255-4BCD-4E10-A3AB-CAD67E2DC80E}" type="parTrans" cxnId="{93A613B2-077E-4146-B486-1EF542CF676A}">
      <dgm:prSet/>
      <dgm:spPr/>
      <dgm:t>
        <a:bodyPr/>
        <a:lstStyle/>
        <a:p>
          <a:endParaRPr lang="en-GB"/>
        </a:p>
      </dgm:t>
    </dgm:pt>
    <dgm:pt modelId="{58B3F5FA-7B10-4501-876C-E3ADEBE07214}" type="sibTrans" cxnId="{93A613B2-077E-4146-B486-1EF542CF676A}">
      <dgm:prSet/>
      <dgm:spPr/>
      <dgm:t>
        <a:bodyPr/>
        <a:lstStyle/>
        <a:p>
          <a:endParaRPr lang="en-GB"/>
        </a:p>
      </dgm:t>
    </dgm:pt>
    <dgm:pt modelId="{A2D2CE4E-9FD9-4BA0-9191-906D3184E751}">
      <dgm:prSet phldr="0"/>
      <dgm:spPr/>
      <dgm:t>
        <a:bodyPr/>
        <a:lstStyle/>
        <a:p>
          <a:pPr rtl="0"/>
          <a:r>
            <a:rPr lang="en-GB">
              <a:latin typeface="Calibri"/>
            </a:rPr>
            <a:t>No deselection past this stage</a:t>
          </a:r>
        </a:p>
      </dgm:t>
    </dgm:pt>
    <dgm:pt modelId="{8D4F170D-EB58-4D1B-B1CD-08F009DD0416}" type="parTrans" cxnId="{28BCD5B6-A9CA-4DB5-92CF-FADD56544C9F}">
      <dgm:prSet/>
      <dgm:spPr/>
    </dgm:pt>
    <dgm:pt modelId="{7B11E2AB-338B-4243-8B4C-92EC2C784A25}" type="sibTrans" cxnId="{28BCD5B6-A9CA-4DB5-92CF-FADD56544C9F}">
      <dgm:prSet/>
      <dgm:spPr/>
    </dgm:pt>
    <dgm:pt modelId="{086C74D4-E12D-4E82-AF91-9E04847ED348}">
      <dgm:prSet phldr="0"/>
      <dgm:spPr/>
      <dgm:t>
        <a:bodyPr/>
        <a:lstStyle/>
        <a:p>
          <a:pPr rtl="0"/>
          <a:r>
            <a:rPr lang="en-GB">
              <a:latin typeface="Calibri"/>
            </a:rPr>
            <a:t>Double check formatting prior to submission</a:t>
          </a:r>
        </a:p>
      </dgm:t>
    </dgm:pt>
    <dgm:pt modelId="{C2BE9536-77B3-4A75-A8A0-847180348FE2}" type="parTrans" cxnId="{FD2753DD-2103-4560-83B8-BE3D80A8F86F}">
      <dgm:prSet/>
      <dgm:spPr/>
    </dgm:pt>
    <dgm:pt modelId="{57CCC5CD-CFB5-4C51-B918-5219C702F18A}" type="sibTrans" cxnId="{FD2753DD-2103-4560-83B8-BE3D80A8F86F}">
      <dgm:prSet/>
      <dgm:spPr/>
    </dgm:pt>
    <dgm:pt modelId="{8F611131-D967-462B-B284-065F204F8E24}">
      <dgm:prSet phldr="0"/>
      <dgm:spPr/>
      <dgm:t>
        <a:bodyPr/>
        <a:lstStyle/>
        <a:p>
          <a:pPr rtl="0"/>
          <a:r>
            <a:rPr lang="en-GB" sz="1100">
              <a:latin typeface="Calibri"/>
            </a:rPr>
            <a:t>Option to award prior to negotiation</a:t>
          </a:r>
          <a:endParaRPr lang="en-GB">
            <a:latin typeface="Calibri"/>
          </a:endParaRPr>
        </a:p>
      </dgm:t>
    </dgm:pt>
    <dgm:pt modelId="{46204505-ECE8-4C58-99B5-55EEC9E4B3A2}" type="parTrans" cxnId="{FADE5A9C-2096-457F-898E-66F0FBC1C75A}">
      <dgm:prSet/>
      <dgm:spPr/>
    </dgm:pt>
    <dgm:pt modelId="{09D288C3-CD31-4294-B2F6-783D8FE2242E}" type="sibTrans" cxnId="{FADE5A9C-2096-457F-898E-66F0FBC1C75A}">
      <dgm:prSet/>
      <dgm:spPr/>
    </dgm:pt>
    <dgm:pt modelId="{2C1BA39D-D534-45AE-943C-A792A938B203}">
      <dgm:prSet phldr="0"/>
      <dgm:spPr/>
      <dgm:t>
        <a:bodyPr/>
        <a:lstStyle/>
        <a:p>
          <a:pPr rtl="0"/>
          <a:r>
            <a:rPr lang="en-GB">
              <a:latin typeface="Calibri"/>
            </a:rPr>
            <a:t>Note: Log will go out EOD daily if any updates</a:t>
          </a:r>
        </a:p>
      </dgm:t>
    </dgm:pt>
    <dgm:pt modelId="{3597F9C1-95B7-4F03-B935-667EC70C578D}" type="parTrans" cxnId="{B4D1ED1B-FBEE-47FA-B2A6-7F60C1F14132}">
      <dgm:prSet/>
      <dgm:spPr/>
    </dgm:pt>
    <dgm:pt modelId="{AC692A71-B062-4CDF-A1C3-8CAF9EFA50E1}" type="sibTrans" cxnId="{B4D1ED1B-FBEE-47FA-B2A6-7F60C1F14132}">
      <dgm:prSet/>
      <dgm:spPr/>
    </dgm:pt>
    <dgm:pt modelId="{D92D049D-D773-4A06-AF73-ED5CB1C97E32}">
      <dgm:prSet phldr="0"/>
      <dgm:spPr/>
      <dgm:t>
        <a:bodyPr/>
        <a:lstStyle/>
        <a:p>
          <a:pPr rtl="0"/>
          <a:r>
            <a:rPr lang="en-GB">
              <a:latin typeface="Calibri"/>
            </a:rPr>
            <a:t>Docs updated and circulated every week either Monday or Friday as required</a:t>
          </a:r>
        </a:p>
      </dgm:t>
    </dgm:pt>
    <dgm:pt modelId="{E7F7D922-E146-45F1-B281-6A1BB7CBC744}" type="parTrans" cxnId="{9E00EE67-9ED4-4DD0-ADDA-838DC9FC1BAD}">
      <dgm:prSet/>
      <dgm:spPr/>
    </dgm:pt>
    <dgm:pt modelId="{4DFDF67C-1844-482E-8A36-1F8B75C716F0}" type="sibTrans" cxnId="{9E00EE67-9ED4-4DD0-ADDA-838DC9FC1BAD}">
      <dgm:prSet/>
      <dgm:spPr/>
    </dgm:pt>
    <dgm:pt modelId="{C21EFFEC-DE0F-4AC0-BBED-9D30DE2B4487}" type="pres">
      <dgm:prSet presAssocID="{867ABE31-991F-485A-AC83-F2EEDF3A2D28}" presName="Name0" presStyleCnt="0">
        <dgm:presLayoutVars>
          <dgm:dir/>
          <dgm:animLvl val="lvl"/>
          <dgm:resizeHandles val="exact"/>
        </dgm:presLayoutVars>
      </dgm:prSet>
      <dgm:spPr/>
    </dgm:pt>
    <dgm:pt modelId="{41D30A86-890D-4EEA-92DD-766C2BC803D2}" type="pres">
      <dgm:prSet presAssocID="{867ABE31-991F-485A-AC83-F2EEDF3A2D28}" presName="tSp" presStyleCnt="0"/>
      <dgm:spPr/>
    </dgm:pt>
    <dgm:pt modelId="{0F73B6F2-757D-4A0F-92C8-02D19608FD2D}" type="pres">
      <dgm:prSet presAssocID="{867ABE31-991F-485A-AC83-F2EEDF3A2D28}" presName="bSp" presStyleCnt="0"/>
      <dgm:spPr/>
    </dgm:pt>
    <dgm:pt modelId="{E30821EE-C747-4FDD-8167-6C9E17CD3813}" type="pres">
      <dgm:prSet presAssocID="{867ABE31-991F-485A-AC83-F2EEDF3A2D28}" presName="process" presStyleCnt="0"/>
      <dgm:spPr/>
    </dgm:pt>
    <dgm:pt modelId="{DC8DA71B-06C1-417E-92B7-9F6E98786005}" type="pres">
      <dgm:prSet presAssocID="{CCE41A58-2D0D-4F3D-9501-A1A3B7E4B24B}" presName="composite1" presStyleCnt="0"/>
      <dgm:spPr/>
    </dgm:pt>
    <dgm:pt modelId="{CABB8D90-E47D-49A0-8D5C-92C555446D2F}" type="pres">
      <dgm:prSet presAssocID="{CCE41A58-2D0D-4F3D-9501-A1A3B7E4B24B}" presName="dummyNode1" presStyleLbl="node1" presStyleIdx="0" presStyleCnt="3"/>
      <dgm:spPr/>
    </dgm:pt>
    <dgm:pt modelId="{145107AD-444E-406E-AFEC-735EEE98EAA7}" type="pres">
      <dgm:prSet presAssocID="{CCE41A58-2D0D-4F3D-9501-A1A3B7E4B24B}" presName="childNode1" presStyleLbl="bgAcc1" presStyleIdx="0" presStyleCnt="3">
        <dgm:presLayoutVars>
          <dgm:bulletEnabled val="1"/>
        </dgm:presLayoutVars>
      </dgm:prSet>
      <dgm:spPr/>
    </dgm:pt>
    <dgm:pt modelId="{7A52AD65-E108-4FC3-94C7-B24F688921F4}" type="pres">
      <dgm:prSet presAssocID="{CCE41A58-2D0D-4F3D-9501-A1A3B7E4B24B}" presName="childNode1tx" presStyleLbl="bgAcc1" presStyleIdx="0" presStyleCnt="3">
        <dgm:presLayoutVars>
          <dgm:bulletEnabled val="1"/>
        </dgm:presLayoutVars>
      </dgm:prSet>
      <dgm:spPr/>
    </dgm:pt>
    <dgm:pt modelId="{79D6222F-17E3-4F5E-993E-DC2BD429909B}" type="pres">
      <dgm:prSet presAssocID="{CCE41A58-2D0D-4F3D-9501-A1A3B7E4B24B}" presName="parentNode1" presStyleLbl="node1" presStyleIdx="0" presStyleCnt="3">
        <dgm:presLayoutVars>
          <dgm:chMax val="1"/>
          <dgm:bulletEnabled val="1"/>
        </dgm:presLayoutVars>
      </dgm:prSet>
      <dgm:spPr/>
    </dgm:pt>
    <dgm:pt modelId="{13C0C34C-D9E0-4FA2-B8FB-CD06AE9D8202}" type="pres">
      <dgm:prSet presAssocID="{CCE41A58-2D0D-4F3D-9501-A1A3B7E4B24B}" presName="connSite1" presStyleCnt="0"/>
      <dgm:spPr/>
    </dgm:pt>
    <dgm:pt modelId="{C050C58B-4EDE-4EEA-A405-4E134110783E}" type="pres">
      <dgm:prSet presAssocID="{163690BD-F7FC-4B98-89AF-168A43813597}" presName="Name9" presStyleLbl="sibTrans2D1" presStyleIdx="0" presStyleCnt="2"/>
      <dgm:spPr/>
    </dgm:pt>
    <dgm:pt modelId="{58D1A96C-77B5-46BB-9531-FF333B06703C}" type="pres">
      <dgm:prSet presAssocID="{FB7DAA37-B483-4D76-94CD-1900392FB43A}" presName="composite2" presStyleCnt="0"/>
      <dgm:spPr/>
    </dgm:pt>
    <dgm:pt modelId="{869E4125-1710-4F2C-9219-CF623FD0F868}" type="pres">
      <dgm:prSet presAssocID="{FB7DAA37-B483-4D76-94CD-1900392FB43A}" presName="dummyNode2" presStyleLbl="node1" presStyleIdx="0" presStyleCnt="3"/>
      <dgm:spPr/>
    </dgm:pt>
    <dgm:pt modelId="{697CD888-8032-43CA-8400-3B8E34364A06}" type="pres">
      <dgm:prSet presAssocID="{FB7DAA37-B483-4D76-94CD-1900392FB43A}" presName="childNode2" presStyleLbl="bgAcc1" presStyleIdx="1" presStyleCnt="3">
        <dgm:presLayoutVars>
          <dgm:bulletEnabled val="1"/>
        </dgm:presLayoutVars>
      </dgm:prSet>
      <dgm:spPr/>
    </dgm:pt>
    <dgm:pt modelId="{6B1FD2EA-EDA7-400C-8A45-53EAC07C6CBB}" type="pres">
      <dgm:prSet presAssocID="{FB7DAA37-B483-4D76-94CD-1900392FB43A}" presName="childNode2tx" presStyleLbl="bgAcc1" presStyleIdx="1" presStyleCnt="3">
        <dgm:presLayoutVars>
          <dgm:bulletEnabled val="1"/>
        </dgm:presLayoutVars>
      </dgm:prSet>
      <dgm:spPr/>
    </dgm:pt>
    <dgm:pt modelId="{3625DDA3-C3B9-4269-81AA-88160F595C9F}" type="pres">
      <dgm:prSet presAssocID="{FB7DAA37-B483-4D76-94CD-1900392FB43A}" presName="parentNode2" presStyleLbl="node1" presStyleIdx="1" presStyleCnt="3">
        <dgm:presLayoutVars>
          <dgm:chMax val="0"/>
          <dgm:bulletEnabled val="1"/>
        </dgm:presLayoutVars>
      </dgm:prSet>
      <dgm:spPr/>
    </dgm:pt>
    <dgm:pt modelId="{B3C0C83C-C54C-4ED4-9549-1438524D9028}" type="pres">
      <dgm:prSet presAssocID="{FB7DAA37-B483-4D76-94CD-1900392FB43A}" presName="connSite2" presStyleCnt="0"/>
      <dgm:spPr/>
    </dgm:pt>
    <dgm:pt modelId="{24C38102-C7CB-4E30-9C28-03CBD23FA6F5}" type="pres">
      <dgm:prSet presAssocID="{40032941-7F12-4418-BAD1-39D609400BF2}" presName="Name18" presStyleLbl="sibTrans2D1" presStyleIdx="1" presStyleCnt="2"/>
      <dgm:spPr/>
    </dgm:pt>
    <dgm:pt modelId="{6A776381-F739-4D76-8CAF-2B473D2E62D5}" type="pres">
      <dgm:prSet presAssocID="{2DB0FA12-5C61-4957-AE3B-CE8A1549AC58}" presName="composite1" presStyleCnt="0"/>
      <dgm:spPr/>
    </dgm:pt>
    <dgm:pt modelId="{C754B7D8-10CF-4AF4-8D59-D8FC1467E515}" type="pres">
      <dgm:prSet presAssocID="{2DB0FA12-5C61-4957-AE3B-CE8A1549AC58}" presName="dummyNode1" presStyleLbl="node1" presStyleIdx="1" presStyleCnt="3"/>
      <dgm:spPr/>
    </dgm:pt>
    <dgm:pt modelId="{85D3E37A-5BE4-49F6-8C8D-2FDDC14AC0ED}" type="pres">
      <dgm:prSet presAssocID="{2DB0FA12-5C61-4957-AE3B-CE8A1549AC58}" presName="childNode1" presStyleLbl="bgAcc1" presStyleIdx="2" presStyleCnt="3">
        <dgm:presLayoutVars>
          <dgm:bulletEnabled val="1"/>
        </dgm:presLayoutVars>
      </dgm:prSet>
      <dgm:spPr/>
    </dgm:pt>
    <dgm:pt modelId="{466D248D-4E22-4ED8-A92F-118ECBA22CE3}" type="pres">
      <dgm:prSet presAssocID="{2DB0FA12-5C61-4957-AE3B-CE8A1549AC58}" presName="childNode1tx" presStyleLbl="bgAcc1" presStyleIdx="2" presStyleCnt="3">
        <dgm:presLayoutVars>
          <dgm:bulletEnabled val="1"/>
        </dgm:presLayoutVars>
      </dgm:prSet>
      <dgm:spPr/>
    </dgm:pt>
    <dgm:pt modelId="{6B96A6C7-2535-42AE-8892-7C4CF40F3434}" type="pres">
      <dgm:prSet presAssocID="{2DB0FA12-5C61-4957-AE3B-CE8A1549AC58}" presName="parentNode1" presStyleLbl="node1" presStyleIdx="2" presStyleCnt="3">
        <dgm:presLayoutVars>
          <dgm:chMax val="1"/>
          <dgm:bulletEnabled val="1"/>
        </dgm:presLayoutVars>
      </dgm:prSet>
      <dgm:spPr/>
    </dgm:pt>
    <dgm:pt modelId="{7816B412-2348-4BCD-8E03-0AC71D7D7759}" type="pres">
      <dgm:prSet presAssocID="{2DB0FA12-5C61-4957-AE3B-CE8A1549AC58}" presName="connSite1" presStyleCnt="0"/>
      <dgm:spPr/>
    </dgm:pt>
  </dgm:ptLst>
  <dgm:cxnLst>
    <dgm:cxn modelId="{796A9005-055B-4926-A648-207FEF2C342F}" type="presOf" srcId="{A1AAB962-B9B2-40CE-A5D5-2DAC721D7E5E}" destId="{697CD888-8032-43CA-8400-3B8E34364A06}" srcOrd="0" destOrd="0" presId="urn:microsoft.com/office/officeart/2005/8/layout/hProcess4"/>
    <dgm:cxn modelId="{378AEE07-C8EF-42EB-9995-652847201A3B}" type="presOf" srcId="{8F611131-D967-462B-B284-065F204F8E24}" destId="{6B1FD2EA-EDA7-400C-8A45-53EAC07C6CBB}" srcOrd="1" destOrd="2" presId="urn:microsoft.com/office/officeart/2005/8/layout/hProcess4"/>
    <dgm:cxn modelId="{EE07CA0B-3AED-4ECD-ACFA-F8396A4E19F5}" type="presOf" srcId="{B828C60C-37D1-404A-A467-E4FE9EFF0BF6}" destId="{145107AD-444E-406E-AFEC-735EEE98EAA7}" srcOrd="0" destOrd="0" presId="urn:microsoft.com/office/officeart/2005/8/layout/hProcess4"/>
    <dgm:cxn modelId="{F7F2370F-E5D2-4E6D-8980-A66D41D70D09}" type="presOf" srcId="{086C74D4-E12D-4E82-AF91-9E04847ED348}" destId="{6B1FD2EA-EDA7-400C-8A45-53EAC07C6CBB}" srcOrd="1" destOrd="1" presId="urn:microsoft.com/office/officeart/2005/8/layout/hProcess4"/>
    <dgm:cxn modelId="{D250B214-5054-4360-9F4D-78B0966A74D6}" type="presOf" srcId="{7A19E49A-6721-4A0B-A46E-BD548E9B50F6}" destId="{145107AD-444E-406E-AFEC-735EEE98EAA7}" srcOrd="0" destOrd="1" presId="urn:microsoft.com/office/officeart/2005/8/layout/hProcess4"/>
    <dgm:cxn modelId="{924F5515-47E8-44B8-AB68-762A5166EC78}" srcId="{867ABE31-991F-485A-AC83-F2EEDF3A2D28}" destId="{CCE41A58-2D0D-4F3D-9501-A1A3B7E4B24B}" srcOrd="0" destOrd="0" parTransId="{A64ECAB1-DF66-42FC-A89D-4DE3FCE078FE}" sibTransId="{163690BD-F7FC-4B98-89AF-168A43813597}"/>
    <dgm:cxn modelId="{B4D1ED1B-FBEE-47FA-B2A6-7F60C1F14132}" srcId="{CCE41A58-2D0D-4F3D-9501-A1A3B7E4B24B}" destId="{2C1BA39D-D534-45AE-943C-A792A938B203}" srcOrd="2" destOrd="0" parTransId="{3597F9C1-95B7-4F03-B935-667EC70C578D}" sibTransId="{AC692A71-B062-4CDF-A1C3-8CAF9EFA50E1}"/>
    <dgm:cxn modelId="{63444F1F-8091-4258-BFFF-89A590EC8289}" type="presOf" srcId="{8F611131-D967-462B-B284-065F204F8E24}" destId="{697CD888-8032-43CA-8400-3B8E34364A06}" srcOrd="0" destOrd="2" presId="urn:microsoft.com/office/officeart/2005/8/layout/hProcess4"/>
    <dgm:cxn modelId="{616FEC21-1EB7-48A7-97FD-C3C88D8F2696}" type="presOf" srcId="{2DB0FA12-5C61-4957-AE3B-CE8A1549AC58}" destId="{6B96A6C7-2535-42AE-8892-7C4CF40F3434}" srcOrd="0" destOrd="0" presId="urn:microsoft.com/office/officeart/2005/8/layout/hProcess4"/>
    <dgm:cxn modelId="{417FAD26-23DF-41F0-824F-E0DB059D0AEB}" type="presOf" srcId="{1B56B57B-1E43-4062-B764-8C2835D5F17C}" destId="{466D248D-4E22-4ED8-A92F-118ECBA22CE3}" srcOrd="1" destOrd="0" presId="urn:microsoft.com/office/officeart/2005/8/layout/hProcess4"/>
    <dgm:cxn modelId="{7B1BA92A-884B-452D-9D6A-81A18572AC7A}" type="presOf" srcId="{B828C60C-37D1-404A-A467-E4FE9EFF0BF6}" destId="{7A52AD65-E108-4FC3-94C7-B24F688921F4}" srcOrd="1" destOrd="0" presId="urn:microsoft.com/office/officeart/2005/8/layout/hProcess4"/>
    <dgm:cxn modelId="{7E9EF62D-BC2B-4796-B46E-2DC56567F252}" type="presOf" srcId="{CCE41A58-2D0D-4F3D-9501-A1A3B7E4B24B}" destId="{79D6222F-17E3-4F5E-993E-DC2BD429909B}" srcOrd="0" destOrd="0" presId="urn:microsoft.com/office/officeart/2005/8/layout/hProcess4"/>
    <dgm:cxn modelId="{9E00EE67-9ED4-4DD0-ADDA-838DC9FC1BAD}" srcId="{CCE41A58-2D0D-4F3D-9501-A1A3B7E4B24B}" destId="{D92D049D-D773-4A06-AF73-ED5CB1C97E32}" srcOrd="3" destOrd="0" parTransId="{E7F7D922-E146-45F1-B281-6A1BB7CBC744}" sibTransId="{4DFDF67C-1844-482E-8A36-1F8B75C716F0}"/>
    <dgm:cxn modelId="{B9A8FD71-70A3-4CD7-8D6E-2A9C3C959A8D}" type="presOf" srcId="{A1AAB962-B9B2-40CE-A5D5-2DAC721D7E5E}" destId="{6B1FD2EA-EDA7-400C-8A45-53EAC07C6CBB}" srcOrd="1" destOrd="0" presId="urn:microsoft.com/office/officeart/2005/8/layout/hProcess4"/>
    <dgm:cxn modelId="{F53F4577-F090-4795-87F0-08F4744E5833}" type="presOf" srcId="{086C74D4-E12D-4E82-AF91-9E04847ED348}" destId="{697CD888-8032-43CA-8400-3B8E34364A06}" srcOrd="0" destOrd="1" presId="urn:microsoft.com/office/officeart/2005/8/layout/hProcess4"/>
    <dgm:cxn modelId="{36FF5D7F-AC68-4DF6-AE44-0F1C03C2A2B7}" type="presOf" srcId="{FB7DAA37-B483-4D76-94CD-1900392FB43A}" destId="{3625DDA3-C3B9-4269-81AA-88160F595C9F}" srcOrd="0" destOrd="0" presId="urn:microsoft.com/office/officeart/2005/8/layout/hProcess4"/>
    <dgm:cxn modelId="{D5923E82-5CBB-4EBC-9925-657231290553}" type="presOf" srcId="{2C1BA39D-D534-45AE-943C-A792A938B203}" destId="{7A52AD65-E108-4FC3-94C7-B24F688921F4}" srcOrd="1" destOrd="2" presId="urn:microsoft.com/office/officeart/2005/8/layout/hProcess4"/>
    <dgm:cxn modelId="{80C2048A-0233-4E98-A6E0-C2F8D5D71AAD}" type="presOf" srcId="{163690BD-F7FC-4B98-89AF-168A43813597}" destId="{C050C58B-4EDE-4EEA-A405-4E134110783E}" srcOrd="0" destOrd="0" presId="urn:microsoft.com/office/officeart/2005/8/layout/hProcess4"/>
    <dgm:cxn modelId="{C3C4088F-DCA7-4BB9-A997-E2D2405C807D}" srcId="{FB7DAA37-B483-4D76-94CD-1900392FB43A}" destId="{A1AAB962-B9B2-40CE-A5D5-2DAC721D7E5E}" srcOrd="0" destOrd="0" parTransId="{FE5409F1-99E8-4DB6-B630-AF964F810ABC}" sibTransId="{5580E646-0663-481C-8CE0-4DBC9566F1E1}"/>
    <dgm:cxn modelId="{5FC33F97-0BB0-4FC6-8175-131986D0CB1C}" type="presOf" srcId="{D92D049D-D773-4A06-AF73-ED5CB1C97E32}" destId="{145107AD-444E-406E-AFEC-735EEE98EAA7}" srcOrd="0" destOrd="3" presId="urn:microsoft.com/office/officeart/2005/8/layout/hProcess4"/>
    <dgm:cxn modelId="{B44B9F99-CCE2-41C4-B7BE-E56E109B6508}" type="presOf" srcId="{A2D2CE4E-9FD9-4BA0-9191-906D3184E751}" destId="{85D3E37A-5BE4-49F6-8C8D-2FDDC14AC0ED}" srcOrd="0" destOrd="1" presId="urn:microsoft.com/office/officeart/2005/8/layout/hProcess4"/>
    <dgm:cxn modelId="{FADE5A9C-2096-457F-898E-66F0FBC1C75A}" srcId="{FB7DAA37-B483-4D76-94CD-1900392FB43A}" destId="{8F611131-D967-462B-B284-065F204F8E24}" srcOrd="2" destOrd="0" parTransId="{46204505-ECE8-4C58-99B5-55EEC9E4B3A2}" sibTransId="{09D288C3-CD31-4294-B2F6-783D8FE2242E}"/>
    <dgm:cxn modelId="{A624C0A0-259A-4FFA-9715-0DF96EB85BE6}" srcId="{CCE41A58-2D0D-4F3D-9501-A1A3B7E4B24B}" destId="{7A19E49A-6721-4A0B-A46E-BD548E9B50F6}" srcOrd="1" destOrd="0" parTransId="{638A4158-5556-4A53-A7F7-95434C7EBC18}" sibTransId="{C4132550-FB6D-45C0-BD1C-35B4774907C0}"/>
    <dgm:cxn modelId="{E26932AA-3BB4-4338-80F8-AE9579614C1B}" type="presOf" srcId="{D92D049D-D773-4A06-AF73-ED5CB1C97E32}" destId="{7A52AD65-E108-4FC3-94C7-B24F688921F4}" srcOrd="1" destOrd="3" presId="urn:microsoft.com/office/officeart/2005/8/layout/hProcess4"/>
    <dgm:cxn modelId="{B2E54EAE-9F60-48F4-AE01-902225D72303}" type="presOf" srcId="{7A19E49A-6721-4A0B-A46E-BD548E9B50F6}" destId="{7A52AD65-E108-4FC3-94C7-B24F688921F4}" srcOrd="1" destOrd="1" presId="urn:microsoft.com/office/officeart/2005/8/layout/hProcess4"/>
    <dgm:cxn modelId="{93A613B2-077E-4146-B486-1EF542CF676A}" srcId="{2DB0FA12-5C61-4957-AE3B-CE8A1549AC58}" destId="{1B56B57B-1E43-4062-B764-8C2835D5F17C}" srcOrd="0" destOrd="0" parTransId="{5F569255-4BCD-4E10-A3AB-CAD67E2DC80E}" sibTransId="{58B3F5FA-7B10-4501-876C-E3ADEBE07214}"/>
    <dgm:cxn modelId="{28BCD5B6-A9CA-4DB5-92CF-FADD56544C9F}" srcId="{2DB0FA12-5C61-4957-AE3B-CE8A1549AC58}" destId="{A2D2CE4E-9FD9-4BA0-9191-906D3184E751}" srcOrd="1" destOrd="0" parTransId="{8D4F170D-EB58-4D1B-B1CD-08F009DD0416}" sibTransId="{7B11E2AB-338B-4243-8B4C-92EC2C784A25}"/>
    <dgm:cxn modelId="{5BDEF7BA-B284-4F26-904C-BA92223485E8}" srcId="{CCE41A58-2D0D-4F3D-9501-A1A3B7E4B24B}" destId="{B828C60C-37D1-404A-A467-E4FE9EFF0BF6}" srcOrd="0" destOrd="0" parTransId="{5FEF3F07-0995-4384-8A4B-70E6BD781CBA}" sibTransId="{8D19F471-FFDA-46EC-89DB-F146E22FB69D}"/>
    <dgm:cxn modelId="{325878CE-E9D6-42E3-AB5F-E80167CF29DB}" type="presOf" srcId="{867ABE31-991F-485A-AC83-F2EEDF3A2D28}" destId="{C21EFFEC-DE0F-4AC0-BBED-9D30DE2B4487}" srcOrd="0" destOrd="0" presId="urn:microsoft.com/office/officeart/2005/8/layout/hProcess4"/>
    <dgm:cxn modelId="{52942AD0-20E0-4F44-A248-FC022D73B43B}" type="presOf" srcId="{2C1BA39D-D534-45AE-943C-A792A938B203}" destId="{145107AD-444E-406E-AFEC-735EEE98EAA7}" srcOrd="0" destOrd="2" presId="urn:microsoft.com/office/officeart/2005/8/layout/hProcess4"/>
    <dgm:cxn modelId="{33A4D6D0-C1B9-44CE-9BC2-999FEC5775AE}" srcId="{867ABE31-991F-485A-AC83-F2EEDF3A2D28}" destId="{FB7DAA37-B483-4D76-94CD-1900392FB43A}" srcOrd="1" destOrd="0" parTransId="{640213AA-9CF5-43BF-A8DF-F3692D1970FB}" sibTransId="{40032941-7F12-4418-BAD1-39D609400BF2}"/>
    <dgm:cxn modelId="{2A3C48DA-FD8D-4564-BA6A-354778D88C10}" type="presOf" srcId="{40032941-7F12-4418-BAD1-39D609400BF2}" destId="{24C38102-C7CB-4E30-9C28-03CBD23FA6F5}" srcOrd="0" destOrd="0" presId="urn:microsoft.com/office/officeart/2005/8/layout/hProcess4"/>
    <dgm:cxn modelId="{FD2753DD-2103-4560-83B8-BE3D80A8F86F}" srcId="{FB7DAA37-B483-4D76-94CD-1900392FB43A}" destId="{086C74D4-E12D-4E82-AF91-9E04847ED348}" srcOrd="1" destOrd="0" parTransId="{C2BE9536-77B3-4A75-A8A0-847180348FE2}" sibTransId="{57CCC5CD-CFB5-4C51-B918-5219C702F18A}"/>
    <dgm:cxn modelId="{E54CA6DD-6078-47BA-B00A-08A0C10AC375}" type="presOf" srcId="{1B56B57B-1E43-4062-B764-8C2835D5F17C}" destId="{85D3E37A-5BE4-49F6-8C8D-2FDDC14AC0ED}" srcOrd="0" destOrd="0" presId="urn:microsoft.com/office/officeart/2005/8/layout/hProcess4"/>
    <dgm:cxn modelId="{025F0EE0-A982-4B7C-A94D-7F756FC48802}" srcId="{867ABE31-991F-485A-AC83-F2EEDF3A2D28}" destId="{2DB0FA12-5C61-4957-AE3B-CE8A1549AC58}" srcOrd="2" destOrd="0" parTransId="{B6D3CA4B-58D1-4520-8F32-0A528A7BCEDB}" sibTransId="{0B0CD53A-EE8C-4C70-89E1-68CD6D48689B}"/>
    <dgm:cxn modelId="{941C80FC-6597-4229-8AC2-7DF863216120}" type="presOf" srcId="{A2D2CE4E-9FD9-4BA0-9191-906D3184E751}" destId="{466D248D-4E22-4ED8-A92F-118ECBA22CE3}" srcOrd="1" destOrd="1" presId="urn:microsoft.com/office/officeart/2005/8/layout/hProcess4"/>
    <dgm:cxn modelId="{85508D36-2B9D-45CF-B1F5-21F13ABF64CB}" type="presParOf" srcId="{C21EFFEC-DE0F-4AC0-BBED-9D30DE2B4487}" destId="{41D30A86-890D-4EEA-92DD-766C2BC803D2}" srcOrd="0" destOrd="0" presId="urn:microsoft.com/office/officeart/2005/8/layout/hProcess4"/>
    <dgm:cxn modelId="{D5AEC635-C2C3-4B21-89D2-9AE6F2277F83}" type="presParOf" srcId="{C21EFFEC-DE0F-4AC0-BBED-9D30DE2B4487}" destId="{0F73B6F2-757D-4A0F-92C8-02D19608FD2D}" srcOrd="1" destOrd="0" presId="urn:microsoft.com/office/officeart/2005/8/layout/hProcess4"/>
    <dgm:cxn modelId="{DB795A3D-67B6-4671-8B1A-BE28F5EDA281}" type="presParOf" srcId="{C21EFFEC-DE0F-4AC0-BBED-9D30DE2B4487}" destId="{E30821EE-C747-4FDD-8167-6C9E17CD3813}" srcOrd="2" destOrd="0" presId="urn:microsoft.com/office/officeart/2005/8/layout/hProcess4"/>
    <dgm:cxn modelId="{014D13F2-44F4-4223-82F0-C1C5DAE48474}" type="presParOf" srcId="{E30821EE-C747-4FDD-8167-6C9E17CD3813}" destId="{DC8DA71B-06C1-417E-92B7-9F6E98786005}" srcOrd="0" destOrd="0" presId="urn:microsoft.com/office/officeart/2005/8/layout/hProcess4"/>
    <dgm:cxn modelId="{F89579AE-DF9A-4008-B1F6-E08CB2BC7408}" type="presParOf" srcId="{DC8DA71B-06C1-417E-92B7-9F6E98786005}" destId="{CABB8D90-E47D-49A0-8D5C-92C555446D2F}" srcOrd="0" destOrd="0" presId="urn:microsoft.com/office/officeart/2005/8/layout/hProcess4"/>
    <dgm:cxn modelId="{75B83F11-AA97-49DA-A33D-45CB69E439E4}" type="presParOf" srcId="{DC8DA71B-06C1-417E-92B7-9F6E98786005}" destId="{145107AD-444E-406E-AFEC-735EEE98EAA7}" srcOrd="1" destOrd="0" presId="urn:microsoft.com/office/officeart/2005/8/layout/hProcess4"/>
    <dgm:cxn modelId="{70BD2256-B565-4707-9C3E-CF0B65A19BB8}" type="presParOf" srcId="{DC8DA71B-06C1-417E-92B7-9F6E98786005}" destId="{7A52AD65-E108-4FC3-94C7-B24F688921F4}" srcOrd="2" destOrd="0" presId="urn:microsoft.com/office/officeart/2005/8/layout/hProcess4"/>
    <dgm:cxn modelId="{C3D19AC7-AD7B-4D4E-B6A9-4FBF2FD27D0C}" type="presParOf" srcId="{DC8DA71B-06C1-417E-92B7-9F6E98786005}" destId="{79D6222F-17E3-4F5E-993E-DC2BD429909B}" srcOrd="3" destOrd="0" presId="urn:microsoft.com/office/officeart/2005/8/layout/hProcess4"/>
    <dgm:cxn modelId="{CF17D912-07CB-40C2-88ED-453D97508984}" type="presParOf" srcId="{DC8DA71B-06C1-417E-92B7-9F6E98786005}" destId="{13C0C34C-D9E0-4FA2-B8FB-CD06AE9D8202}" srcOrd="4" destOrd="0" presId="urn:microsoft.com/office/officeart/2005/8/layout/hProcess4"/>
    <dgm:cxn modelId="{961468EF-003C-4A3A-8832-2E03EEFC7C53}" type="presParOf" srcId="{E30821EE-C747-4FDD-8167-6C9E17CD3813}" destId="{C050C58B-4EDE-4EEA-A405-4E134110783E}" srcOrd="1" destOrd="0" presId="urn:microsoft.com/office/officeart/2005/8/layout/hProcess4"/>
    <dgm:cxn modelId="{BDEC53CE-66B0-469F-93B0-C198962DD228}" type="presParOf" srcId="{E30821EE-C747-4FDD-8167-6C9E17CD3813}" destId="{58D1A96C-77B5-46BB-9531-FF333B06703C}" srcOrd="2" destOrd="0" presId="urn:microsoft.com/office/officeart/2005/8/layout/hProcess4"/>
    <dgm:cxn modelId="{33154793-EDE3-48A8-A080-C6CC41B996C1}" type="presParOf" srcId="{58D1A96C-77B5-46BB-9531-FF333B06703C}" destId="{869E4125-1710-4F2C-9219-CF623FD0F868}" srcOrd="0" destOrd="0" presId="urn:microsoft.com/office/officeart/2005/8/layout/hProcess4"/>
    <dgm:cxn modelId="{BFB4ED96-E685-482F-A6A0-706F916E18F7}" type="presParOf" srcId="{58D1A96C-77B5-46BB-9531-FF333B06703C}" destId="{697CD888-8032-43CA-8400-3B8E34364A06}" srcOrd="1" destOrd="0" presId="urn:microsoft.com/office/officeart/2005/8/layout/hProcess4"/>
    <dgm:cxn modelId="{AC0789BF-15DD-41D3-B835-2B51CC11505A}" type="presParOf" srcId="{58D1A96C-77B5-46BB-9531-FF333B06703C}" destId="{6B1FD2EA-EDA7-400C-8A45-53EAC07C6CBB}" srcOrd="2" destOrd="0" presId="urn:microsoft.com/office/officeart/2005/8/layout/hProcess4"/>
    <dgm:cxn modelId="{9A7D28C0-804C-4686-A4EF-67CB111D64AC}" type="presParOf" srcId="{58D1A96C-77B5-46BB-9531-FF333B06703C}" destId="{3625DDA3-C3B9-4269-81AA-88160F595C9F}" srcOrd="3" destOrd="0" presId="urn:microsoft.com/office/officeart/2005/8/layout/hProcess4"/>
    <dgm:cxn modelId="{A2A155A0-5D36-4D71-89C3-855CBD7799B0}" type="presParOf" srcId="{58D1A96C-77B5-46BB-9531-FF333B06703C}" destId="{B3C0C83C-C54C-4ED4-9549-1438524D9028}" srcOrd="4" destOrd="0" presId="urn:microsoft.com/office/officeart/2005/8/layout/hProcess4"/>
    <dgm:cxn modelId="{10992D66-DB6A-41BE-8100-6E95D796DEB2}" type="presParOf" srcId="{E30821EE-C747-4FDD-8167-6C9E17CD3813}" destId="{24C38102-C7CB-4E30-9C28-03CBD23FA6F5}" srcOrd="3" destOrd="0" presId="urn:microsoft.com/office/officeart/2005/8/layout/hProcess4"/>
    <dgm:cxn modelId="{17E80E71-D85E-4E66-BD2C-EDB36A7A70C8}" type="presParOf" srcId="{E30821EE-C747-4FDD-8167-6C9E17CD3813}" destId="{6A776381-F739-4D76-8CAF-2B473D2E62D5}" srcOrd="4" destOrd="0" presId="urn:microsoft.com/office/officeart/2005/8/layout/hProcess4"/>
    <dgm:cxn modelId="{432B7855-4B01-49AD-BFAF-F78D3E3A0605}" type="presParOf" srcId="{6A776381-F739-4D76-8CAF-2B473D2E62D5}" destId="{C754B7D8-10CF-4AF4-8D59-D8FC1467E515}" srcOrd="0" destOrd="0" presId="urn:microsoft.com/office/officeart/2005/8/layout/hProcess4"/>
    <dgm:cxn modelId="{623F959F-680E-49A8-9DC5-E2D1B28E37DB}" type="presParOf" srcId="{6A776381-F739-4D76-8CAF-2B473D2E62D5}" destId="{85D3E37A-5BE4-49F6-8C8D-2FDDC14AC0ED}" srcOrd="1" destOrd="0" presId="urn:microsoft.com/office/officeart/2005/8/layout/hProcess4"/>
    <dgm:cxn modelId="{7E0B8EE2-7877-4C94-B274-74EAFF11773E}" type="presParOf" srcId="{6A776381-F739-4D76-8CAF-2B473D2E62D5}" destId="{466D248D-4E22-4ED8-A92F-118ECBA22CE3}" srcOrd="2" destOrd="0" presId="urn:microsoft.com/office/officeart/2005/8/layout/hProcess4"/>
    <dgm:cxn modelId="{2A7C69B9-FA4A-498A-924D-2F9DCA8A9C10}" type="presParOf" srcId="{6A776381-F739-4D76-8CAF-2B473D2E62D5}" destId="{6B96A6C7-2535-42AE-8892-7C4CF40F3434}" srcOrd="3" destOrd="0" presId="urn:microsoft.com/office/officeart/2005/8/layout/hProcess4"/>
    <dgm:cxn modelId="{76279021-E81F-47AE-9CA5-6D755E643375}" type="presParOf" srcId="{6A776381-F739-4D76-8CAF-2B473D2E62D5}" destId="{7816B412-2348-4BCD-8E03-0AC71D7D7759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0163A6E-B9B9-45A1-9543-95E90FA8118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B365BF4-5AB2-4BD9-B284-1CF5F4D9DC1E}">
      <dgm:prSet phldrT="[Text]" phldr="0"/>
      <dgm:spPr/>
      <dgm:t>
        <a:bodyPr/>
        <a:lstStyle/>
        <a:p>
          <a:r>
            <a:rPr lang="en-GB">
              <a:latin typeface="Calibri"/>
            </a:rPr>
            <a:t>Tips</a:t>
          </a:r>
          <a:endParaRPr lang="en-GB"/>
        </a:p>
      </dgm:t>
    </dgm:pt>
    <dgm:pt modelId="{3DD8ADD0-21FA-4835-B6EA-F19872E394FA}" type="parTrans" cxnId="{A6B25C4F-896E-43E1-98FF-0F357D01A1C6}">
      <dgm:prSet/>
      <dgm:spPr/>
      <dgm:t>
        <a:bodyPr/>
        <a:lstStyle/>
        <a:p>
          <a:endParaRPr lang="en-GB"/>
        </a:p>
      </dgm:t>
    </dgm:pt>
    <dgm:pt modelId="{4D6B9823-2B84-47C9-8EC1-56AA64FDC2DB}" type="sibTrans" cxnId="{A6B25C4F-896E-43E1-98FF-0F357D01A1C6}">
      <dgm:prSet/>
      <dgm:spPr/>
      <dgm:t>
        <a:bodyPr/>
        <a:lstStyle/>
        <a:p>
          <a:endParaRPr lang="en-GB"/>
        </a:p>
      </dgm:t>
    </dgm:pt>
    <dgm:pt modelId="{888D53DC-0470-4602-BF1B-8093D0FCCD17}">
      <dgm:prSet phldrT="[Text]" phldr="0"/>
      <dgm:spPr/>
      <dgm:t>
        <a:bodyPr/>
        <a:lstStyle/>
        <a:p>
          <a:r>
            <a:rPr lang="en-GB">
              <a:latin typeface="Calibri"/>
            </a:rPr>
            <a:t>Pitfalls</a:t>
          </a:r>
          <a:endParaRPr lang="en-GB"/>
        </a:p>
      </dgm:t>
    </dgm:pt>
    <dgm:pt modelId="{C31F76AC-A621-4F81-8017-D316E66AC6F6}" type="parTrans" cxnId="{F2B069A9-63FC-4809-8B80-8FA4374CE487}">
      <dgm:prSet/>
      <dgm:spPr/>
      <dgm:t>
        <a:bodyPr/>
        <a:lstStyle/>
        <a:p>
          <a:endParaRPr lang="en-GB"/>
        </a:p>
      </dgm:t>
    </dgm:pt>
    <dgm:pt modelId="{42A6290D-518C-47E2-9026-1DA46EDBF221}" type="sibTrans" cxnId="{F2B069A9-63FC-4809-8B80-8FA4374CE487}">
      <dgm:prSet/>
      <dgm:spPr/>
      <dgm:t>
        <a:bodyPr/>
        <a:lstStyle/>
        <a:p>
          <a:endParaRPr lang="en-GB"/>
        </a:p>
      </dgm:t>
    </dgm:pt>
    <dgm:pt modelId="{128C0707-4F62-4D09-9EEC-D147C65B7543}">
      <dgm:prSet phldr="0"/>
      <dgm:spPr/>
      <dgm:t>
        <a:bodyPr/>
        <a:lstStyle/>
        <a:p>
          <a:pPr rtl="0"/>
          <a:r>
            <a:rPr lang="en-GB" sz="1100">
              <a:latin typeface="Segoe UI"/>
              <a:cs typeface="Segoe UI"/>
            </a:rPr>
            <a:t>We kindly encourage Bidders to follow the structure of the evaluation criteria when preparing their response. Although not compulsory, this can support a smoother and more efficient evaluation process.</a:t>
          </a:r>
          <a:endParaRPr lang="en-GB">
            <a:latin typeface="Calibri"/>
          </a:endParaRPr>
        </a:p>
      </dgm:t>
    </dgm:pt>
    <dgm:pt modelId="{34FCACCC-DEA3-4489-9062-5CE5EBFEF96D}" type="parTrans" cxnId="{1F7FAA10-C6AF-4328-A733-930386A3DBE6}">
      <dgm:prSet/>
      <dgm:spPr/>
      <dgm:t>
        <a:bodyPr/>
        <a:lstStyle/>
        <a:p>
          <a:endParaRPr lang="en-GB"/>
        </a:p>
      </dgm:t>
    </dgm:pt>
    <dgm:pt modelId="{01B49ABC-5C03-4595-9599-B0E4096485E4}" type="sibTrans" cxnId="{1F7FAA10-C6AF-4328-A733-930386A3DBE6}">
      <dgm:prSet/>
      <dgm:spPr/>
      <dgm:t>
        <a:bodyPr/>
        <a:lstStyle/>
        <a:p>
          <a:endParaRPr lang="en-GB"/>
        </a:p>
      </dgm:t>
    </dgm:pt>
    <dgm:pt modelId="{2E233A82-B48D-4D3E-ADC7-4689F51CC256}">
      <dgm:prSet phldr="0"/>
      <dgm:spPr/>
      <dgm:t>
        <a:bodyPr/>
        <a:lstStyle/>
        <a:p>
          <a:pPr rtl="0"/>
          <a:r>
            <a:rPr lang="en-GB" sz="1100">
              <a:latin typeface="Segoe UI"/>
              <a:cs typeface="Segoe UI"/>
            </a:rPr>
            <a:t>Please ensure any graphics used are not in a way to embed significant amounts of text in very small fonts.</a:t>
          </a:r>
          <a:endParaRPr lang="en-GB">
            <a:latin typeface="Calibri"/>
          </a:endParaRPr>
        </a:p>
      </dgm:t>
    </dgm:pt>
    <dgm:pt modelId="{BBB7BC3E-D368-488E-BBB7-740836F72F91}" type="parTrans" cxnId="{D4E18FAE-1FC8-4637-B857-CBAA3DED0E87}">
      <dgm:prSet/>
      <dgm:spPr/>
      <dgm:t>
        <a:bodyPr/>
        <a:lstStyle/>
        <a:p>
          <a:endParaRPr lang="en-GB"/>
        </a:p>
      </dgm:t>
    </dgm:pt>
    <dgm:pt modelId="{B1E877C7-CB93-46D0-8F1F-8383D18626E5}" type="sibTrans" cxnId="{D4E18FAE-1FC8-4637-B857-CBAA3DED0E87}">
      <dgm:prSet/>
      <dgm:spPr/>
      <dgm:t>
        <a:bodyPr/>
        <a:lstStyle/>
        <a:p>
          <a:endParaRPr lang="en-GB"/>
        </a:p>
      </dgm:t>
    </dgm:pt>
    <dgm:pt modelId="{233005DB-8BDB-4560-866E-D707C0F202E0}">
      <dgm:prSet phldr="0"/>
      <dgm:spPr/>
      <dgm:t>
        <a:bodyPr/>
        <a:lstStyle/>
        <a:p>
          <a:pPr rtl="0"/>
          <a:r>
            <a:rPr lang="en-GB" sz="1100">
              <a:latin typeface="Segoe UI"/>
              <a:cs typeface="Segoe UI"/>
            </a:rPr>
            <a:t>Submissions should use standard Word margins. Content placed outside these margins cannot be considered as part of the evaluation.</a:t>
          </a:r>
          <a:endParaRPr lang="en-GB" sz="1800" b="0">
            <a:latin typeface="Calibri"/>
            <a:ea typeface="Calibri"/>
            <a:cs typeface="Calibri"/>
          </a:endParaRPr>
        </a:p>
      </dgm:t>
    </dgm:pt>
    <dgm:pt modelId="{8445609B-8C9A-4025-9DB1-DE500F2512E1}" type="parTrans" cxnId="{E9AE6A52-4123-46D7-846B-3C301BD2C7F2}">
      <dgm:prSet/>
      <dgm:spPr/>
      <dgm:t>
        <a:bodyPr/>
        <a:lstStyle/>
        <a:p>
          <a:endParaRPr lang="en-GB"/>
        </a:p>
      </dgm:t>
    </dgm:pt>
    <dgm:pt modelId="{97931D0F-C4B1-4B2C-BDFC-B5A29B0352E0}" type="sibTrans" cxnId="{E9AE6A52-4123-46D7-846B-3C301BD2C7F2}">
      <dgm:prSet/>
      <dgm:spPr/>
      <dgm:t>
        <a:bodyPr/>
        <a:lstStyle/>
        <a:p>
          <a:endParaRPr lang="en-GB"/>
        </a:p>
      </dgm:t>
    </dgm:pt>
    <dgm:pt modelId="{78F9DAEF-1158-45E2-AA91-9E0129BB5580}">
      <dgm:prSet phldr="0"/>
      <dgm:spPr/>
      <dgm:t>
        <a:bodyPr/>
        <a:lstStyle/>
        <a:p>
          <a:pPr algn="l" rtl="0"/>
          <a:r>
            <a:rPr lang="en-GB" sz="1100">
              <a:latin typeface="Segoe UI"/>
              <a:cs typeface="Segoe UI"/>
            </a:rPr>
            <a:t>Although, last minute submissions may leave </a:t>
          </a:r>
          <a:r>
            <a:rPr lang="en-GB" sz="1100" b="0">
              <a:latin typeface="Segoe UI"/>
              <a:cs typeface="Segoe UI"/>
            </a:rPr>
            <a:t>no time</a:t>
          </a:r>
          <a:r>
            <a:rPr lang="en-GB" sz="1100" b="1">
              <a:latin typeface="Segoe UI"/>
              <a:cs typeface="Segoe UI"/>
            </a:rPr>
            <a:t> </a:t>
          </a:r>
          <a:r>
            <a:rPr lang="en-GB" sz="1100" b="0">
              <a:latin typeface="Segoe UI"/>
              <a:cs typeface="Segoe UI"/>
            </a:rPr>
            <a:t>to</a:t>
          </a:r>
          <a:r>
            <a:rPr lang="en-GB" sz="1100" b="1">
              <a:latin typeface="Segoe UI"/>
              <a:cs typeface="Segoe UI"/>
            </a:rPr>
            <a:t> </a:t>
          </a:r>
          <a:r>
            <a:rPr lang="en-GB" sz="1100" b="0">
              <a:latin typeface="Segoe UI"/>
              <a:cs typeface="Segoe UI"/>
            </a:rPr>
            <a:t>confirm your documents uploaded correctly.</a:t>
          </a:r>
          <a:endParaRPr lang="en-GB" sz="1100" b="0"/>
        </a:p>
      </dgm:t>
    </dgm:pt>
    <dgm:pt modelId="{EB4FBC0C-BACE-4C2D-9DD1-A06B5A1F1BE1}" type="parTrans" cxnId="{7EB70DC3-8D07-4543-BE7F-ABDAED844BD2}">
      <dgm:prSet/>
      <dgm:spPr/>
    </dgm:pt>
    <dgm:pt modelId="{9AA66576-7504-49F6-9714-24AD4929F14F}" type="sibTrans" cxnId="{7EB70DC3-8D07-4543-BE7F-ABDAED844BD2}">
      <dgm:prSet/>
      <dgm:spPr/>
    </dgm:pt>
    <dgm:pt modelId="{2B0E1982-0526-409F-9787-F130A7AE97B1}">
      <dgm:prSet phldr="0"/>
      <dgm:spPr/>
      <dgm:t>
        <a:bodyPr/>
        <a:lstStyle/>
        <a:p>
          <a:r>
            <a:rPr lang="en-GB" sz="1500" b="1">
              <a:latin typeface="Segoe UI"/>
              <a:cs typeface="Segoe UI"/>
            </a:rPr>
            <a:t>Avoid submitting too close to the deadline</a:t>
          </a:r>
          <a:r>
            <a:rPr lang="en-GB" sz="1500">
              <a:latin typeface="Segoe UI"/>
              <a:cs typeface="Segoe UI"/>
            </a:rPr>
            <a:t> - the system runs automatic virus checks, and large files take longer to process. You are able to still submit responses while virus checks are pending.</a:t>
          </a:r>
          <a:endParaRPr lang="en-GB"/>
        </a:p>
      </dgm:t>
    </dgm:pt>
    <dgm:pt modelId="{29964ECB-D508-464B-94A4-1146CD05669F}" type="parTrans" cxnId="{01B1B013-B19F-445E-A7F3-4BD33CDEF641}">
      <dgm:prSet/>
      <dgm:spPr/>
    </dgm:pt>
    <dgm:pt modelId="{47E9400E-321E-4A46-AA06-5CDDCB9A3A74}" type="sibTrans" cxnId="{01B1B013-B19F-445E-A7F3-4BD33CDEF641}">
      <dgm:prSet/>
      <dgm:spPr/>
    </dgm:pt>
    <dgm:pt modelId="{D7938C44-81CB-4B26-AA6C-18627C678344}" type="pres">
      <dgm:prSet presAssocID="{C0163A6E-B9B9-45A1-9543-95E90FA81186}" presName="linear" presStyleCnt="0">
        <dgm:presLayoutVars>
          <dgm:animLvl val="lvl"/>
          <dgm:resizeHandles val="exact"/>
        </dgm:presLayoutVars>
      </dgm:prSet>
      <dgm:spPr/>
    </dgm:pt>
    <dgm:pt modelId="{DE2ED393-35FD-4948-8267-D5735A88C96B}" type="pres">
      <dgm:prSet presAssocID="{3B365BF4-5AB2-4BD9-B284-1CF5F4D9DC1E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463D0062-7230-43CF-9E95-6E35AB75DE81}" type="pres">
      <dgm:prSet presAssocID="{3B365BF4-5AB2-4BD9-B284-1CF5F4D9DC1E}" presName="childText" presStyleLbl="revTx" presStyleIdx="0" presStyleCnt="2">
        <dgm:presLayoutVars>
          <dgm:bulletEnabled val="1"/>
        </dgm:presLayoutVars>
      </dgm:prSet>
      <dgm:spPr/>
    </dgm:pt>
    <dgm:pt modelId="{C8AEC5C1-0972-428E-A12F-FA3243AA88C4}" type="pres">
      <dgm:prSet presAssocID="{888D53DC-0470-4602-BF1B-8093D0FCCD17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DFDF1589-FC03-4B24-9690-453BE6843DD4}" type="pres">
      <dgm:prSet presAssocID="{888D53DC-0470-4602-BF1B-8093D0FCCD17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1F7FAA10-C6AF-4328-A733-930386A3DBE6}" srcId="{3B365BF4-5AB2-4BD9-B284-1CF5F4D9DC1E}" destId="{128C0707-4F62-4D09-9EEC-D147C65B7543}" srcOrd="0" destOrd="0" parTransId="{34FCACCC-DEA3-4489-9062-5CE5EBFEF96D}" sibTransId="{01B49ABC-5C03-4595-9599-B0E4096485E4}"/>
    <dgm:cxn modelId="{01B1B013-B19F-445E-A7F3-4BD33CDEF641}" srcId="{888D53DC-0470-4602-BF1B-8093D0FCCD17}" destId="{2B0E1982-0526-409F-9787-F130A7AE97B1}" srcOrd="1" destOrd="0" parTransId="{29964ECB-D508-464B-94A4-1146CD05669F}" sibTransId="{47E9400E-321E-4A46-AA06-5CDDCB9A3A74}"/>
    <dgm:cxn modelId="{6B829717-2B9F-4689-BD44-EBC219EF23FE}" type="presOf" srcId="{888D53DC-0470-4602-BF1B-8093D0FCCD17}" destId="{C8AEC5C1-0972-428E-A12F-FA3243AA88C4}" srcOrd="0" destOrd="0" presId="urn:microsoft.com/office/officeart/2005/8/layout/vList2"/>
    <dgm:cxn modelId="{64870A35-1498-4B59-930C-0E76025BE5AE}" type="presOf" srcId="{78F9DAEF-1158-45E2-AA91-9E0129BB5580}" destId="{DFDF1589-FC03-4B24-9690-453BE6843DD4}" srcOrd="0" destOrd="2" presId="urn:microsoft.com/office/officeart/2005/8/layout/vList2"/>
    <dgm:cxn modelId="{A6B25C4F-896E-43E1-98FF-0F357D01A1C6}" srcId="{C0163A6E-B9B9-45A1-9543-95E90FA81186}" destId="{3B365BF4-5AB2-4BD9-B284-1CF5F4D9DC1E}" srcOrd="0" destOrd="0" parTransId="{3DD8ADD0-21FA-4835-B6EA-F19872E394FA}" sibTransId="{4D6B9823-2B84-47C9-8EC1-56AA64FDC2DB}"/>
    <dgm:cxn modelId="{E9AE6A52-4123-46D7-846B-3C301BD2C7F2}" srcId="{888D53DC-0470-4602-BF1B-8093D0FCCD17}" destId="{233005DB-8BDB-4560-866E-D707C0F202E0}" srcOrd="0" destOrd="0" parTransId="{8445609B-8C9A-4025-9DB1-DE500F2512E1}" sibTransId="{97931D0F-C4B1-4B2C-BDFC-B5A29B0352E0}"/>
    <dgm:cxn modelId="{6283B786-C701-4090-AE5D-43E451DD830E}" type="presOf" srcId="{128C0707-4F62-4D09-9EEC-D147C65B7543}" destId="{463D0062-7230-43CF-9E95-6E35AB75DE81}" srcOrd="0" destOrd="0" presId="urn:microsoft.com/office/officeart/2005/8/layout/vList2"/>
    <dgm:cxn modelId="{F2B069A9-63FC-4809-8B80-8FA4374CE487}" srcId="{C0163A6E-B9B9-45A1-9543-95E90FA81186}" destId="{888D53DC-0470-4602-BF1B-8093D0FCCD17}" srcOrd="1" destOrd="0" parTransId="{C31F76AC-A621-4F81-8017-D316E66AC6F6}" sibTransId="{42A6290D-518C-47E2-9026-1DA46EDBF221}"/>
    <dgm:cxn modelId="{D4E18FAE-1FC8-4637-B857-CBAA3DED0E87}" srcId="{3B365BF4-5AB2-4BD9-B284-1CF5F4D9DC1E}" destId="{2E233A82-B48D-4D3E-ADC7-4689F51CC256}" srcOrd="1" destOrd="0" parTransId="{BBB7BC3E-D368-488E-BBB7-740836F72F91}" sibTransId="{B1E877C7-CB93-46D0-8F1F-8383D18626E5}"/>
    <dgm:cxn modelId="{5BD76AB3-1B79-4B48-A557-4EDF4D4BDD41}" type="presOf" srcId="{2E233A82-B48D-4D3E-ADC7-4689F51CC256}" destId="{463D0062-7230-43CF-9E95-6E35AB75DE81}" srcOrd="0" destOrd="1" presId="urn:microsoft.com/office/officeart/2005/8/layout/vList2"/>
    <dgm:cxn modelId="{7EB70DC3-8D07-4543-BE7F-ABDAED844BD2}" srcId="{888D53DC-0470-4602-BF1B-8093D0FCCD17}" destId="{78F9DAEF-1158-45E2-AA91-9E0129BB5580}" srcOrd="2" destOrd="0" parTransId="{EB4FBC0C-BACE-4C2D-9DD1-A06B5A1F1BE1}" sibTransId="{9AA66576-7504-49F6-9714-24AD4929F14F}"/>
    <dgm:cxn modelId="{D60C74C6-0C8D-47D2-8C0C-48A6ADD94B4F}" type="presOf" srcId="{C0163A6E-B9B9-45A1-9543-95E90FA81186}" destId="{D7938C44-81CB-4B26-AA6C-18627C678344}" srcOrd="0" destOrd="0" presId="urn:microsoft.com/office/officeart/2005/8/layout/vList2"/>
    <dgm:cxn modelId="{936082DD-42CF-497F-887D-F2D6A8000C1E}" type="presOf" srcId="{3B365BF4-5AB2-4BD9-B284-1CF5F4D9DC1E}" destId="{DE2ED393-35FD-4948-8267-D5735A88C96B}" srcOrd="0" destOrd="0" presId="urn:microsoft.com/office/officeart/2005/8/layout/vList2"/>
    <dgm:cxn modelId="{02C902ED-FBFB-4F0D-887B-7617F9736A2D}" type="presOf" srcId="{2B0E1982-0526-409F-9787-F130A7AE97B1}" destId="{DFDF1589-FC03-4B24-9690-453BE6843DD4}" srcOrd="0" destOrd="1" presId="urn:microsoft.com/office/officeart/2005/8/layout/vList2"/>
    <dgm:cxn modelId="{C09CA2F8-5CC9-4D82-BA9C-F17F4E418B27}" type="presOf" srcId="{233005DB-8BDB-4560-866E-D707C0F202E0}" destId="{DFDF1589-FC03-4B24-9690-453BE6843DD4}" srcOrd="0" destOrd="0" presId="urn:microsoft.com/office/officeart/2005/8/layout/vList2"/>
    <dgm:cxn modelId="{F3783AEE-CF70-45AA-B00E-23D7A7D77677}" type="presParOf" srcId="{D7938C44-81CB-4B26-AA6C-18627C678344}" destId="{DE2ED393-35FD-4948-8267-D5735A88C96B}" srcOrd="0" destOrd="0" presId="urn:microsoft.com/office/officeart/2005/8/layout/vList2"/>
    <dgm:cxn modelId="{800138B6-D413-491D-B9C5-DAF734AA3181}" type="presParOf" srcId="{D7938C44-81CB-4B26-AA6C-18627C678344}" destId="{463D0062-7230-43CF-9E95-6E35AB75DE81}" srcOrd="1" destOrd="0" presId="urn:microsoft.com/office/officeart/2005/8/layout/vList2"/>
    <dgm:cxn modelId="{75945D56-22D2-4851-91D3-B6A62871C593}" type="presParOf" srcId="{D7938C44-81CB-4B26-AA6C-18627C678344}" destId="{C8AEC5C1-0972-428E-A12F-FA3243AA88C4}" srcOrd="2" destOrd="0" presId="urn:microsoft.com/office/officeart/2005/8/layout/vList2"/>
    <dgm:cxn modelId="{9848C7C6-8E7A-4311-9773-EF08E8024C8D}" type="presParOf" srcId="{D7938C44-81CB-4B26-AA6C-18627C678344}" destId="{DFDF1589-FC03-4B24-9690-453BE6843DD4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EF291FA-4126-4A2B-A72F-C57EC521209F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F5EC51B-6B12-4A9E-BA52-5F04B28D8672}">
      <dgm:prSet phldrT="[Text]" phldr="0"/>
      <dgm:spPr/>
      <dgm:t>
        <a:bodyPr/>
        <a:lstStyle/>
        <a:p>
          <a:pPr rtl="0"/>
          <a:r>
            <a:rPr lang="en-GB">
              <a:latin typeface="Calibri"/>
            </a:rPr>
            <a:t> Purpose</a:t>
          </a:r>
          <a:endParaRPr lang="en-GB"/>
        </a:p>
      </dgm:t>
    </dgm:pt>
    <dgm:pt modelId="{8C2E5A4F-7CA8-41D2-ADBE-F7E2851846D5}" type="parTrans" cxnId="{F1F61BFE-43F3-4BB4-B843-179E978BD6F7}">
      <dgm:prSet/>
      <dgm:spPr/>
      <dgm:t>
        <a:bodyPr/>
        <a:lstStyle/>
        <a:p>
          <a:endParaRPr lang="en-GB"/>
        </a:p>
      </dgm:t>
    </dgm:pt>
    <dgm:pt modelId="{79243264-B19B-470E-8C54-AFFCA1826A7E}" type="sibTrans" cxnId="{F1F61BFE-43F3-4BB4-B843-179E978BD6F7}">
      <dgm:prSet/>
      <dgm:spPr/>
      <dgm:t>
        <a:bodyPr/>
        <a:lstStyle/>
        <a:p>
          <a:endParaRPr lang="en-GB"/>
        </a:p>
      </dgm:t>
    </dgm:pt>
    <dgm:pt modelId="{262A2313-21A7-4586-81BD-B83C26CD4DDD}">
      <dgm:prSet phldrT="[Text]" phldr="0"/>
      <dgm:spPr/>
      <dgm:t>
        <a:bodyPr/>
        <a:lstStyle/>
        <a:p>
          <a:pPr rtl="0"/>
          <a:r>
            <a:rPr lang="en-GB">
              <a:latin typeface="Calibri"/>
            </a:rPr>
            <a:t> Explore areas where value can be added and/or costs reduced</a:t>
          </a:r>
          <a:endParaRPr lang="en-GB"/>
        </a:p>
      </dgm:t>
    </dgm:pt>
    <dgm:pt modelId="{5391651B-AE3A-4AB8-997A-C5F0879CE365}" type="parTrans" cxnId="{FD94F452-ABEF-4160-8C01-1EFAE8931B1A}">
      <dgm:prSet/>
      <dgm:spPr/>
      <dgm:t>
        <a:bodyPr/>
        <a:lstStyle/>
        <a:p>
          <a:endParaRPr lang="en-GB"/>
        </a:p>
      </dgm:t>
    </dgm:pt>
    <dgm:pt modelId="{2F08E1DF-0234-4BAD-9D26-D2AACC722B99}" type="sibTrans" cxnId="{FD94F452-ABEF-4160-8C01-1EFAE8931B1A}">
      <dgm:prSet/>
      <dgm:spPr/>
      <dgm:t>
        <a:bodyPr/>
        <a:lstStyle/>
        <a:p>
          <a:endParaRPr lang="en-GB"/>
        </a:p>
      </dgm:t>
    </dgm:pt>
    <dgm:pt modelId="{E5F4435C-C5D3-4000-9C2A-48CD5D9AA617}">
      <dgm:prSet phldrT="[Text]" phldr="0"/>
      <dgm:spPr/>
      <dgm:t>
        <a:bodyPr/>
        <a:lstStyle/>
        <a:p>
          <a:pPr rtl="0"/>
          <a:r>
            <a:rPr lang="en-GB">
              <a:latin typeface="Calibri"/>
            </a:rPr>
            <a:t> Expectations</a:t>
          </a:r>
          <a:endParaRPr lang="en-GB"/>
        </a:p>
      </dgm:t>
    </dgm:pt>
    <dgm:pt modelId="{19FB2837-9064-4761-A22A-5AA75039BAB7}" type="parTrans" cxnId="{4E890FC2-0C32-4506-8165-0CDF7FA143A7}">
      <dgm:prSet/>
      <dgm:spPr/>
      <dgm:t>
        <a:bodyPr/>
        <a:lstStyle/>
        <a:p>
          <a:endParaRPr lang="en-GB"/>
        </a:p>
      </dgm:t>
    </dgm:pt>
    <dgm:pt modelId="{BC648BAB-A673-4F14-B898-D3FB87EACA8A}" type="sibTrans" cxnId="{4E890FC2-0C32-4506-8165-0CDF7FA143A7}">
      <dgm:prSet/>
      <dgm:spPr/>
      <dgm:t>
        <a:bodyPr/>
        <a:lstStyle/>
        <a:p>
          <a:endParaRPr lang="en-GB"/>
        </a:p>
      </dgm:t>
    </dgm:pt>
    <dgm:pt modelId="{79EB0A74-EB21-40BB-915D-5F18643D9687}">
      <dgm:prSet phldrT="[Text]" phldr="0"/>
      <dgm:spPr/>
      <dgm:t>
        <a:bodyPr/>
        <a:lstStyle/>
        <a:p>
          <a:pPr rtl="0"/>
          <a:r>
            <a:rPr lang="en-GB">
              <a:latin typeface="Calibri"/>
            </a:rPr>
            <a:t> Bidders to provide clear, detailed rationale for each negotiation point</a:t>
          </a:r>
          <a:endParaRPr lang="en-GB"/>
        </a:p>
      </dgm:t>
    </dgm:pt>
    <dgm:pt modelId="{E687BC37-0AF4-418E-B57B-607CE81CA7FC}" type="parTrans" cxnId="{1CB8E0E2-90BC-458D-B103-0C0949C5F5FC}">
      <dgm:prSet/>
      <dgm:spPr/>
      <dgm:t>
        <a:bodyPr/>
        <a:lstStyle/>
        <a:p>
          <a:endParaRPr lang="en-GB"/>
        </a:p>
      </dgm:t>
    </dgm:pt>
    <dgm:pt modelId="{54119552-6EFA-4E6C-BE58-457C172211CC}" type="sibTrans" cxnId="{1CB8E0E2-90BC-458D-B103-0C0949C5F5FC}">
      <dgm:prSet/>
      <dgm:spPr/>
      <dgm:t>
        <a:bodyPr/>
        <a:lstStyle/>
        <a:p>
          <a:endParaRPr lang="en-GB"/>
        </a:p>
      </dgm:t>
    </dgm:pt>
    <dgm:pt modelId="{B149560C-ECC0-4522-9ABB-43EBC4596CA2}">
      <dgm:prSet phldrT="[Text]" phldr="0"/>
      <dgm:spPr/>
      <dgm:t>
        <a:bodyPr/>
        <a:lstStyle/>
        <a:p>
          <a:pPr rtl="0"/>
          <a:r>
            <a:rPr lang="en-GB">
              <a:latin typeface="Calibri"/>
            </a:rPr>
            <a:t> All points may not be negotiated</a:t>
          </a:r>
          <a:endParaRPr lang="en-GB"/>
        </a:p>
      </dgm:t>
    </dgm:pt>
    <dgm:pt modelId="{D1F66C48-C972-4C48-A272-D195780D902E}" type="parTrans" cxnId="{64F282D4-E66F-4896-87A4-AD99CD56B9CC}">
      <dgm:prSet/>
      <dgm:spPr/>
      <dgm:t>
        <a:bodyPr/>
        <a:lstStyle/>
        <a:p>
          <a:endParaRPr lang="en-GB"/>
        </a:p>
      </dgm:t>
    </dgm:pt>
    <dgm:pt modelId="{7CB19652-417D-4724-96C1-70379D772955}" type="sibTrans" cxnId="{64F282D4-E66F-4896-87A4-AD99CD56B9CC}">
      <dgm:prSet/>
      <dgm:spPr/>
      <dgm:t>
        <a:bodyPr/>
        <a:lstStyle/>
        <a:p>
          <a:endParaRPr lang="en-GB"/>
        </a:p>
      </dgm:t>
    </dgm:pt>
    <dgm:pt modelId="{FC2188EA-784B-4F8A-9DFA-6EABB9B8EEC5}">
      <dgm:prSet phldrT="[Text]" phldr="0"/>
      <dgm:spPr/>
      <dgm:t>
        <a:bodyPr/>
        <a:lstStyle/>
        <a:p>
          <a:pPr rtl="0"/>
          <a:r>
            <a:rPr lang="en-GB">
              <a:latin typeface="Calibri"/>
            </a:rPr>
            <a:t> Our Position</a:t>
          </a:r>
          <a:endParaRPr lang="en-GB"/>
        </a:p>
      </dgm:t>
    </dgm:pt>
    <dgm:pt modelId="{2D5399AB-025E-468F-A93B-63C7E98DFE9A}" type="parTrans" cxnId="{270642AF-E153-4AEC-8337-B8CEBC14CE4F}">
      <dgm:prSet/>
      <dgm:spPr/>
      <dgm:t>
        <a:bodyPr/>
        <a:lstStyle/>
        <a:p>
          <a:endParaRPr lang="en-GB"/>
        </a:p>
      </dgm:t>
    </dgm:pt>
    <dgm:pt modelId="{3866ACBE-53B5-4FFE-A15C-6CF41AED02D8}" type="sibTrans" cxnId="{270642AF-E153-4AEC-8337-B8CEBC14CE4F}">
      <dgm:prSet/>
      <dgm:spPr/>
      <dgm:t>
        <a:bodyPr/>
        <a:lstStyle/>
        <a:p>
          <a:endParaRPr lang="en-GB"/>
        </a:p>
      </dgm:t>
    </dgm:pt>
    <dgm:pt modelId="{F21C7E98-51F1-4D0C-9739-B3A1F3E41BD8}">
      <dgm:prSet phldrT="[Text]" phldr="0"/>
      <dgm:spPr/>
      <dgm:t>
        <a:bodyPr/>
        <a:lstStyle/>
        <a:p>
          <a:pPr rtl="0"/>
          <a:r>
            <a:rPr lang="en-GB">
              <a:latin typeface="Calibri"/>
            </a:rPr>
            <a:t> We reserve the right to award based on initial submissions</a:t>
          </a:r>
          <a:endParaRPr lang="en-GB"/>
        </a:p>
      </dgm:t>
    </dgm:pt>
    <dgm:pt modelId="{A2F2B3A2-6188-4E8D-8BA4-9CC5C704584E}" type="parTrans" cxnId="{76CDAC3F-3973-4142-ACE7-182D2918A952}">
      <dgm:prSet/>
      <dgm:spPr/>
      <dgm:t>
        <a:bodyPr/>
        <a:lstStyle/>
        <a:p>
          <a:endParaRPr lang="en-GB"/>
        </a:p>
      </dgm:t>
    </dgm:pt>
    <dgm:pt modelId="{9EF32819-7D44-4AE5-8857-9E31C689115E}" type="sibTrans" cxnId="{76CDAC3F-3973-4142-ACE7-182D2918A952}">
      <dgm:prSet/>
      <dgm:spPr/>
      <dgm:t>
        <a:bodyPr/>
        <a:lstStyle/>
        <a:p>
          <a:endParaRPr lang="en-GB"/>
        </a:p>
      </dgm:t>
    </dgm:pt>
    <dgm:pt modelId="{79E1DAB6-CE6C-4C0C-B407-53A6A8E893FF}" type="pres">
      <dgm:prSet presAssocID="{CEF291FA-4126-4A2B-A72F-C57EC521209F}" presName="Name0" presStyleCnt="0">
        <dgm:presLayoutVars>
          <dgm:dir/>
          <dgm:resizeHandles val="exact"/>
        </dgm:presLayoutVars>
      </dgm:prSet>
      <dgm:spPr/>
    </dgm:pt>
    <dgm:pt modelId="{24CD508A-80E2-470A-BB94-5390CBEC9DBA}" type="pres">
      <dgm:prSet presAssocID="{CF5EC51B-6B12-4A9E-BA52-5F04B28D8672}" presName="node" presStyleLbl="node1" presStyleIdx="0" presStyleCnt="3">
        <dgm:presLayoutVars>
          <dgm:bulletEnabled val="1"/>
        </dgm:presLayoutVars>
      </dgm:prSet>
      <dgm:spPr/>
    </dgm:pt>
    <dgm:pt modelId="{1C859FD8-B5B5-4DA9-8EDA-30907D34FA0C}" type="pres">
      <dgm:prSet presAssocID="{79243264-B19B-470E-8C54-AFFCA1826A7E}" presName="sibTrans" presStyleCnt="0"/>
      <dgm:spPr/>
    </dgm:pt>
    <dgm:pt modelId="{95BA6F9C-838A-41FD-95FC-C3AD19E30BBD}" type="pres">
      <dgm:prSet presAssocID="{E5F4435C-C5D3-4000-9C2A-48CD5D9AA617}" presName="node" presStyleLbl="node1" presStyleIdx="1" presStyleCnt="3">
        <dgm:presLayoutVars>
          <dgm:bulletEnabled val="1"/>
        </dgm:presLayoutVars>
      </dgm:prSet>
      <dgm:spPr/>
    </dgm:pt>
    <dgm:pt modelId="{7DBF0013-2E15-4518-B6D0-2B4713E5C485}" type="pres">
      <dgm:prSet presAssocID="{BC648BAB-A673-4F14-B898-D3FB87EACA8A}" presName="sibTrans" presStyleCnt="0"/>
      <dgm:spPr/>
    </dgm:pt>
    <dgm:pt modelId="{5FA1EBC1-1AC2-4E0C-997D-EDA21F720325}" type="pres">
      <dgm:prSet presAssocID="{FC2188EA-784B-4F8A-9DFA-6EABB9B8EEC5}" presName="node" presStyleLbl="node1" presStyleIdx="2" presStyleCnt="3">
        <dgm:presLayoutVars>
          <dgm:bulletEnabled val="1"/>
        </dgm:presLayoutVars>
      </dgm:prSet>
      <dgm:spPr/>
    </dgm:pt>
  </dgm:ptLst>
  <dgm:cxnLst>
    <dgm:cxn modelId="{B9DC7609-A97B-421D-8CAA-940473071430}" type="presOf" srcId="{F21C7E98-51F1-4D0C-9739-B3A1F3E41BD8}" destId="{5FA1EBC1-1AC2-4E0C-997D-EDA21F720325}" srcOrd="0" destOrd="1" presId="urn:microsoft.com/office/officeart/2005/8/layout/hList6"/>
    <dgm:cxn modelId="{5FE94C2B-0113-4032-A0A7-D439AAD2B07F}" type="presOf" srcId="{CF5EC51B-6B12-4A9E-BA52-5F04B28D8672}" destId="{24CD508A-80E2-470A-BB94-5390CBEC9DBA}" srcOrd="0" destOrd="0" presId="urn:microsoft.com/office/officeart/2005/8/layout/hList6"/>
    <dgm:cxn modelId="{76CDAC3F-3973-4142-ACE7-182D2918A952}" srcId="{FC2188EA-784B-4F8A-9DFA-6EABB9B8EEC5}" destId="{F21C7E98-51F1-4D0C-9739-B3A1F3E41BD8}" srcOrd="0" destOrd="0" parTransId="{A2F2B3A2-6188-4E8D-8BA4-9CC5C704584E}" sibTransId="{9EF32819-7D44-4AE5-8857-9E31C689115E}"/>
    <dgm:cxn modelId="{FD94F452-ABEF-4160-8C01-1EFAE8931B1A}" srcId="{CF5EC51B-6B12-4A9E-BA52-5F04B28D8672}" destId="{262A2313-21A7-4586-81BD-B83C26CD4DDD}" srcOrd="0" destOrd="0" parTransId="{5391651B-AE3A-4AB8-997A-C5F0879CE365}" sibTransId="{2F08E1DF-0234-4BAD-9D26-D2AACC722B99}"/>
    <dgm:cxn modelId="{B1921B79-7126-4093-AA66-C66668CF03B6}" type="presOf" srcId="{262A2313-21A7-4586-81BD-B83C26CD4DDD}" destId="{24CD508A-80E2-470A-BB94-5390CBEC9DBA}" srcOrd="0" destOrd="1" presId="urn:microsoft.com/office/officeart/2005/8/layout/hList6"/>
    <dgm:cxn modelId="{0710B79D-EC2A-4F68-A1FD-41B8493B13CA}" type="presOf" srcId="{CEF291FA-4126-4A2B-A72F-C57EC521209F}" destId="{79E1DAB6-CE6C-4C0C-B407-53A6A8E893FF}" srcOrd="0" destOrd="0" presId="urn:microsoft.com/office/officeart/2005/8/layout/hList6"/>
    <dgm:cxn modelId="{270642AF-E153-4AEC-8337-B8CEBC14CE4F}" srcId="{CEF291FA-4126-4A2B-A72F-C57EC521209F}" destId="{FC2188EA-784B-4F8A-9DFA-6EABB9B8EEC5}" srcOrd="2" destOrd="0" parTransId="{2D5399AB-025E-468F-A93B-63C7E98DFE9A}" sibTransId="{3866ACBE-53B5-4FFE-A15C-6CF41AED02D8}"/>
    <dgm:cxn modelId="{4E890FC2-0C32-4506-8165-0CDF7FA143A7}" srcId="{CEF291FA-4126-4A2B-A72F-C57EC521209F}" destId="{E5F4435C-C5D3-4000-9C2A-48CD5D9AA617}" srcOrd="1" destOrd="0" parTransId="{19FB2837-9064-4761-A22A-5AA75039BAB7}" sibTransId="{BC648BAB-A673-4F14-B898-D3FB87EACA8A}"/>
    <dgm:cxn modelId="{FF97C1C9-0C79-467C-B064-AC8CFC8A52D1}" type="presOf" srcId="{79EB0A74-EB21-40BB-915D-5F18643D9687}" destId="{95BA6F9C-838A-41FD-95FC-C3AD19E30BBD}" srcOrd="0" destOrd="1" presId="urn:microsoft.com/office/officeart/2005/8/layout/hList6"/>
    <dgm:cxn modelId="{64F282D4-E66F-4896-87A4-AD99CD56B9CC}" srcId="{E5F4435C-C5D3-4000-9C2A-48CD5D9AA617}" destId="{B149560C-ECC0-4522-9ABB-43EBC4596CA2}" srcOrd="1" destOrd="0" parTransId="{D1F66C48-C972-4C48-A272-D195780D902E}" sibTransId="{7CB19652-417D-4724-96C1-70379D772955}"/>
    <dgm:cxn modelId="{1CB8E0E2-90BC-458D-B103-0C0949C5F5FC}" srcId="{E5F4435C-C5D3-4000-9C2A-48CD5D9AA617}" destId="{79EB0A74-EB21-40BB-915D-5F18643D9687}" srcOrd="0" destOrd="0" parTransId="{E687BC37-0AF4-418E-B57B-607CE81CA7FC}" sibTransId="{54119552-6EFA-4E6C-BE58-457C172211CC}"/>
    <dgm:cxn modelId="{600D8CF5-57CA-4DAA-9A50-B32DA6FADD7F}" type="presOf" srcId="{B149560C-ECC0-4522-9ABB-43EBC4596CA2}" destId="{95BA6F9C-838A-41FD-95FC-C3AD19E30BBD}" srcOrd="0" destOrd="2" presId="urn:microsoft.com/office/officeart/2005/8/layout/hList6"/>
    <dgm:cxn modelId="{0531E1F8-06B0-41F2-8179-A4E9D0C35C25}" type="presOf" srcId="{E5F4435C-C5D3-4000-9C2A-48CD5D9AA617}" destId="{95BA6F9C-838A-41FD-95FC-C3AD19E30BBD}" srcOrd="0" destOrd="0" presId="urn:microsoft.com/office/officeart/2005/8/layout/hList6"/>
    <dgm:cxn modelId="{F1F61BFE-43F3-4BB4-B843-179E978BD6F7}" srcId="{CEF291FA-4126-4A2B-A72F-C57EC521209F}" destId="{CF5EC51B-6B12-4A9E-BA52-5F04B28D8672}" srcOrd="0" destOrd="0" parTransId="{8C2E5A4F-7CA8-41D2-ADBE-F7E2851846D5}" sibTransId="{79243264-B19B-470E-8C54-AFFCA1826A7E}"/>
    <dgm:cxn modelId="{C18422FE-DCC6-4606-BE3C-064F19DA8E07}" type="presOf" srcId="{FC2188EA-784B-4F8A-9DFA-6EABB9B8EEC5}" destId="{5FA1EBC1-1AC2-4E0C-997D-EDA21F720325}" srcOrd="0" destOrd="0" presId="urn:microsoft.com/office/officeart/2005/8/layout/hList6"/>
    <dgm:cxn modelId="{C6FBC558-27B3-460B-939E-05C57232F6A2}" type="presParOf" srcId="{79E1DAB6-CE6C-4C0C-B407-53A6A8E893FF}" destId="{24CD508A-80E2-470A-BB94-5390CBEC9DBA}" srcOrd="0" destOrd="0" presId="urn:microsoft.com/office/officeart/2005/8/layout/hList6"/>
    <dgm:cxn modelId="{AFF0E630-902A-4547-9C90-B4E5883353B5}" type="presParOf" srcId="{79E1DAB6-CE6C-4C0C-B407-53A6A8E893FF}" destId="{1C859FD8-B5B5-4DA9-8EDA-30907D34FA0C}" srcOrd="1" destOrd="0" presId="urn:microsoft.com/office/officeart/2005/8/layout/hList6"/>
    <dgm:cxn modelId="{A5DAF1B6-DEBB-46A4-90FB-CF0F3D879343}" type="presParOf" srcId="{79E1DAB6-CE6C-4C0C-B407-53A6A8E893FF}" destId="{95BA6F9C-838A-41FD-95FC-C3AD19E30BBD}" srcOrd="2" destOrd="0" presId="urn:microsoft.com/office/officeart/2005/8/layout/hList6"/>
    <dgm:cxn modelId="{F484D95F-C6AD-4736-8C29-9CB87E3545E9}" type="presParOf" srcId="{79E1DAB6-CE6C-4C0C-B407-53A6A8E893FF}" destId="{7DBF0013-2E15-4518-B6D0-2B4713E5C485}" srcOrd="3" destOrd="0" presId="urn:microsoft.com/office/officeart/2005/8/layout/hList6"/>
    <dgm:cxn modelId="{5CB3152E-BA10-4DA1-89DF-F851009A70FE}" type="presParOf" srcId="{79E1DAB6-CE6C-4C0C-B407-53A6A8E893FF}" destId="{5FA1EBC1-1AC2-4E0C-997D-EDA21F720325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C807B80-9E6B-409E-8BCE-B39EB4F3BF5F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4BD2399-105F-4E11-B920-024A99EB4254}">
      <dgm:prSet phldrT="[Text]" phldr="0" custT="1"/>
      <dgm:spPr/>
      <dgm:t>
        <a:bodyPr/>
        <a:lstStyle/>
        <a:p>
          <a:pPr rtl="0"/>
          <a:r>
            <a:rPr lang="en-GB" sz="2400">
              <a:latin typeface="Calibri"/>
            </a:rPr>
            <a:t>Meeting Structure</a:t>
          </a:r>
          <a:endParaRPr lang="en-GB" sz="2400"/>
        </a:p>
      </dgm:t>
    </dgm:pt>
    <dgm:pt modelId="{640E4CA2-0703-45A7-88A2-998671E3246F}" type="parTrans" cxnId="{23EF5F93-D442-428C-99BE-837E5FBD62E1}">
      <dgm:prSet/>
      <dgm:spPr/>
      <dgm:t>
        <a:bodyPr/>
        <a:lstStyle/>
        <a:p>
          <a:endParaRPr lang="en-GB"/>
        </a:p>
      </dgm:t>
    </dgm:pt>
    <dgm:pt modelId="{4C6342D2-F375-41E5-8D7B-FB1818682178}" type="sibTrans" cxnId="{23EF5F93-D442-428C-99BE-837E5FBD62E1}">
      <dgm:prSet/>
      <dgm:spPr/>
      <dgm:t>
        <a:bodyPr/>
        <a:lstStyle/>
        <a:p>
          <a:endParaRPr lang="en-GB"/>
        </a:p>
      </dgm:t>
    </dgm:pt>
    <dgm:pt modelId="{CB2D7866-918D-4E21-B32F-653EFBDADEA3}">
      <dgm:prSet phldrT="[Text]" phldr="0" custT="1"/>
      <dgm:spPr/>
      <dgm:t>
        <a:bodyPr/>
        <a:lstStyle/>
        <a:p>
          <a:pPr rtl="0"/>
          <a:r>
            <a:rPr lang="en-GB" sz="2000">
              <a:latin typeface="Calibri"/>
            </a:rPr>
            <a:t>Same standard agenda issued 2 weeks prior</a:t>
          </a:r>
          <a:endParaRPr lang="en-GB" sz="2000"/>
        </a:p>
      </dgm:t>
    </dgm:pt>
    <dgm:pt modelId="{D84ECCDB-DBD0-44E6-852C-2947BB31A764}" type="parTrans" cxnId="{EFCD89B5-3746-47EA-9BE0-5F0C049DE07A}">
      <dgm:prSet/>
      <dgm:spPr/>
      <dgm:t>
        <a:bodyPr/>
        <a:lstStyle/>
        <a:p>
          <a:endParaRPr lang="en-GB"/>
        </a:p>
      </dgm:t>
    </dgm:pt>
    <dgm:pt modelId="{DB86369B-423B-4CAD-BE88-A2960AF07A5A}" type="sibTrans" cxnId="{EFCD89B5-3746-47EA-9BE0-5F0C049DE07A}">
      <dgm:prSet/>
      <dgm:spPr/>
      <dgm:t>
        <a:bodyPr/>
        <a:lstStyle/>
        <a:p>
          <a:endParaRPr lang="en-GB"/>
        </a:p>
      </dgm:t>
    </dgm:pt>
    <dgm:pt modelId="{8159E935-F8D2-4498-B5C9-E706ADE60CA0}">
      <dgm:prSet phldrT="[Text]" phldr="0"/>
      <dgm:spPr/>
      <dgm:t>
        <a:bodyPr/>
        <a:lstStyle/>
        <a:p>
          <a:pPr rtl="0"/>
          <a:r>
            <a:rPr lang="en-GB" sz="2000">
              <a:latin typeface="Calibri"/>
            </a:rPr>
            <a:t>Please ensure availability between </a:t>
          </a:r>
          <a:r>
            <a:rPr lang="en-GB" sz="2000" b="1">
              <a:latin typeface="Calibri"/>
            </a:rPr>
            <a:t>08/06 - 26/06</a:t>
          </a:r>
          <a:r>
            <a:rPr lang="en-GB" sz="2000">
              <a:latin typeface="Calibri"/>
            </a:rPr>
            <a:t> </a:t>
          </a:r>
          <a:endParaRPr lang="en-GB" sz="2000"/>
        </a:p>
      </dgm:t>
    </dgm:pt>
    <dgm:pt modelId="{A63BC8A9-ACAE-4430-B726-5732172C33F3}" type="parTrans" cxnId="{AA4D7742-3CF3-4900-9A38-58F975899A7A}">
      <dgm:prSet/>
      <dgm:spPr/>
      <dgm:t>
        <a:bodyPr/>
        <a:lstStyle/>
        <a:p>
          <a:endParaRPr lang="en-GB"/>
        </a:p>
      </dgm:t>
    </dgm:pt>
    <dgm:pt modelId="{D992FDD1-AE4A-4B3F-ACA0-5CFEAAF8165B}" type="sibTrans" cxnId="{AA4D7742-3CF3-4900-9A38-58F975899A7A}">
      <dgm:prSet/>
      <dgm:spPr/>
      <dgm:t>
        <a:bodyPr/>
        <a:lstStyle/>
        <a:p>
          <a:endParaRPr lang="en-GB"/>
        </a:p>
      </dgm:t>
    </dgm:pt>
    <dgm:pt modelId="{F9637D43-4C1E-45C2-A683-B8979AD4637A}">
      <dgm:prSet phldrT="[Text]" phldr="0"/>
      <dgm:spPr/>
      <dgm:t>
        <a:bodyPr/>
        <a:lstStyle/>
        <a:p>
          <a:pPr rtl="0"/>
          <a:r>
            <a:rPr lang="en-GB" sz="2000">
              <a:latin typeface="Calibri"/>
            </a:rPr>
            <a:t>No changes will be made for individual bidders, they will be made across the board</a:t>
          </a:r>
          <a:endParaRPr lang="en-GB" sz="2000"/>
        </a:p>
      </dgm:t>
    </dgm:pt>
    <dgm:pt modelId="{687B378D-311C-472C-B767-D6559AF8A0BA}" type="parTrans" cxnId="{FABFEE90-5120-45CE-8E3B-AF8EE9AD9BA0}">
      <dgm:prSet/>
      <dgm:spPr/>
      <dgm:t>
        <a:bodyPr/>
        <a:lstStyle/>
        <a:p>
          <a:endParaRPr lang="en-GB"/>
        </a:p>
      </dgm:t>
    </dgm:pt>
    <dgm:pt modelId="{8F59277F-1639-4407-82E5-5117D053A2CF}" type="sibTrans" cxnId="{FABFEE90-5120-45CE-8E3B-AF8EE9AD9BA0}">
      <dgm:prSet/>
      <dgm:spPr/>
      <dgm:t>
        <a:bodyPr/>
        <a:lstStyle/>
        <a:p>
          <a:endParaRPr lang="en-GB"/>
        </a:p>
      </dgm:t>
    </dgm:pt>
    <dgm:pt modelId="{86BF0F77-18F1-4195-9979-075B2B34897D}">
      <dgm:prSet phldrT="[Text]" phldr="0"/>
      <dgm:spPr/>
      <dgm:t>
        <a:bodyPr/>
        <a:lstStyle/>
        <a:p>
          <a:pPr rtl="0"/>
          <a:r>
            <a:rPr lang="en-GB" sz="2000">
              <a:latin typeface="Calibri"/>
            </a:rPr>
            <a:t>Meeting dates and times will be shared with all bidders</a:t>
          </a:r>
          <a:endParaRPr lang="en-GB" sz="2000"/>
        </a:p>
      </dgm:t>
    </dgm:pt>
    <dgm:pt modelId="{7E804FD2-5AA9-4597-8341-6B59A96AE67B}" type="parTrans" cxnId="{412EBC23-76DD-4476-9DC1-71B045638080}">
      <dgm:prSet/>
      <dgm:spPr/>
      <dgm:t>
        <a:bodyPr/>
        <a:lstStyle/>
        <a:p>
          <a:endParaRPr lang="en-GB"/>
        </a:p>
      </dgm:t>
    </dgm:pt>
    <dgm:pt modelId="{0A283176-E050-429F-9148-6A8D27E1202E}" type="sibTrans" cxnId="{412EBC23-76DD-4476-9DC1-71B045638080}">
      <dgm:prSet/>
      <dgm:spPr/>
      <dgm:t>
        <a:bodyPr/>
        <a:lstStyle/>
        <a:p>
          <a:endParaRPr lang="en-GB"/>
        </a:p>
      </dgm:t>
    </dgm:pt>
    <dgm:pt modelId="{05958763-4D61-4C95-92AE-CB41615434D9}">
      <dgm:prSet phldrT="[Text]" phldr="0" custT="1"/>
      <dgm:spPr/>
      <dgm:t>
        <a:bodyPr/>
        <a:lstStyle/>
        <a:p>
          <a:pPr rtl="0"/>
          <a:r>
            <a:rPr lang="en-GB" sz="2000">
              <a:latin typeface="Calibri"/>
            </a:rPr>
            <a:t> Limitations</a:t>
          </a:r>
          <a:endParaRPr lang="en-GB" sz="2000"/>
        </a:p>
      </dgm:t>
    </dgm:pt>
    <dgm:pt modelId="{786F2E3F-3FDB-4FBB-B3D7-0AD4245FC0ED}" type="parTrans" cxnId="{DB500647-3FBE-45AF-82A7-B0177EA44BBA}">
      <dgm:prSet/>
      <dgm:spPr/>
      <dgm:t>
        <a:bodyPr/>
        <a:lstStyle/>
        <a:p>
          <a:endParaRPr lang="en-GB"/>
        </a:p>
      </dgm:t>
    </dgm:pt>
    <dgm:pt modelId="{99CAE025-22F5-46E5-AE21-4818F57AA45E}" type="sibTrans" cxnId="{DB500647-3FBE-45AF-82A7-B0177EA44BBA}">
      <dgm:prSet/>
      <dgm:spPr/>
      <dgm:t>
        <a:bodyPr/>
        <a:lstStyle/>
        <a:p>
          <a:endParaRPr lang="en-GB"/>
        </a:p>
      </dgm:t>
    </dgm:pt>
    <dgm:pt modelId="{82EBF2E7-DD43-4FAD-BDC9-B6B9977F9607}">
      <dgm:prSet phldrT="[Text]" phldr="0"/>
      <dgm:spPr/>
      <dgm:t>
        <a:bodyPr/>
        <a:lstStyle/>
        <a:p>
          <a:pPr rtl="0"/>
          <a:r>
            <a:rPr lang="en-GB" sz="2400">
              <a:latin typeface="Calibri"/>
            </a:rPr>
            <a:t>Certain areas cannot be negotiated due to policy, statutory or structural constraints</a:t>
          </a:r>
          <a:endParaRPr lang="en-GB" sz="2400"/>
        </a:p>
      </dgm:t>
    </dgm:pt>
    <dgm:pt modelId="{8AE6DAFD-E8BB-4EA1-B222-D00098A853ED}" type="parTrans" cxnId="{1A63310C-A8AD-4DE0-AF84-23D9388D533B}">
      <dgm:prSet/>
      <dgm:spPr/>
      <dgm:t>
        <a:bodyPr/>
        <a:lstStyle/>
        <a:p>
          <a:endParaRPr lang="en-GB"/>
        </a:p>
      </dgm:t>
    </dgm:pt>
    <dgm:pt modelId="{3E9EAE9C-5898-4847-B577-DA17762E8B4B}" type="sibTrans" cxnId="{1A63310C-A8AD-4DE0-AF84-23D9388D533B}">
      <dgm:prSet/>
      <dgm:spPr/>
      <dgm:t>
        <a:bodyPr/>
        <a:lstStyle/>
        <a:p>
          <a:endParaRPr lang="en-GB"/>
        </a:p>
      </dgm:t>
    </dgm:pt>
    <dgm:pt modelId="{A0DD710C-6949-4BA8-9852-D155433CDBA8}">
      <dgm:prSet phldrT="[Text]" phldr="0"/>
      <dgm:spPr/>
      <dgm:t>
        <a:bodyPr/>
        <a:lstStyle/>
        <a:p>
          <a:pPr rtl="0"/>
          <a:r>
            <a:rPr lang="en-GB" sz="2400">
              <a:latin typeface="Calibri"/>
            </a:rPr>
            <a:t>We can only negotiate on areas identified on the agenda </a:t>
          </a:r>
          <a:endParaRPr lang="en-GB" sz="2400"/>
        </a:p>
      </dgm:t>
    </dgm:pt>
    <dgm:pt modelId="{EF0649E6-AE34-41BA-9C90-8BF72A16106C}" type="parTrans" cxnId="{096452C4-01E3-4D99-A4DC-CA4E2AC90F4C}">
      <dgm:prSet/>
      <dgm:spPr/>
      <dgm:t>
        <a:bodyPr/>
        <a:lstStyle/>
        <a:p>
          <a:endParaRPr lang="en-GB"/>
        </a:p>
      </dgm:t>
    </dgm:pt>
    <dgm:pt modelId="{FBCED0DB-D836-4E70-A486-3733B9E3A376}" type="sibTrans" cxnId="{096452C4-01E3-4D99-A4DC-CA4E2AC90F4C}">
      <dgm:prSet/>
      <dgm:spPr/>
      <dgm:t>
        <a:bodyPr/>
        <a:lstStyle/>
        <a:p>
          <a:endParaRPr lang="en-GB"/>
        </a:p>
      </dgm:t>
    </dgm:pt>
    <dgm:pt modelId="{40C464B4-A6D3-47B9-B088-CB9C1E9219AD}">
      <dgm:prSet phldrT="[Text]" phldr="0"/>
      <dgm:spPr/>
      <dgm:t>
        <a:bodyPr/>
        <a:lstStyle/>
        <a:p>
          <a:pPr rtl="0"/>
          <a:r>
            <a:rPr lang="en-GB" sz="2400">
              <a:latin typeface="Calibri"/>
            </a:rPr>
            <a:t>Value Added</a:t>
          </a:r>
          <a:endParaRPr lang="en-GB" sz="2400"/>
        </a:p>
      </dgm:t>
    </dgm:pt>
    <dgm:pt modelId="{973BE447-EF07-426F-B55B-31E4BD1D722A}" type="parTrans" cxnId="{76F13FC6-8580-4C69-AAD0-76575F6982C6}">
      <dgm:prSet/>
      <dgm:spPr/>
      <dgm:t>
        <a:bodyPr/>
        <a:lstStyle/>
        <a:p>
          <a:endParaRPr lang="en-GB"/>
        </a:p>
      </dgm:t>
    </dgm:pt>
    <dgm:pt modelId="{34994ED0-11F1-4E2F-B231-80A1E82D1336}" type="sibTrans" cxnId="{76F13FC6-8580-4C69-AAD0-76575F6982C6}">
      <dgm:prSet/>
      <dgm:spPr/>
      <dgm:t>
        <a:bodyPr/>
        <a:lstStyle/>
        <a:p>
          <a:endParaRPr lang="en-GB"/>
        </a:p>
      </dgm:t>
    </dgm:pt>
    <dgm:pt modelId="{BB501DB7-A225-4479-88BA-6F5647B41239}">
      <dgm:prSet phldr="0"/>
      <dgm:spPr/>
      <dgm:t>
        <a:bodyPr/>
        <a:lstStyle/>
        <a:p>
          <a:pPr rtl="0"/>
          <a:r>
            <a:rPr lang="en-GB" sz="2400">
              <a:latin typeface="Calibri"/>
            </a:rPr>
            <a:t>To be demonstrated via: Cost savings, Operational efficiencies, Risk reduction, Improved clarity or deliverability</a:t>
          </a:r>
        </a:p>
      </dgm:t>
    </dgm:pt>
    <dgm:pt modelId="{09AB620C-FF41-4A66-83FD-B344ADBC8BE2}" type="parTrans" cxnId="{AF1F7646-7C71-487C-A521-77CCD6F03D2A}">
      <dgm:prSet/>
      <dgm:spPr/>
    </dgm:pt>
    <dgm:pt modelId="{9A353F03-15D0-41E0-8B3C-60D64A1646FE}" type="sibTrans" cxnId="{AF1F7646-7C71-487C-A521-77CCD6F03D2A}">
      <dgm:prSet/>
      <dgm:spPr/>
    </dgm:pt>
    <dgm:pt modelId="{6FF78072-C472-4E4A-8820-020967BC1A7B}" type="pres">
      <dgm:prSet presAssocID="{5C807B80-9E6B-409E-8BCE-B39EB4F3BF5F}" presName="linearFlow" presStyleCnt="0">
        <dgm:presLayoutVars>
          <dgm:dir/>
          <dgm:animLvl val="lvl"/>
          <dgm:resizeHandles val="exact"/>
        </dgm:presLayoutVars>
      </dgm:prSet>
      <dgm:spPr/>
    </dgm:pt>
    <dgm:pt modelId="{1E901A13-4927-48D5-963F-461431FE563A}" type="pres">
      <dgm:prSet presAssocID="{54BD2399-105F-4E11-B920-024A99EB4254}" presName="composite" presStyleCnt="0"/>
      <dgm:spPr/>
    </dgm:pt>
    <dgm:pt modelId="{46F90473-C14F-4DBA-879E-EBB41030834B}" type="pres">
      <dgm:prSet presAssocID="{54BD2399-105F-4E11-B920-024A99EB4254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BBDCD0B3-2911-4A4D-BAF9-845B13073A8C}" type="pres">
      <dgm:prSet presAssocID="{54BD2399-105F-4E11-B920-024A99EB4254}" presName="descendantText" presStyleLbl="alignAcc1" presStyleIdx="0" presStyleCnt="3">
        <dgm:presLayoutVars>
          <dgm:bulletEnabled val="1"/>
        </dgm:presLayoutVars>
      </dgm:prSet>
      <dgm:spPr/>
    </dgm:pt>
    <dgm:pt modelId="{38E3F1B1-51C6-4502-BEF7-AB15138FD13D}" type="pres">
      <dgm:prSet presAssocID="{4C6342D2-F375-41E5-8D7B-FB1818682178}" presName="sp" presStyleCnt="0"/>
      <dgm:spPr/>
    </dgm:pt>
    <dgm:pt modelId="{857C3EE5-F347-4353-BCA4-0B34DC683C09}" type="pres">
      <dgm:prSet presAssocID="{05958763-4D61-4C95-92AE-CB41615434D9}" presName="composite" presStyleCnt="0"/>
      <dgm:spPr/>
    </dgm:pt>
    <dgm:pt modelId="{BCE6E57F-B305-4E71-A845-C54497C0CF1E}" type="pres">
      <dgm:prSet presAssocID="{05958763-4D61-4C95-92AE-CB41615434D9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BC39AE11-186E-41F4-905B-7B14DD51B956}" type="pres">
      <dgm:prSet presAssocID="{05958763-4D61-4C95-92AE-CB41615434D9}" presName="descendantText" presStyleLbl="alignAcc1" presStyleIdx="1" presStyleCnt="3">
        <dgm:presLayoutVars>
          <dgm:bulletEnabled val="1"/>
        </dgm:presLayoutVars>
      </dgm:prSet>
      <dgm:spPr/>
    </dgm:pt>
    <dgm:pt modelId="{4E9EB8F7-1BAD-486C-BFEB-DE62677E0495}" type="pres">
      <dgm:prSet presAssocID="{99CAE025-22F5-46E5-AE21-4818F57AA45E}" presName="sp" presStyleCnt="0"/>
      <dgm:spPr/>
    </dgm:pt>
    <dgm:pt modelId="{68BB1B12-B3E8-4183-8181-CBE9C01AC845}" type="pres">
      <dgm:prSet presAssocID="{40C464B4-A6D3-47B9-B088-CB9C1E9219AD}" presName="composite" presStyleCnt="0"/>
      <dgm:spPr/>
    </dgm:pt>
    <dgm:pt modelId="{B56DD22F-D07C-4405-81E3-4B273E739D14}" type="pres">
      <dgm:prSet presAssocID="{40C464B4-A6D3-47B9-B088-CB9C1E9219AD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2B33FC67-3E72-40C2-83C4-B06CAE44D9FE}" type="pres">
      <dgm:prSet presAssocID="{40C464B4-A6D3-47B9-B088-CB9C1E9219AD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B3962107-A1B3-41F1-BCA8-3A85BCA0FC4F}" type="presOf" srcId="{F9637D43-4C1E-45C2-A683-B8979AD4637A}" destId="{BBDCD0B3-2911-4A4D-BAF9-845B13073A8C}" srcOrd="0" destOrd="2" presId="urn:microsoft.com/office/officeart/2005/8/layout/chevron2"/>
    <dgm:cxn modelId="{1A63310C-A8AD-4DE0-AF84-23D9388D533B}" srcId="{05958763-4D61-4C95-92AE-CB41615434D9}" destId="{82EBF2E7-DD43-4FAD-BDC9-B6B9977F9607}" srcOrd="0" destOrd="0" parTransId="{8AE6DAFD-E8BB-4EA1-B222-D00098A853ED}" sibTransId="{3E9EAE9C-5898-4847-B577-DA17762E8B4B}"/>
    <dgm:cxn modelId="{970BD41A-86C5-4713-B24E-F3AAC904137A}" type="presOf" srcId="{A0DD710C-6949-4BA8-9852-D155433CDBA8}" destId="{BC39AE11-186E-41F4-905B-7B14DD51B956}" srcOrd="0" destOrd="1" presId="urn:microsoft.com/office/officeart/2005/8/layout/chevron2"/>
    <dgm:cxn modelId="{412EBC23-76DD-4476-9DC1-71B045638080}" srcId="{54BD2399-105F-4E11-B920-024A99EB4254}" destId="{86BF0F77-18F1-4195-9979-075B2B34897D}" srcOrd="3" destOrd="0" parTransId="{7E804FD2-5AA9-4597-8341-6B59A96AE67B}" sibTransId="{0A283176-E050-429F-9148-6A8D27E1202E}"/>
    <dgm:cxn modelId="{0CF13E2B-D276-453A-9BAB-BC88C88241D6}" type="presOf" srcId="{82EBF2E7-DD43-4FAD-BDC9-B6B9977F9607}" destId="{BC39AE11-186E-41F4-905B-7B14DD51B956}" srcOrd="0" destOrd="0" presId="urn:microsoft.com/office/officeart/2005/8/layout/chevron2"/>
    <dgm:cxn modelId="{40227F3C-25B4-4EEF-91BC-671C6CC9892D}" type="presOf" srcId="{86BF0F77-18F1-4195-9979-075B2B34897D}" destId="{BBDCD0B3-2911-4A4D-BAF9-845B13073A8C}" srcOrd="0" destOrd="3" presId="urn:microsoft.com/office/officeart/2005/8/layout/chevron2"/>
    <dgm:cxn modelId="{7C2F923E-9DB6-45CB-AFE2-681DD4491CD3}" type="presOf" srcId="{BB501DB7-A225-4479-88BA-6F5647B41239}" destId="{2B33FC67-3E72-40C2-83C4-B06CAE44D9FE}" srcOrd="0" destOrd="0" presId="urn:microsoft.com/office/officeart/2005/8/layout/chevron2"/>
    <dgm:cxn modelId="{876B5460-5535-44C2-83ED-5032B79D7860}" type="presOf" srcId="{40C464B4-A6D3-47B9-B088-CB9C1E9219AD}" destId="{B56DD22F-D07C-4405-81E3-4B273E739D14}" srcOrd="0" destOrd="0" presId="urn:microsoft.com/office/officeart/2005/8/layout/chevron2"/>
    <dgm:cxn modelId="{AA4D7742-3CF3-4900-9A38-58F975899A7A}" srcId="{54BD2399-105F-4E11-B920-024A99EB4254}" destId="{8159E935-F8D2-4498-B5C9-E706ADE60CA0}" srcOrd="1" destOrd="0" parTransId="{A63BC8A9-ACAE-4430-B726-5732172C33F3}" sibTransId="{D992FDD1-AE4A-4B3F-ACA0-5CFEAAF8165B}"/>
    <dgm:cxn modelId="{E0316543-1FB3-415F-881F-B7638B41FF3F}" type="presOf" srcId="{8159E935-F8D2-4498-B5C9-E706ADE60CA0}" destId="{BBDCD0B3-2911-4A4D-BAF9-845B13073A8C}" srcOrd="0" destOrd="1" presId="urn:microsoft.com/office/officeart/2005/8/layout/chevron2"/>
    <dgm:cxn modelId="{AF1F7646-7C71-487C-A521-77CCD6F03D2A}" srcId="{40C464B4-A6D3-47B9-B088-CB9C1E9219AD}" destId="{BB501DB7-A225-4479-88BA-6F5647B41239}" srcOrd="0" destOrd="0" parTransId="{09AB620C-FF41-4A66-83FD-B344ADBC8BE2}" sibTransId="{9A353F03-15D0-41E0-8B3C-60D64A1646FE}"/>
    <dgm:cxn modelId="{DB500647-3FBE-45AF-82A7-B0177EA44BBA}" srcId="{5C807B80-9E6B-409E-8BCE-B39EB4F3BF5F}" destId="{05958763-4D61-4C95-92AE-CB41615434D9}" srcOrd="1" destOrd="0" parTransId="{786F2E3F-3FDB-4FBB-B3D7-0AD4245FC0ED}" sibTransId="{99CAE025-22F5-46E5-AE21-4818F57AA45E}"/>
    <dgm:cxn modelId="{C2F2064F-F187-402A-93EE-A972A2C7F6DB}" type="presOf" srcId="{54BD2399-105F-4E11-B920-024A99EB4254}" destId="{46F90473-C14F-4DBA-879E-EBB41030834B}" srcOrd="0" destOrd="0" presId="urn:microsoft.com/office/officeart/2005/8/layout/chevron2"/>
    <dgm:cxn modelId="{9C008853-1AB1-401E-9E24-86DBA62ED5F7}" type="presOf" srcId="{5C807B80-9E6B-409E-8BCE-B39EB4F3BF5F}" destId="{6FF78072-C472-4E4A-8820-020967BC1A7B}" srcOrd="0" destOrd="0" presId="urn:microsoft.com/office/officeart/2005/8/layout/chevron2"/>
    <dgm:cxn modelId="{FABFEE90-5120-45CE-8E3B-AF8EE9AD9BA0}" srcId="{54BD2399-105F-4E11-B920-024A99EB4254}" destId="{F9637D43-4C1E-45C2-A683-B8979AD4637A}" srcOrd="2" destOrd="0" parTransId="{687B378D-311C-472C-B767-D6559AF8A0BA}" sibTransId="{8F59277F-1639-4407-82E5-5117D053A2CF}"/>
    <dgm:cxn modelId="{23EF5F93-D442-428C-99BE-837E5FBD62E1}" srcId="{5C807B80-9E6B-409E-8BCE-B39EB4F3BF5F}" destId="{54BD2399-105F-4E11-B920-024A99EB4254}" srcOrd="0" destOrd="0" parTransId="{640E4CA2-0703-45A7-88A2-998671E3246F}" sibTransId="{4C6342D2-F375-41E5-8D7B-FB1818682178}"/>
    <dgm:cxn modelId="{3641E3AD-4688-423D-810C-E83620E08BC9}" type="presOf" srcId="{05958763-4D61-4C95-92AE-CB41615434D9}" destId="{BCE6E57F-B305-4E71-A845-C54497C0CF1E}" srcOrd="0" destOrd="0" presId="urn:microsoft.com/office/officeart/2005/8/layout/chevron2"/>
    <dgm:cxn modelId="{EFCD89B5-3746-47EA-9BE0-5F0C049DE07A}" srcId="{54BD2399-105F-4E11-B920-024A99EB4254}" destId="{CB2D7866-918D-4E21-B32F-653EFBDADEA3}" srcOrd="0" destOrd="0" parTransId="{D84ECCDB-DBD0-44E6-852C-2947BB31A764}" sibTransId="{DB86369B-423B-4CAD-BE88-A2960AF07A5A}"/>
    <dgm:cxn modelId="{096452C4-01E3-4D99-A4DC-CA4E2AC90F4C}" srcId="{05958763-4D61-4C95-92AE-CB41615434D9}" destId="{A0DD710C-6949-4BA8-9852-D155433CDBA8}" srcOrd="1" destOrd="0" parTransId="{EF0649E6-AE34-41BA-9C90-8BF72A16106C}" sibTransId="{FBCED0DB-D836-4E70-A486-3733B9E3A376}"/>
    <dgm:cxn modelId="{76F13FC6-8580-4C69-AAD0-76575F6982C6}" srcId="{5C807B80-9E6B-409E-8BCE-B39EB4F3BF5F}" destId="{40C464B4-A6D3-47B9-B088-CB9C1E9219AD}" srcOrd="2" destOrd="0" parTransId="{973BE447-EF07-426F-B55B-31E4BD1D722A}" sibTransId="{34994ED0-11F1-4E2F-B231-80A1E82D1336}"/>
    <dgm:cxn modelId="{0F899BF1-7C13-46E7-AC73-A5E249178C44}" type="presOf" srcId="{CB2D7866-918D-4E21-B32F-653EFBDADEA3}" destId="{BBDCD0B3-2911-4A4D-BAF9-845B13073A8C}" srcOrd="0" destOrd="0" presId="urn:microsoft.com/office/officeart/2005/8/layout/chevron2"/>
    <dgm:cxn modelId="{36422CFF-8F51-4DA7-9E42-CE5D544CA1F9}" type="presParOf" srcId="{6FF78072-C472-4E4A-8820-020967BC1A7B}" destId="{1E901A13-4927-48D5-963F-461431FE563A}" srcOrd="0" destOrd="0" presId="urn:microsoft.com/office/officeart/2005/8/layout/chevron2"/>
    <dgm:cxn modelId="{A4C0FE0E-966C-4448-9C83-87D46AB63405}" type="presParOf" srcId="{1E901A13-4927-48D5-963F-461431FE563A}" destId="{46F90473-C14F-4DBA-879E-EBB41030834B}" srcOrd="0" destOrd="0" presId="urn:microsoft.com/office/officeart/2005/8/layout/chevron2"/>
    <dgm:cxn modelId="{C7D090FD-6256-4E5B-82F8-4803C9F44743}" type="presParOf" srcId="{1E901A13-4927-48D5-963F-461431FE563A}" destId="{BBDCD0B3-2911-4A4D-BAF9-845B13073A8C}" srcOrd="1" destOrd="0" presId="urn:microsoft.com/office/officeart/2005/8/layout/chevron2"/>
    <dgm:cxn modelId="{513603BF-C7C6-4838-B46C-E2C99C95A057}" type="presParOf" srcId="{6FF78072-C472-4E4A-8820-020967BC1A7B}" destId="{38E3F1B1-51C6-4502-BEF7-AB15138FD13D}" srcOrd="1" destOrd="0" presId="urn:microsoft.com/office/officeart/2005/8/layout/chevron2"/>
    <dgm:cxn modelId="{5C581A1C-7516-4F53-991B-B8041C9374DE}" type="presParOf" srcId="{6FF78072-C472-4E4A-8820-020967BC1A7B}" destId="{857C3EE5-F347-4353-BCA4-0B34DC683C09}" srcOrd="2" destOrd="0" presId="urn:microsoft.com/office/officeart/2005/8/layout/chevron2"/>
    <dgm:cxn modelId="{EA48CAB1-9CEF-4515-828F-C5FC9C6DAF7E}" type="presParOf" srcId="{857C3EE5-F347-4353-BCA4-0B34DC683C09}" destId="{BCE6E57F-B305-4E71-A845-C54497C0CF1E}" srcOrd="0" destOrd="0" presId="urn:microsoft.com/office/officeart/2005/8/layout/chevron2"/>
    <dgm:cxn modelId="{2C30DC9F-1F4F-4C59-AA2D-7EEF9EFE699F}" type="presParOf" srcId="{857C3EE5-F347-4353-BCA4-0B34DC683C09}" destId="{BC39AE11-186E-41F4-905B-7B14DD51B956}" srcOrd="1" destOrd="0" presId="urn:microsoft.com/office/officeart/2005/8/layout/chevron2"/>
    <dgm:cxn modelId="{F3E59261-AB88-4F6F-8030-4BA801EE8D6D}" type="presParOf" srcId="{6FF78072-C472-4E4A-8820-020967BC1A7B}" destId="{4E9EB8F7-1BAD-486C-BFEB-DE62677E0495}" srcOrd="3" destOrd="0" presId="urn:microsoft.com/office/officeart/2005/8/layout/chevron2"/>
    <dgm:cxn modelId="{F11B2C38-7854-42A8-A08B-53408AEF5917}" type="presParOf" srcId="{6FF78072-C472-4E4A-8820-020967BC1A7B}" destId="{68BB1B12-B3E8-4183-8181-CBE9C01AC845}" srcOrd="4" destOrd="0" presId="urn:microsoft.com/office/officeart/2005/8/layout/chevron2"/>
    <dgm:cxn modelId="{AB03B46A-5613-4B7E-BF43-C2C27F0C86CC}" type="presParOf" srcId="{68BB1B12-B3E8-4183-8181-CBE9C01AC845}" destId="{B56DD22F-D07C-4405-81E3-4B273E739D14}" srcOrd="0" destOrd="0" presId="urn:microsoft.com/office/officeart/2005/8/layout/chevron2"/>
    <dgm:cxn modelId="{ABBD98F3-0E91-49D0-A227-1BA7B7484839}" type="presParOf" srcId="{68BB1B12-B3E8-4183-8181-CBE9C01AC845}" destId="{2B33FC67-3E72-40C2-83C4-B06CAE44D9F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EEC7DD6-2AF7-449A-8A9B-7E837442A8E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BF7768C-40B5-4E29-9DAF-55AFC40A243A}">
      <dgm:prSet phldrT="[Text]" phldr="0"/>
      <dgm:spPr/>
      <dgm:t>
        <a:bodyPr/>
        <a:lstStyle/>
        <a:p>
          <a:pPr algn="l" rtl="0">
            <a:lnSpc>
              <a:spcPct val="90000"/>
            </a:lnSpc>
          </a:pPr>
          <a:r>
            <a:rPr lang="en-GB" sz="3600" b="1">
              <a:solidFill>
                <a:srgbClr val="FFFFFF"/>
              </a:solidFill>
              <a:latin typeface="Calibri"/>
              <a:ea typeface="Calibri"/>
              <a:cs typeface="Calibri"/>
            </a:rPr>
            <a:t>Refer to Information Sheet </a:t>
          </a:r>
          <a:r>
            <a:rPr lang="en-GB" sz="3600">
              <a:solidFill>
                <a:srgbClr val="FFFFFF"/>
              </a:solidFill>
              <a:latin typeface="Calibri"/>
              <a:ea typeface="Calibri"/>
              <a:cs typeface="Calibri"/>
            </a:rPr>
            <a:t>– timings, site addresses, parking information, contact number</a:t>
          </a:r>
          <a:endParaRPr lang="en-GB" sz="3600">
            <a:solidFill>
              <a:srgbClr val="FFFFFF"/>
            </a:solidFill>
            <a:ea typeface="+mn-ea"/>
            <a:cs typeface="+mn-cs"/>
          </a:endParaRPr>
        </a:p>
      </dgm:t>
    </dgm:pt>
    <dgm:pt modelId="{28776C19-AD99-4684-A2E9-E40EFBE46FBC}" type="parTrans" cxnId="{E94FDC4A-F24E-4931-82A7-848B176ADBE2}">
      <dgm:prSet/>
      <dgm:spPr/>
      <dgm:t>
        <a:bodyPr/>
        <a:lstStyle/>
        <a:p>
          <a:endParaRPr lang="en-GB"/>
        </a:p>
      </dgm:t>
    </dgm:pt>
    <dgm:pt modelId="{E2A18584-E2D5-4116-B93C-FDEEAF2F53DB}" type="sibTrans" cxnId="{E94FDC4A-F24E-4931-82A7-848B176ADBE2}">
      <dgm:prSet/>
      <dgm:spPr/>
      <dgm:t>
        <a:bodyPr/>
        <a:lstStyle/>
        <a:p>
          <a:endParaRPr lang="en-GB"/>
        </a:p>
      </dgm:t>
    </dgm:pt>
    <dgm:pt modelId="{2E6FC8DA-9227-4DAF-8B00-4E432C04E2BB}">
      <dgm:prSet phldrT="[Text]" phldr="0"/>
      <dgm:spPr/>
      <dgm:t>
        <a:bodyPr/>
        <a:lstStyle/>
        <a:p>
          <a:pPr algn="l" rtl="0">
            <a:lnSpc>
              <a:spcPct val="90000"/>
            </a:lnSpc>
          </a:pPr>
          <a:r>
            <a:rPr lang="en-GB" sz="3600" b="1">
              <a:solidFill>
                <a:srgbClr val="FFFFFF"/>
              </a:solidFill>
              <a:latin typeface="Calibri"/>
              <a:ea typeface="+mn-ea"/>
              <a:cs typeface="+mn-cs"/>
            </a:rPr>
            <a:t>Single Group Format </a:t>
          </a:r>
          <a:r>
            <a:rPr lang="en-GB" sz="3600">
              <a:solidFill>
                <a:srgbClr val="FFFFFF"/>
              </a:solidFill>
              <a:latin typeface="Calibri"/>
              <a:ea typeface="+mn-ea"/>
              <a:cs typeface="+mn-cs"/>
            </a:rPr>
            <a:t>- we will ensure everyone is present before beginning the visit at each site</a:t>
          </a:r>
          <a:endParaRPr lang="en-GB" sz="3600">
            <a:solidFill>
              <a:srgbClr val="FFFFFF"/>
            </a:solidFill>
            <a:ea typeface="+mn-ea"/>
            <a:cs typeface="+mn-cs"/>
          </a:endParaRPr>
        </a:p>
      </dgm:t>
    </dgm:pt>
    <dgm:pt modelId="{54C1BEA1-127C-47EE-86B9-281799F968C0}" type="parTrans" cxnId="{0941338E-80CF-41F9-A391-39EC6643D7EF}">
      <dgm:prSet/>
      <dgm:spPr/>
      <dgm:t>
        <a:bodyPr/>
        <a:lstStyle/>
        <a:p>
          <a:endParaRPr lang="en-GB"/>
        </a:p>
      </dgm:t>
    </dgm:pt>
    <dgm:pt modelId="{AED90AF8-B568-4A8D-BFC0-72592BC6FB0C}" type="sibTrans" cxnId="{0941338E-80CF-41F9-A391-39EC6643D7EF}">
      <dgm:prSet/>
      <dgm:spPr/>
      <dgm:t>
        <a:bodyPr/>
        <a:lstStyle/>
        <a:p>
          <a:endParaRPr lang="en-GB"/>
        </a:p>
      </dgm:t>
    </dgm:pt>
    <dgm:pt modelId="{D622C21C-A2DC-449D-91C3-2AFFF41615FF}">
      <dgm:prSet phldrT="[Text]" phldr="0"/>
      <dgm:spPr/>
      <dgm:t>
        <a:bodyPr/>
        <a:lstStyle/>
        <a:p>
          <a:pPr algn="l" rtl="0">
            <a:lnSpc>
              <a:spcPct val="90000"/>
            </a:lnSpc>
          </a:pPr>
          <a:r>
            <a:rPr lang="en-GB" sz="3600" b="1">
              <a:solidFill>
                <a:srgbClr val="FFFFFF"/>
              </a:solidFill>
              <a:latin typeface="Calibri"/>
              <a:ea typeface="Calibri"/>
              <a:cs typeface="Calibri"/>
            </a:rPr>
            <a:t>Questions</a:t>
          </a:r>
          <a:r>
            <a:rPr lang="en-GB" sz="3600">
              <a:solidFill>
                <a:srgbClr val="FFFFFF"/>
              </a:solidFill>
              <a:latin typeface="Calibri"/>
              <a:ea typeface="Calibri"/>
              <a:cs typeface="Calibri"/>
            </a:rPr>
            <a:t> may be asked throughout the duration of the day – note that answers will be circulated to all bidders</a:t>
          </a:r>
          <a:endParaRPr lang="en-GB" sz="3600">
            <a:solidFill>
              <a:srgbClr val="FFFFFF"/>
            </a:solidFill>
            <a:ea typeface="+mn-ea"/>
            <a:cs typeface="+mn-cs"/>
          </a:endParaRPr>
        </a:p>
      </dgm:t>
    </dgm:pt>
    <dgm:pt modelId="{59276B4F-A7F7-42B1-AEA9-F6329AF16305}" type="parTrans" cxnId="{58DC8CF6-ACA1-4B39-BE65-82055BB9C53A}">
      <dgm:prSet/>
      <dgm:spPr/>
      <dgm:t>
        <a:bodyPr/>
        <a:lstStyle/>
        <a:p>
          <a:endParaRPr lang="en-GB"/>
        </a:p>
      </dgm:t>
    </dgm:pt>
    <dgm:pt modelId="{A2667E3B-C188-4DFB-A072-432C21765897}" type="sibTrans" cxnId="{58DC8CF6-ACA1-4B39-BE65-82055BB9C53A}">
      <dgm:prSet/>
      <dgm:spPr/>
      <dgm:t>
        <a:bodyPr/>
        <a:lstStyle/>
        <a:p>
          <a:endParaRPr lang="en-GB"/>
        </a:p>
      </dgm:t>
    </dgm:pt>
    <dgm:pt modelId="{4DEFD0FD-8CB6-40AC-9579-18B0D8A63A54}" type="pres">
      <dgm:prSet presAssocID="{6EEC7DD6-2AF7-449A-8A9B-7E837442A8E6}" presName="linear" presStyleCnt="0">
        <dgm:presLayoutVars>
          <dgm:animLvl val="lvl"/>
          <dgm:resizeHandles val="exact"/>
        </dgm:presLayoutVars>
      </dgm:prSet>
      <dgm:spPr/>
    </dgm:pt>
    <dgm:pt modelId="{1820601C-AD5E-408C-A6E6-3437744FC1B3}" type="pres">
      <dgm:prSet presAssocID="{ABF7768C-40B5-4E29-9DAF-55AFC40A243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C899D58-B489-43FD-81A1-0D955EEE4132}" type="pres">
      <dgm:prSet presAssocID="{E2A18584-E2D5-4116-B93C-FDEEAF2F53DB}" presName="spacer" presStyleCnt="0"/>
      <dgm:spPr/>
    </dgm:pt>
    <dgm:pt modelId="{CA4696B7-333F-436F-986E-255E67772EBD}" type="pres">
      <dgm:prSet presAssocID="{2E6FC8DA-9227-4DAF-8B00-4E432C04E2B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F07266B-B3F2-4016-ABAC-B629206B9FF5}" type="pres">
      <dgm:prSet presAssocID="{AED90AF8-B568-4A8D-BFC0-72592BC6FB0C}" presName="spacer" presStyleCnt="0"/>
      <dgm:spPr/>
    </dgm:pt>
    <dgm:pt modelId="{FC76C48D-E724-4F2A-892E-16AD44978315}" type="pres">
      <dgm:prSet presAssocID="{D622C21C-A2DC-449D-91C3-2AFFF41615FF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14D5013D-6F3E-4974-910F-76CC329E9AE1}" type="presOf" srcId="{D622C21C-A2DC-449D-91C3-2AFFF41615FF}" destId="{FC76C48D-E724-4F2A-892E-16AD44978315}" srcOrd="0" destOrd="0" presId="urn:microsoft.com/office/officeart/2005/8/layout/vList2"/>
    <dgm:cxn modelId="{78CF826A-29A2-4917-A0F8-DED090A69AF5}" type="presOf" srcId="{ABF7768C-40B5-4E29-9DAF-55AFC40A243A}" destId="{1820601C-AD5E-408C-A6E6-3437744FC1B3}" srcOrd="0" destOrd="0" presId="urn:microsoft.com/office/officeart/2005/8/layout/vList2"/>
    <dgm:cxn modelId="{E94FDC4A-F24E-4931-82A7-848B176ADBE2}" srcId="{6EEC7DD6-2AF7-449A-8A9B-7E837442A8E6}" destId="{ABF7768C-40B5-4E29-9DAF-55AFC40A243A}" srcOrd="0" destOrd="0" parTransId="{28776C19-AD99-4684-A2E9-E40EFBE46FBC}" sibTransId="{E2A18584-E2D5-4116-B93C-FDEEAF2F53DB}"/>
    <dgm:cxn modelId="{0941338E-80CF-41F9-A391-39EC6643D7EF}" srcId="{6EEC7DD6-2AF7-449A-8A9B-7E837442A8E6}" destId="{2E6FC8DA-9227-4DAF-8B00-4E432C04E2BB}" srcOrd="1" destOrd="0" parTransId="{54C1BEA1-127C-47EE-86B9-281799F968C0}" sibTransId="{AED90AF8-B568-4A8D-BFC0-72592BC6FB0C}"/>
    <dgm:cxn modelId="{B1222E97-2AC0-4881-9D14-0FABDC163AE4}" type="presOf" srcId="{2E6FC8DA-9227-4DAF-8B00-4E432C04E2BB}" destId="{CA4696B7-333F-436F-986E-255E67772EBD}" srcOrd="0" destOrd="0" presId="urn:microsoft.com/office/officeart/2005/8/layout/vList2"/>
    <dgm:cxn modelId="{B2938EF4-07A2-4B3F-B9C3-9EE65CC3DEB1}" type="presOf" srcId="{6EEC7DD6-2AF7-449A-8A9B-7E837442A8E6}" destId="{4DEFD0FD-8CB6-40AC-9579-18B0D8A63A54}" srcOrd="0" destOrd="0" presId="urn:microsoft.com/office/officeart/2005/8/layout/vList2"/>
    <dgm:cxn modelId="{58DC8CF6-ACA1-4B39-BE65-82055BB9C53A}" srcId="{6EEC7DD6-2AF7-449A-8A9B-7E837442A8E6}" destId="{D622C21C-A2DC-449D-91C3-2AFFF41615FF}" srcOrd="2" destOrd="0" parTransId="{59276B4F-A7F7-42B1-AEA9-F6329AF16305}" sibTransId="{A2667E3B-C188-4DFB-A072-432C21765897}"/>
    <dgm:cxn modelId="{036D9171-2E8D-45E6-B34D-DDEF25DCD02F}" type="presParOf" srcId="{4DEFD0FD-8CB6-40AC-9579-18B0D8A63A54}" destId="{1820601C-AD5E-408C-A6E6-3437744FC1B3}" srcOrd="0" destOrd="0" presId="urn:microsoft.com/office/officeart/2005/8/layout/vList2"/>
    <dgm:cxn modelId="{C4EDA6DF-BF67-4179-BB9F-AE3BB519D8A2}" type="presParOf" srcId="{4DEFD0FD-8CB6-40AC-9579-18B0D8A63A54}" destId="{9C899D58-B489-43FD-81A1-0D955EEE4132}" srcOrd="1" destOrd="0" presId="urn:microsoft.com/office/officeart/2005/8/layout/vList2"/>
    <dgm:cxn modelId="{1BE357C4-842D-4BEE-8E1F-C1DF8A9B9492}" type="presParOf" srcId="{4DEFD0FD-8CB6-40AC-9579-18B0D8A63A54}" destId="{CA4696B7-333F-436F-986E-255E67772EBD}" srcOrd="2" destOrd="0" presId="urn:microsoft.com/office/officeart/2005/8/layout/vList2"/>
    <dgm:cxn modelId="{96A9E88E-CD03-4DE1-BAD2-FE0A4BA7D7C1}" type="presParOf" srcId="{4DEFD0FD-8CB6-40AC-9579-18B0D8A63A54}" destId="{5F07266B-B3F2-4016-ABAC-B629206B9FF5}" srcOrd="3" destOrd="0" presId="urn:microsoft.com/office/officeart/2005/8/layout/vList2"/>
    <dgm:cxn modelId="{8445BFC4-66AA-41DB-9508-848741A4AA87}" type="presParOf" srcId="{4DEFD0FD-8CB6-40AC-9579-18B0D8A63A54}" destId="{FC76C48D-E724-4F2A-892E-16AD4497831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D708CF-DAA3-4D3D-8448-8225ADDDB1AA}">
      <dsp:nvSpPr>
        <dsp:cNvPr id="0" name=""/>
        <dsp:cNvSpPr/>
      </dsp:nvSpPr>
      <dsp:spPr>
        <a:xfrm>
          <a:off x="0" y="1586627"/>
          <a:ext cx="11930059" cy="2115502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D01EBF-E1A2-4F8B-B33C-3F63AEA56951}">
      <dsp:nvSpPr>
        <dsp:cNvPr id="0" name=""/>
        <dsp:cNvSpPr/>
      </dsp:nvSpPr>
      <dsp:spPr>
        <a:xfrm>
          <a:off x="4718" y="0"/>
          <a:ext cx="2063003" cy="21155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177800" numCol="1" spcCol="1270" anchor="b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2500" b="1" kern="1200">
              <a:latin typeface="Calibri"/>
              <a:ea typeface="+mn-ea"/>
              <a:cs typeface="+mn-cs"/>
            </a:rPr>
            <a:t>Stage 1: PSQ Complete</a:t>
          </a:r>
          <a:r>
            <a:rPr lang="en-GB" sz="2500" kern="1200">
              <a:latin typeface="Calibri"/>
              <a:ea typeface="+mn-ea"/>
              <a:cs typeface="+mn-cs"/>
            </a:rPr>
            <a:t> </a:t>
          </a:r>
          <a:endParaRPr lang="en-GB" sz="2500" i="1" kern="1200">
            <a:ea typeface="+mn-ea"/>
            <a:cs typeface="+mn-cs"/>
          </a:endParaRPr>
        </a:p>
      </dsp:txBody>
      <dsp:txXfrm>
        <a:off x="4718" y="0"/>
        <a:ext cx="2063003" cy="2115502"/>
      </dsp:txXfrm>
    </dsp:sp>
    <dsp:sp modelId="{68FC0C8E-6095-47AE-84C4-9A777B660B41}">
      <dsp:nvSpPr>
        <dsp:cNvPr id="0" name=""/>
        <dsp:cNvSpPr/>
      </dsp:nvSpPr>
      <dsp:spPr>
        <a:xfrm>
          <a:off x="771782" y="2379940"/>
          <a:ext cx="528875" cy="5288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72D5A7-A724-4A3F-B74F-7A72C960FAF8}">
      <dsp:nvSpPr>
        <dsp:cNvPr id="0" name=""/>
        <dsp:cNvSpPr/>
      </dsp:nvSpPr>
      <dsp:spPr>
        <a:xfrm>
          <a:off x="2170871" y="3173254"/>
          <a:ext cx="2063003" cy="21155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17780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2500" b="1" kern="1200">
              <a:latin typeface="Calibri"/>
              <a:ea typeface="+mn-ea"/>
              <a:cs typeface="+mn-cs"/>
            </a:rPr>
            <a:t>Stage 2: ISIT Underway</a:t>
          </a:r>
          <a:r>
            <a:rPr lang="en-GB" sz="2500" kern="1200">
              <a:latin typeface="Calibri"/>
              <a:ea typeface="+mn-ea"/>
              <a:cs typeface="+mn-cs"/>
            </a:rPr>
            <a:t> </a:t>
          </a:r>
          <a:r>
            <a:rPr lang="en-GB" sz="2500" b="0" i="1" kern="1200">
              <a:latin typeface="Calibri"/>
              <a:ea typeface="+mn-ea"/>
              <a:cs typeface="+mn-cs"/>
            </a:rPr>
            <a:t>February – May 2026</a:t>
          </a:r>
          <a:endParaRPr lang="en-GB" sz="2500" b="0" i="1" kern="1200">
            <a:ea typeface="+mn-ea"/>
            <a:cs typeface="+mn-cs"/>
          </a:endParaRPr>
        </a:p>
      </dsp:txBody>
      <dsp:txXfrm>
        <a:off x="2170871" y="3173254"/>
        <a:ext cx="2063003" cy="2115502"/>
      </dsp:txXfrm>
    </dsp:sp>
    <dsp:sp modelId="{36C7CAD0-16FC-4E35-891B-C9C5B42FAA54}">
      <dsp:nvSpPr>
        <dsp:cNvPr id="0" name=""/>
        <dsp:cNvSpPr/>
      </dsp:nvSpPr>
      <dsp:spPr>
        <a:xfrm>
          <a:off x="2937935" y="2379940"/>
          <a:ext cx="528875" cy="5288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099AA4-19D6-4E43-87C7-6E17B6A902CE}">
      <dsp:nvSpPr>
        <dsp:cNvPr id="0" name=""/>
        <dsp:cNvSpPr/>
      </dsp:nvSpPr>
      <dsp:spPr>
        <a:xfrm>
          <a:off x="4337024" y="0"/>
          <a:ext cx="2063003" cy="21155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177800" numCol="1" spcCol="1270" anchor="b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2500" b="1" kern="1200">
              <a:latin typeface="Calibri"/>
              <a:ea typeface="+mn-ea"/>
              <a:cs typeface="+mn-cs"/>
            </a:rPr>
            <a:t>Stage 3: Negotiation</a:t>
          </a:r>
          <a:r>
            <a:rPr lang="en-GB" sz="2500" kern="1200">
              <a:latin typeface="Calibri"/>
              <a:ea typeface="+mn-ea"/>
              <a:cs typeface="+mn-cs"/>
            </a:rPr>
            <a:t> </a:t>
          </a:r>
          <a:r>
            <a:rPr lang="en-GB" sz="2500" i="0" kern="1200">
              <a:latin typeface="Calibri"/>
              <a:ea typeface="+mn-ea"/>
              <a:cs typeface="+mn-cs"/>
            </a:rPr>
            <a:t>           </a:t>
          </a:r>
          <a:r>
            <a:rPr lang="en-GB" sz="2500" b="0" i="1" kern="1200">
              <a:latin typeface="Calibri"/>
              <a:ea typeface="+mn-ea"/>
              <a:cs typeface="+mn-cs"/>
            </a:rPr>
            <a:t>June 2026</a:t>
          </a:r>
        </a:p>
      </dsp:txBody>
      <dsp:txXfrm>
        <a:off x="4337024" y="0"/>
        <a:ext cx="2063003" cy="2115502"/>
      </dsp:txXfrm>
    </dsp:sp>
    <dsp:sp modelId="{645C2A78-8F84-47DC-B2EA-2420833276BB}">
      <dsp:nvSpPr>
        <dsp:cNvPr id="0" name=""/>
        <dsp:cNvSpPr/>
      </dsp:nvSpPr>
      <dsp:spPr>
        <a:xfrm>
          <a:off x="5104088" y="2379940"/>
          <a:ext cx="528875" cy="5288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2E8EA3-4C39-4F7C-A80B-E7A5BFEADEAB}">
      <dsp:nvSpPr>
        <dsp:cNvPr id="0" name=""/>
        <dsp:cNvSpPr/>
      </dsp:nvSpPr>
      <dsp:spPr>
        <a:xfrm>
          <a:off x="6503178" y="3173254"/>
          <a:ext cx="2063003" cy="21155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17780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2500" b="1" kern="1200">
              <a:latin typeface="Calibri"/>
              <a:ea typeface="+mn-ea"/>
              <a:cs typeface="+mn-cs"/>
            </a:rPr>
            <a:t>Stage 4: BAFO     </a:t>
          </a:r>
          <a:r>
            <a:rPr lang="en-GB" sz="2500" kern="1200">
              <a:latin typeface="Calibri"/>
              <a:ea typeface="+mn-ea"/>
              <a:cs typeface="+mn-cs"/>
            </a:rPr>
            <a:t>                </a:t>
          </a:r>
          <a:r>
            <a:rPr lang="en-GB" sz="2500" b="0" i="1" kern="1200">
              <a:latin typeface="Calibri"/>
              <a:ea typeface="+mn-ea"/>
              <a:cs typeface="+mn-cs"/>
            </a:rPr>
            <a:t>June-August 2026</a:t>
          </a:r>
        </a:p>
      </dsp:txBody>
      <dsp:txXfrm>
        <a:off x="6503178" y="3173254"/>
        <a:ext cx="2063003" cy="2115502"/>
      </dsp:txXfrm>
    </dsp:sp>
    <dsp:sp modelId="{F013B452-4261-485B-BDF1-8A6A2C2F503E}">
      <dsp:nvSpPr>
        <dsp:cNvPr id="0" name=""/>
        <dsp:cNvSpPr/>
      </dsp:nvSpPr>
      <dsp:spPr>
        <a:xfrm>
          <a:off x="7270241" y="2379940"/>
          <a:ext cx="528875" cy="5288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339128-850B-4FD8-9F44-A4204FF88AE0}">
      <dsp:nvSpPr>
        <dsp:cNvPr id="0" name=""/>
        <dsp:cNvSpPr/>
      </dsp:nvSpPr>
      <dsp:spPr>
        <a:xfrm>
          <a:off x="8669331" y="0"/>
          <a:ext cx="2063003" cy="21155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177800" numCol="1" spcCol="1270" anchor="b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2500" b="1" kern="1200">
              <a:latin typeface="Calibri"/>
              <a:ea typeface="+mn-ea"/>
              <a:cs typeface="+mn-cs"/>
            </a:rPr>
            <a:t>Contract Award  </a:t>
          </a:r>
          <a:r>
            <a:rPr lang="en-GB" sz="2500" kern="1200">
              <a:latin typeface="Calibri"/>
              <a:ea typeface="+mn-ea"/>
              <a:cs typeface="+mn-cs"/>
            </a:rPr>
            <a:t>          </a:t>
          </a:r>
          <a:r>
            <a:rPr lang="en-GB" sz="2500" b="0" i="1" kern="1200">
              <a:latin typeface="Calibri"/>
              <a:ea typeface="+mn-ea"/>
              <a:cs typeface="+mn-cs"/>
            </a:rPr>
            <a:t>October-November 2026</a:t>
          </a:r>
          <a:endParaRPr lang="en-GB" sz="2500" b="0" i="1" kern="1200">
            <a:ea typeface="+mn-ea"/>
            <a:cs typeface="+mn-cs"/>
          </a:endParaRPr>
        </a:p>
      </dsp:txBody>
      <dsp:txXfrm>
        <a:off x="8669331" y="0"/>
        <a:ext cx="2063003" cy="2115502"/>
      </dsp:txXfrm>
    </dsp:sp>
    <dsp:sp modelId="{D61915E6-7EB2-4DD3-8CE0-ED0A1A1DFF35}">
      <dsp:nvSpPr>
        <dsp:cNvPr id="0" name=""/>
        <dsp:cNvSpPr/>
      </dsp:nvSpPr>
      <dsp:spPr>
        <a:xfrm>
          <a:off x="9436395" y="2379940"/>
          <a:ext cx="528875" cy="5288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5107AD-444E-406E-AFEC-735EEE98EAA7}">
      <dsp:nvSpPr>
        <dsp:cNvPr id="0" name=""/>
        <dsp:cNvSpPr/>
      </dsp:nvSpPr>
      <dsp:spPr>
        <a:xfrm>
          <a:off x="125455" y="1254513"/>
          <a:ext cx="2922721" cy="24106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>
              <a:latin typeface="Calibri"/>
            </a:rPr>
            <a:t>Deadline 17th March</a:t>
          </a:r>
          <a:endParaRPr lang="en-GB" sz="1400" kern="120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>
              <a:latin typeface="Calibri"/>
            </a:rPr>
            <a:t>Submit as early as possible via the Open system messaging facility</a:t>
          </a:r>
          <a:endParaRPr lang="en-GB" sz="1400" kern="120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>
              <a:latin typeface="Calibri"/>
            </a:rPr>
            <a:t>Note: Log will go out EOD daily if any updates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>
              <a:latin typeface="Calibri"/>
            </a:rPr>
            <a:t>Docs updated and circulated every week either Monday or Friday as required</a:t>
          </a:r>
        </a:p>
      </dsp:txBody>
      <dsp:txXfrm>
        <a:off x="180930" y="1309988"/>
        <a:ext cx="2811771" cy="1783119"/>
      </dsp:txXfrm>
    </dsp:sp>
    <dsp:sp modelId="{C050C58B-4EDE-4EEA-A405-4E134110783E}">
      <dsp:nvSpPr>
        <dsp:cNvPr id="0" name=""/>
        <dsp:cNvSpPr/>
      </dsp:nvSpPr>
      <dsp:spPr>
        <a:xfrm>
          <a:off x="1746461" y="1751479"/>
          <a:ext cx="3337226" cy="3337226"/>
        </a:xfrm>
        <a:prstGeom prst="leftCircularArrow">
          <a:avLst>
            <a:gd name="adj1" fmla="val 3494"/>
            <a:gd name="adj2" fmla="val 433406"/>
            <a:gd name="adj3" fmla="val 2208917"/>
            <a:gd name="adj4" fmla="val 9024489"/>
            <a:gd name="adj5" fmla="val 407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D6222F-17E3-4F5E-993E-DC2BD429909B}">
      <dsp:nvSpPr>
        <dsp:cNvPr id="0" name=""/>
        <dsp:cNvSpPr/>
      </dsp:nvSpPr>
      <dsp:spPr>
        <a:xfrm>
          <a:off x="774949" y="3148583"/>
          <a:ext cx="2597975" cy="10331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marL="0" lvl="0" indent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>
              <a:latin typeface="Calibri"/>
            </a:rPr>
            <a:t>  Clarifications</a:t>
          </a:r>
          <a:endParaRPr lang="en-GB" sz="3100" kern="1200"/>
        </a:p>
      </dsp:txBody>
      <dsp:txXfrm>
        <a:off x="805208" y="3178842"/>
        <a:ext cx="2537457" cy="972611"/>
      </dsp:txXfrm>
    </dsp:sp>
    <dsp:sp modelId="{697CD888-8032-43CA-8400-3B8E34364A06}">
      <dsp:nvSpPr>
        <dsp:cNvPr id="0" name=""/>
        <dsp:cNvSpPr/>
      </dsp:nvSpPr>
      <dsp:spPr>
        <a:xfrm>
          <a:off x="3928109" y="1254513"/>
          <a:ext cx="2922721" cy="24106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>
              <a:latin typeface="Calibri"/>
            </a:rPr>
            <a:t>Deadline 16th April</a:t>
          </a:r>
          <a:endParaRPr lang="en-GB" sz="1400" kern="120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>
              <a:latin typeface="Calibri"/>
            </a:rPr>
            <a:t>Double check formatting prior to submission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>
              <a:latin typeface="Calibri"/>
            </a:rPr>
            <a:t>Option to award prior to negotiation</a:t>
          </a:r>
        </a:p>
      </dsp:txBody>
      <dsp:txXfrm>
        <a:off x="3983584" y="1826553"/>
        <a:ext cx="2811771" cy="1783119"/>
      </dsp:txXfrm>
    </dsp:sp>
    <dsp:sp modelId="{24C38102-C7CB-4E30-9C28-03CBD23FA6F5}">
      <dsp:nvSpPr>
        <dsp:cNvPr id="0" name=""/>
        <dsp:cNvSpPr/>
      </dsp:nvSpPr>
      <dsp:spPr>
        <a:xfrm>
          <a:off x="5524759" y="-263563"/>
          <a:ext cx="3710685" cy="3710685"/>
        </a:xfrm>
        <a:prstGeom prst="circularArrow">
          <a:avLst>
            <a:gd name="adj1" fmla="val 3142"/>
            <a:gd name="adj2" fmla="val 386548"/>
            <a:gd name="adj3" fmla="val 19437941"/>
            <a:gd name="adj4" fmla="val 12575511"/>
            <a:gd name="adj5" fmla="val 366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25DDA3-C3B9-4269-81AA-88160F595C9F}">
      <dsp:nvSpPr>
        <dsp:cNvPr id="0" name=""/>
        <dsp:cNvSpPr/>
      </dsp:nvSpPr>
      <dsp:spPr>
        <a:xfrm>
          <a:off x="4577602" y="737949"/>
          <a:ext cx="2597975" cy="10331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marL="0" lvl="0" indent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>
              <a:latin typeface="Calibri"/>
            </a:rPr>
            <a:t> Initial Tender Submission</a:t>
          </a:r>
          <a:endParaRPr lang="en-GB" sz="3100" kern="1200"/>
        </a:p>
      </dsp:txBody>
      <dsp:txXfrm>
        <a:off x="4607861" y="768208"/>
        <a:ext cx="2537457" cy="972611"/>
      </dsp:txXfrm>
    </dsp:sp>
    <dsp:sp modelId="{85D3E37A-5BE4-49F6-8C8D-2FDDC14AC0ED}">
      <dsp:nvSpPr>
        <dsp:cNvPr id="0" name=""/>
        <dsp:cNvSpPr/>
      </dsp:nvSpPr>
      <dsp:spPr>
        <a:xfrm>
          <a:off x="7730762" y="1254513"/>
          <a:ext cx="2922721" cy="24106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>
              <a:latin typeface="Calibri"/>
            </a:rPr>
            <a:t>April-May 2026</a:t>
          </a:r>
          <a:endParaRPr lang="en-GB" sz="1400" kern="120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>
              <a:latin typeface="Calibri"/>
            </a:rPr>
            <a:t>No deselection past this stage</a:t>
          </a:r>
        </a:p>
      </dsp:txBody>
      <dsp:txXfrm>
        <a:off x="7786237" y="1309988"/>
        <a:ext cx="2811771" cy="1783119"/>
      </dsp:txXfrm>
    </dsp:sp>
    <dsp:sp modelId="{6B96A6C7-2535-42AE-8892-7C4CF40F3434}">
      <dsp:nvSpPr>
        <dsp:cNvPr id="0" name=""/>
        <dsp:cNvSpPr/>
      </dsp:nvSpPr>
      <dsp:spPr>
        <a:xfrm>
          <a:off x="8380256" y="3148583"/>
          <a:ext cx="2597975" cy="10331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marL="0" lvl="0" indent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>
              <a:latin typeface="Calibri"/>
            </a:rPr>
            <a:t> Intermediate Assessment</a:t>
          </a:r>
          <a:endParaRPr lang="en-GB" sz="3100" kern="1200"/>
        </a:p>
      </dsp:txBody>
      <dsp:txXfrm>
        <a:off x="8410515" y="3178842"/>
        <a:ext cx="2537457" cy="97261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2ED393-35FD-4948-8267-D5735A88C96B}">
      <dsp:nvSpPr>
        <dsp:cNvPr id="0" name=""/>
        <dsp:cNvSpPr/>
      </dsp:nvSpPr>
      <dsp:spPr>
        <a:xfrm>
          <a:off x="0" y="224365"/>
          <a:ext cx="11021542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latin typeface="Calibri"/>
            </a:rPr>
            <a:t>Tips</a:t>
          </a:r>
          <a:endParaRPr lang="en-GB" sz="2400" kern="1200"/>
        </a:p>
      </dsp:txBody>
      <dsp:txXfrm>
        <a:off x="28100" y="252465"/>
        <a:ext cx="10965342" cy="519439"/>
      </dsp:txXfrm>
    </dsp:sp>
    <dsp:sp modelId="{463D0062-7230-43CF-9E95-6E35AB75DE81}">
      <dsp:nvSpPr>
        <dsp:cNvPr id="0" name=""/>
        <dsp:cNvSpPr/>
      </dsp:nvSpPr>
      <dsp:spPr>
        <a:xfrm>
          <a:off x="0" y="800005"/>
          <a:ext cx="11021542" cy="1589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9934" tIns="30480" rIns="170688" bIns="30480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900" kern="1200">
              <a:latin typeface="Segoe UI"/>
              <a:cs typeface="Segoe UI"/>
            </a:rPr>
            <a:t>We kindly encourage Bidders to follow the structure of the evaluation criteria when preparing their response. Although not compulsory, this can support a smoother and more efficient evaluation process.</a:t>
          </a:r>
          <a:endParaRPr lang="en-GB" sz="1900" kern="1200">
            <a:latin typeface="Calibri"/>
          </a:endParaRP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900" kern="1200">
              <a:latin typeface="Segoe UI"/>
              <a:cs typeface="Segoe UI"/>
            </a:rPr>
            <a:t>Please ensure any graphics used are not in a way to embed significant amounts of text in very small fonts.</a:t>
          </a:r>
          <a:endParaRPr lang="en-GB" sz="1900" kern="1200">
            <a:latin typeface="Calibri"/>
          </a:endParaRPr>
        </a:p>
      </dsp:txBody>
      <dsp:txXfrm>
        <a:off x="0" y="800005"/>
        <a:ext cx="11021542" cy="1589760"/>
      </dsp:txXfrm>
    </dsp:sp>
    <dsp:sp modelId="{C8AEC5C1-0972-428E-A12F-FA3243AA88C4}">
      <dsp:nvSpPr>
        <dsp:cNvPr id="0" name=""/>
        <dsp:cNvSpPr/>
      </dsp:nvSpPr>
      <dsp:spPr>
        <a:xfrm>
          <a:off x="0" y="2389765"/>
          <a:ext cx="11021542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latin typeface="Calibri"/>
            </a:rPr>
            <a:t>Pitfalls</a:t>
          </a:r>
          <a:endParaRPr lang="en-GB" sz="2400" kern="1200"/>
        </a:p>
      </dsp:txBody>
      <dsp:txXfrm>
        <a:off x="28100" y="2417865"/>
        <a:ext cx="10965342" cy="519439"/>
      </dsp:txXfrm>
    </dsp:sp>
    <dsp:sp modelId="{DFDF1589-FC03-4B24-9690-453BE6843DD4}">
      <dsp:nvSpPr>
        <dsp:cNvPr id="0" name=""/>
        <dsp:cNvSpPr/>
      </dsp:nvSpPr>
      <dsp:spPr>
        <a:xfrm>
          <a:off x="0" y="2965404"/>
          <a:ext cx="11021542" cy="1937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9934" tIns="30480" rIns="170688" bIns="30480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900" kern="1200">
              <a:latin typeface="Segoe UI"/>
              <a:cs typeface="Segoe UI"/>
            </a:rPr>
            <a:t>Submissions should use standard Word margins. Content placed outside these margins cannot be considered as part of the evaluation.</a:t>
          </a:r>
          <a:endParaRPr lang="en-GB" sz="1900" b="0" kern="1200">
            <a:latin typeface="Calibri"/>
            <a:ea typeface="Calibri"/>
            <a:cs typeface="Calibri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900" b="1" kern="1200">
              <a:latin typeface="Segoe UI"/>
              <a:cs typeface="Segoe UI"/>
            </a:rPr>
            <a:t>Avoid submitting too close to the deadline</a:t>
          </a:r>
          <a:r>
            <a:rPr lang="en-GB" sz="1900" kern="1200">
              <a:latin typeface="Segoe UI"/>
              <a:cs typeface="Segoe UI"/>
            </a:rPr>
            <a:t> - the system runs automatic virus checks, and large files take longer to process. You are able to still submit responses while virus checks are pending.</a:t>
          </a:r>
          <a:endParaRPr lang="en-GB" sz="1900" kern="120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900" kern="1200">
              <a:latin typeface="Segoe UI"/>
              <a:cs typeface="Segoe UI"/>
            </a:rPr>
            <a:t>Although, last minute submissions may leave </a:t>
          </a:r>
          <a:r>
            <a:rPr lang="en-GB" sz="1900" b="0" kern="1200">
              <a:latin typeface="Segoe UI"/>
              <a:cs typeface="Segoe UI"/>
            </a:rPr>
            <a:t>no time</a:t>
          </a:r>
          <a:r>
            <a:rPr lang="en-GB" sz="1900" b="1" kern="1200">
              <a:latin typeface="Segoe UI"/>
              <a:cs typeface="Segoe UI"/>
            </a:rPr>
            <a:t> </a:t>
          </a:r>
          <a:r>
            <a:rPr lang="en-GB" sz="1900" b="0" kern="1200">
              <a:latin typeface="Segoe UI"/>
              <a:cs typeface="Segoe UI"/>
            </a:rPr>
            <a:t>to</a:t>
          </a:r>
          <a:r>
            <a:rPr lang="en-GB" sz="1900" b="1" kern="1200">
              <a:latin typeface="Segoe UI"/>
              <a:cs typeface="Segoe UI"/>
            </a:rPr>
            <a:t> </a:t>
          </a:r>
          <a:r>
            <a:rPr lang="en-GB" sz="1900" b="0" kern="1200">
              <a:latin typeface="Segoe UI"/>
              <a:cs typeface="Segoe UI"/>
            </a:rPr>
            <a:t>confirm your documents uploaded correctly.</a:t>
          </a:r>
          <a:endParaRPr lang="en-GB" sz="1900" b="0" kern="1200"/>
        </a:p>
      </dsp:txBody>
      <dsp:txXfrm>
        <a:off x="0" y="2965404"/>
        <a:ext cx="11021542" cy="19375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CD508A-80E2-470A-BB94-5390CBEC9DBA}">
      <dsp:nvSpPr>
        <dsp:cNvPr id="0" name=""/>
        <dsp:cNvSpPr/>
      </dsp:nvSpPr>
      <dsp:spPr>
        <a:xfrm rot="16200000">
          <a:off x="-632869" y="634218"/>
          <a:ext cx="4775200" cy="3506762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5940" bIns="0" numCol="1" spcCol="1270" anchor="t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>
              <a:latin typeface="Calibri"/>
            </a:rPr>
            <a:t> Purpose</a:t>
          </a:r>
          <a:endParaRPr lang="en-GB" sz="3200" kern="1200"/>
        </a:p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500" kern="1200">
              <a:latin typeface="Calibri"/>
            </a:rPr>
            <a:t> Explore areas where value can be added and/or costs reduced</a:t>
          </a:r>
          <a:endParaRPr lang="en-GB" sz="2500" kern="1200"/>
        </a:p>
      </dsp:txBody>
      <dsp:txXfrm rot="5400000">
        <a:off x="1350" y="955039"/>
        <a:ext cx="3506762" cy="2865120"/>
      </dsp:txXfrm>
    </dsp:sp>
    <dsp:sp modelId="{95BA6F9C-838A-41FD-95FC-C3AD19E30BBD}">
      <dsp:nvSpPr>
        <dsp:cNvPr id="0" name=""/>
        <dsp:cNvSpPr/>
      </dsp:nvSpPr>
      <dsp:spPr>
        <a:xfrm rot="16200000">
          <a:off x="3136899" y="634218"/>
          <a:ext cx="4775200" cy="3506762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5940" bIns="0" numCol="1" spcCol="1270" anchor="t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>
              <a:latin typeface="Calibri"/>
            </a:rPr>
            <a:t> Expectations</a:t>
          </a:r>
          <a:endParaRPr lang="en-GB" sz="3200" kern="1200"/>
        </a:p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500" kern="1200">
              <a:latin typeface="Calibri"/>
            </a:rPr>
            <a:t> Bidders to provide clear, detailed rationale for each negotiation point</a:t>
          </a:r>
          <a:endParaRPr lang="en-GB" sz="2500" kern="1200"/>
        </a:p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500" kern="1200">
              <a:latin typeface="Calibri"/>
            </a:rPr>
            <a:t> All points may not be negotiated</a:t>
          </a:r>
          <a:endParaRPr lang="en-GB" sz="2500" kern="1200"/>
        </a:p>
      </dsp:txBody>
      <dsp:txXfrm rot="5400000">
        <a:off x="3771118" y="955039"/>
        <a:ext cx="3506762" cy="2865120"/>
      </dsp:txXfrm>
    </dsp:sp>
    <dsp:sp modelId="{5FA1EBC1-1AC2-4E0C-997D-EDA21F720325}">
      <dsp:nvSpPr>
        <dsp:cNvPr id="0" name=""/>
        <dsp:cNvSpPr/>
      </dsp:nvSpPr>
      <dsp:spPr>
        <a:xfrm rot="16200000">
          <a:off x="6906669" y="634218"/>
          <a:ext cx="4775200" cy="3506762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5940" bIns="0" numCol="1" spcCol="1270" anchor="t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>
              <a:latin typeface="Calibri"/>
            </a:rPr>
            <a:t> Our Position</a:t>
          </a:r>
          <a:endParaRPr lang="en-GB" sz="3200" kern="1200"/>
        </a:p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500" kern="1200">
              <a:latin typeface="Calibri"/>
            </a:rPr>
            <a:t> We reserve the right to award based on initial submissions</a:t>
          </a:r>
          <a:endParaRPr lang="en-GB" sz="2500" kern="1200"/>
        </a:p>
      </dsp:txBody>
      <dsp:txXfrm rot="5400000">
        <a:off x="7540888" y="955039"/>
        <a:ext cx="3506762" cy="28651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F90473-C14F-4DBA-879E-EBB41030834B}">
      <dsp:nvSpPr>
        <dsp:cNvPr id="0" name=""/>
        <dsp:cNvSpPr/>
      </dsp:nvSpPr>
      <dsp:spPr>
        <a:xfrm rot="5400000">
          <a:off x="-291018" y="295736"/>
          <a:ext cx="1940124" cy="13580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latin typeface="Calibri"/>
            </a:rPr>
            <a:t>Meeting Structure</a:t>
          </a:r>
          <a:endParaRPr lang="en-GB" sz="2400" kern="1200"/>
        </a:p>
      </dsp:txBody>
      <dsp:txXfrm rot="-5400000">
        <a:off x="1" y="683762"/>
        <a:ext cx="1358087" cy="582037"/>
      </dsp:txXfrm>
    </dsp:sp>
    <dsp:sp modelId="{BBDCD0B3-2911-4A4D-BAF9-845B13073A8C}">
      <dsp:nvSpPr>
        <dsp:cNvPr id="0" name=""/>
        <dsp:cNvSpPr/>
      </dsp:nvSpPr>
      <dsp:spPr>
        <a:xfrm rot="5400000">
          <a:off x="5604421" y="-4241616"/>
          <a:ext cx="1261744" cy="97544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>
              <a:latin typeface="Calibri"/>
            </a:rPr>
            <a:t>Same standard agenda issued 2 weeks prior</a:t>
          </a:r>
          <a:endParaRPr lang="en-GB" sz="2000" kern="120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>
              <a:latin typeface="Calibri"/>
            </a:rPr>
            <a:t>Please ensure availability between </a:t>
          </a:r>
          <a:r>
            <a:rPr lang="en-GB" sz="2000" b="1" kern="1200">
              <a:latin typeface="Calibri"/>
            </a:rPr>
            <a:t>08/06 - 26/06</a:t>
          </a:r>
          <a:r>
            <a:rPr lang="en-GB" sz="2000" kern="1200">
              <a:latin typeface="Calibri"/>
            </a:rPr>
            <a:t> </a:t>
          </a:r>
          <a:endParaRPr lang="en-GB" sz="2000" kern="120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>
              <a:latin typeface="Calibri"/>
            </a:rPr>
            <a:t>No changes will be made for individual bidders, they will be made across the board</a:t>
          </a:r>
          <a:endParaRPr lang="en-GB" sz="2000" kern="120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>
              <a:latin typeface="Calibri"/>
            </a:rPr>
            <a:t>Meeting dates and times will be shared with all bidders</a:t>
          </a:r>
          <a:endParaRPr lang="en-GB" sz="2000" kern="1200"/>
        </a:p>
      </dsp:txBody>
      <dsp:txXfrm rot="-5400000">
        <a:off x="1358088" y="66310"/>
        <a:ext cx="9692819" cy="1138558"/>
      </dsp:txXfrm>
    </dsp:sp>
    <dsp:sp modelId="{BCE6E57F-B305-4E71-A845-C54497C0CF1E}">
      <dsp:nvSpPr>
        <dsp:cNvPr id="0" name=""/>
        <dsp:cNvSpPr/>
      </dsp:nvSpPr>
      <dsp:spPr>
        <a:xfrm rot="5400000">
          <a:off x="-291018" y="2045106"/>
          <a:ext cx="1940124" cy="13580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>
              <a:latin typeface="Calibri"/>
            </a:rPr>
            <a:t> Limitations</a:t>
          </a:r>
          <a:endParaRPr lang="en-GB" sz="2000" kern="1200"/>
        </a:p>
      </dsp:txBody>
      <dsp:txXfrm rot="-5400000">
        <a:off x="1" y="2433132"/>
        <a:ext cx="1358087" cy="582037"/>
      </dsp:txXfrm>
    </dsp:sp>
    <dsp:sp modelId="{BC39AE11-186E-41F4-905B-7B14DD51B956}">
      <dsp:nvSpPr>
        <dsp:cNvPr id="0" name=""/>
        <dsp:cNvSpPr/>
      </dsp:nvSpPr>
      <dsp:spPr>
        <a:xfrm rot="5400000">
          <a:off x="5604753" y="-2492578"/>
          <a:ext cx="1261080" cy="97544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500" kern="1200">
              <a:latin typeface="Calibri"/>
            </a:rPr>
            <a:t>Certain areas cannot be negotiated due to policy, statutory or structural constraints</a:t>
          </a:r>
          <a:endParaRPr lang="en-GB" sz="2500" kern="1200"/>
        </a:p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500" kern="1200">
              <a:latin typeface="Calibri"/>
            </a:rPr>
            <a:t>We can only negotiate on areas identified on the agenda </a:t>
          </a:r>
          <a:endParaRPr lang="en-GB" sz="2500" kern="1200"/>
        </a:p>
      </dsp:txBody>
      <dsp:txXfrm rot="-5400000">
        <a:off x="1358088" y="1815648"/>
        <a:ext cx="9692851" cy="1137958"/>
      </dsp:txXfrm>
    </dsp:sp>
    <dsp:sp modelId="{B56DD22F-D07C-4405-81E3-4B273E739D14}">
      <dsp:nvSpPr>
        <dsp:cNvPr id="0" name=""/>
        <dsp:cNvSpPr/>
      </dsp:nvSpPr>
      <dsp:spPr>
        <a:xfrm rot="5400000">
          <a:off x="-291018" y="3794476"/>
          <a:ext cx="1940124" cy="13580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>
              <a:latin typeface="Calibri"/>
            </a:rPr>
            <a:t>Value Added</a:t>
          </a:r>
          <a:endParaRPr lang="en-GB" sz="2000" kern="1200"/>
        </a:p>
      </dsp:txBody>
      <dsp:txXfrm rot="-5400000">
        <a:off x="1" y="4182502"/>
        <a:ext cx="1358087" cy="582037"/>
      </dsp:txXfrm>
    </dsp:sp>
    <dsp:sp modelId="{2B33FC67-3E72-40C2-83C4-B06CAE44D9FE}">
      <dsp:nvSpPr>
        <dsp:cNvPr id="0" name=""/>
        <dsp:cNvSpPr/>
      </dsp:nvSpPr>
      <dsp:spPr>
        <a:xfrm rot="5400000">
          <a:off x="5604753" y="-743207"/>
          <a:ext cx="1261080" cy="97544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500" kern="1200">
              <a:latin typeface="Calibri"/>
            </a:rPr>
            <a:t>To be demonstrated via: Cost savings, Operational efficiencies, Risk reduction, Improved clarity or deliverability</a:t>
          </a:r>
        </a:p>
      </dsp:txBody>
      <dsp:txXfrm rot="-5400000">
        <a:off x="1358088" y="3565019"/>
        <a:ext cx="9692851" cy="113795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20601C-AD5E-408C-A6E6-3437744FC1B3}">
      <dsp:nvSpPr>
        <dsp:cNvPr id="0" name=""/>
        <dsp:cNvSpPr/>
      </dsp:nvSpPr>
      <dsp:spPr>
        <a:xfrm>
          <a:off x="0" y="231843"/>
          <a:ext cx="11034712" cy="1432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b="1" kern="1200">
              <a:solidFill>
                <a:srgbClr val="FFFFFF"/>
              </a:solidFill>
              <a:latin typeface="Calibri"/>
              <a:ea typeface="Calibri"/>
              <a:cs typeface="Calibri"/>
            </a:rPr>
            <a:t>Refer to Information Sheet </a:t>
          </a:r>
          <a:r>
            <a:rPr lang="en-GB" sz="3600" kern="1200">
              <a:solidFill>
                <a:srgbClr val="FFFFFF"/>
              </a:solidFill>
              <a:latin typeface="Calibri"/>
              <a:ea typeface="Calibri"/>
              <a:cs typeface="Calibri"/>
            </a:rPr>
            <a:t>– timings, site addresses, parking information, contact number</a:t>
          </a:r>
          <a:endParaRPr lang="en-GB" sz="3600" kern="1200">
            <a:solidFill>
              <a:srgbClr val="FFFFFF"/>
            </a:solidFill>
            <a:ea typeface="+mn-ea"/>
            <a:cs typeface="+mn-cs"/>
          </a:endParaRPr>
        </a:p>
      </dsp:txBody>
      <dsp:txXfrm>
        <a:off x="69908" y="301751"/>
        <a:ext cx="10894896" cy="1292264"/>
      </dsp:txXfrm>
    </dsp:sp>
    <dsp:sp modelId="{CA4696B7-333F-436F-986E-255E67772EBD}">
      <dsp:nvSpPr>
        <dsp:cNvPr id="0" name=""/>
        <dsp:cNvSpPr/>
      </dsp:nvSpPr>
      <dsp:spPr>
        <a:xfrm>
          <a:off x="0" y="1767603"/>
          <a:ext cx="11034712" cy="1432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b="1" kern="1200">
              <a:solidFill>
                <a:srgbClr val="FFFFFF"/>
              </a:solidFill>
              <a:latin typeface="Calibri"/>
              <a:ea typeface="+mn-ea"/>
              <a:cs typeface="+mn-cs"/>
            </a:rPr>
            <a:t>Single Group Format </a:t>
          </a:r>
          <a:r>
            <a:rPr lang="en-GB" sz="3600" kern="1200">
              <a:solidFill>
                <a:srgbClr val="FFFFFF"/>
              </a:solidFill>
              <a:latin typeface="Calibri"/>
              <a:ea typeface="+mn-ea"/>
              <a:cs typeface="+mn-cs"/>
            </a:rPr>
            <a:t>- we will ensure everyone is present before beginning the visit at each site</a:t>
          </a:r>
          <a:endParaRPr lang="en-GB" sz="3600" kern="1200">
            <a:solidFill>
              <a:srgbClr val="FFFFFF"/>
            </a:solidFill>
            <a:ea typeface="+mn-ea"/>
            <a:cs typeface="+mn-cs"/>
          </a:endParaRPr>
        </a:p>
      </dsp:txBody>
      <dsp:txXfrm>
        <a:off x="69908" y="1837511"/>
        <a:ext cx="10894896" cy="1292264"/>
      </dsp:txXfrm>
    </dsp:sp>
    <dsp:sp modelId="{FC76C48D-E724-4F2A-892E-16AD44978315}">
      <dsp:nvSpPr>
        <dsp:cNvPr id="0" name=""/>
        <dsp:cNvSpPr/>
      </dsp:nvSpPr>
      <dsp:spPr>
        <a:xfrm>
          <a:off x="0" y="3303362"/>
          <a:ext cx="11034712" cy="1432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b="1" kern="1200">
              <a:solidFill>
                <a:srgbClr val="FFFFFF"/>
              </a:solidFill>
              <a:latin typeface="Calibri"/>
              <a:ea typeface="Calibri"/>
              <a:cs typeface="Calibri"/>
            </a:rPr>
            <a:t>Questions</a:t>
          </a:r>
          <a:r>
            <a:rPr lang="en-GB" sz="3600" kern="1200">
              <a:solidFill>
                <a:srgbClr val="FFFFFF"/>
              </a:solidFill>
              <a:latin typeface="Calibri"/>
              <a:ea typeface="Calibri"/>
              <a:cs typeface="Calibri"/>
            </a:rPr>
            <a:t> may be asked throughout the duration of the day – note that answers will be circulated to all bidders</a:t>
          </a:r>
          <a:endParaRPr lang="en-GB" sz="3600" kern="1200">
            <a:solidFill>
              <a:srgbClr val="FFFFFF"/>
            </a:solidFill>
            <a:ea typeface="+mn-ea"/>
            <a:cs typeface="+mn-cs"/>
          </a:endParaRPr>
        </a:p>
      </dsp:txBody>
      <dsp:txXfrm>
        <a:off x="69908" y="3373270"/>
        <a:ext cx="10894896" cy="12922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F1EACA-E7A7-4983-A3AC-7F6D215EA181}" type="datetimeFigureOut">
              <a:rPr lang="en-GB" smtClean="0"/>
              <a:t>12/02/2026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B10567-32D7-4C6B-A64F-CFCFF718CD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2314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B10567-32D7-4C6B-A64F-CFCFF718CD9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4118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Celine: reinforce importance of adhering to timeline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B10567-32D7-4C6B-A64F-CFCFF718CD9F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7219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B10567-32D7-4C6B-A64F-CFCFF718CD9F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46244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B10567-32D7-4C6B-A64F-CFCFF718CD9F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36680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B10567-32D7-4C6B-A64F-CFCFF718CD9F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1729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F2AF8-7A47-AD7C-E395-D6299B2C44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000" y="1944000"/>
            <a:ext cx="5421600" cy="1620000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EF42DB-DC5E-BDA8-4439-0D28FE6315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750" y="3789606"/>
            <a:ext cx="5421850" cy="1080000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34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270189-B4F1-9519-7F15-73B284A4FC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9750" y="5220000"/>
            <a:ext cx="2743200" cy="365125"/>
          </a:xfrm>
        </p:spPr>
        <p:txBody>
          <a:bodyPr lIns="0" tIns="0" rIns="0" bIns="0" anchor="t" anchorCtr="0"/>
          <a:lstStyle>
            <a:lvl1pPr>
              <a:defRPr sz="20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1F320846-5969-4CBF-ACE6-14C5E9B07FE6}" type="datetimeFigureOut">
              <a:rPr lang="en-GB" smtClean="0"/>
              <a:pPr/>
              <a:t>12/02/2026</a:t>
            </a:fld>
            <a:endParaRPr lang="en-GB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ED655B4C-3D82-E0A8-AE5A-985B696068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0000" y="468000"/>
            <a:ext cx="2169807" cy="2772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E48DA04A-C8FB-667E-9B97-B2583C5729D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0000" y="468000"/>
            <a:ext cx="2169807" cy="27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922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 +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34BE234A-BFD6-6806-DC62-4EC83903E2D9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539750" y="2663824"/>
            <a:ext cx="11110913" cy="3349626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45179F-EE03-814B-3EA9-219AEEBA6D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4512" y="1863725"/>
            <a:ext cx="9159557" cy="685800"/>
          </a:xfrm>
        </p:spPr>
        <p:txBody>
          <a:bodyPr/>
          <a:lstStyle>
            <a:lvl1pPr>
              <a:defRPr sz="15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575FEA-EF6C-28AD-BB9C-578190978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8881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+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D99EF23F-F78E-B85E-C8A6-4612E8B21D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3206" r="31635" b="13658"/>
          <a:stretch/>
        </p:blipFill>
        <p:spPr>
          <a:xfrm>
            <a:off x="6314400" y="0"/>
            <a:ext cx="58776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D65CD90-7A9F-576E-AB5E-FFBC03064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124" y="517524"/>
            <a:ext cx="5302800" cy="106509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4A1213-B62B-CA65-AAA6-955723A160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49" y="1872000"/>
            <a:ext cx="4608000" cy="4141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AA0C61-5B7D-1DEF-0A9F-4C853E79D9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09999" y="1872000"/>
            <a:ext cx="4542251" cy="4141450"/>
          </a:xfrm>
        </p:spPr>
        <p:txBody>
          <a:bodyPr/>
          <a:lstStyle>
            <a:lvl1pPr>
              <a:spcBef>
                <a:spcPts val="0"/>
              </a:spcBef>
              <a:spcAft>
                <a:spcPts val="1984"/>
              </a:spcAft>
              <a:defRPr sz="3200" b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100" b="1"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6E5D9694-FA2F-43E5-73F7-C884725B4F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3206" r="31635" b="13658"/>
          <a:stretch/>
        </p:blipFill>
        <p:spPr>
          <a:xfrm>
            <a:off x="6314400" y="0"/>
            <a:ext cx="5877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1056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lumn with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03D21-E776-6E77-F103-77DB1FD68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3B056AB-5AFA-E9DB-AB05-CDFD6EF5110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47200" y="1933200"/>
            <a:ext cx="1710000" cy="1710000"/>
          </a:xfrm>
          <a:prstGeom prst="ellipse">
            <a:avLst/>
          </a:prstGeom>
          <a:solidFill>
            <a:srgbClr val="CCCCCC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61AF6A3C-B207-AEB7-D66E-908E24293E1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21569" y="1933200"/>
            <a:ext cx="1710000" cy="1710000"/>
          </a:xfrm>
          <a:prstGeom prst="ellipse">
            <a:avLst/>
          </a:prstGeom>
          <a:solidFill>
            <a:srgbClr val="CCCCCC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28C3FDFE-E961-4A2A-8230-2029FDC24E1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503138" y="1933200"/>
            <a:ext cx="1710000" cy="1710000"/>
          </a:xfrm>
          <a:prstGeom prst="ellipse">
            <a:avLst/>
          </a:prstGeom>
          <a:solidFill>
            <a:srgbClr val="CCCCCC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23437535-574E-4D1A-4B09-0EC33AE8CC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484708" y="1933200"/>
            <a:ext cx="1710000" cy="1710000"/>
          </a:xfrm>
          <a:prstGeom prst="ellipse">
            <a:avLst/>
          </a:prstGeom>
          <a:solidFill>
            <a:srgbClr val="CCCCCC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3EA98B3-3C62-C9A4-7D0E-AD36E33B5A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0000" y="4050000"/>
            <a:ext cx="2163600" cy="1963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A282ABB3-4635-9A67-7EB3-40B300C8615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484708" y="4050000"/>
            <a:ext cx="2163600" cy="1963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76F828D1-6EDC-46D3-81EF-A969D087DCD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503138" y="4050000"/>
            <a:ext cx="2163600" cy="1963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809345B1-3DE9-6A5D-AD1B-4BFC3642CD4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521569" y="4050000"/>
            <a:ext cx="2163600" cy="1963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63177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 slid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E1A70780-EE83-4155-0EF6-2779E2F231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0000" y="468000"/>
            <a:ext cx="2169807" cy="2772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5EFAE2B-957A-2261-4DA8-9CD844270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1306800"/>
            <a:ext cx="2566800" cy="556925"/>
          </a:xfrm>
        </p:spPr>
        <p:txBody>
          <a:bodyPr/>
          <a:lstStyle>
            <a:lvl1pPr>
              <a:defRPr sz="1500" b="0" i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6E1EB6-550F-A494-05A8-23E6CAE67B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9750" y="1954800"/>
            <a:ext cx="2566800" cy="1925537"/>
          </a:xfrm>
        </p:spPr>
        <p:txBody>
          <a:bodyPr/>
          <a:lstStyle>
            <a:lvl1pPr>
              <a:spcBef>
                <a:spcPts val="0"/>
              </a:spcBef>
              <a:spcAft>
                <a:spcPts val="1417"/>
              </a:spcAft>
              <a:defRPr sz="1500" b="0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9E95362-6981-42A1-ABE3-4C3BFBF7448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7200" y="4341600"/>
            <a:ext cx="3326400" cy="270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5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2134276C-64CA-120B-917E-916918800DB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17200" y="4060800"/>
            <a:ext cx="3326400" cy="270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5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55CB7D6B-0232-0372-FBD7-8DD40EEA35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9750" y="5002801"/>
            <a:ext cx="3603850" cy="1387200"/>
          </a:xfrm>
        </p:spPr>
        <p:txBody>
          <a:bodyPr/>
          <a:lstStyle>
            <a:lvl1pPr>
              <a:spcBef>
                <a:spcPts val="0"/>
              </a:spcBef>
              <a:spcAft>
                <a:spcPts val="2835"/>
              </a:spcAft>
              <a:defRPr sz="1500" b="0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742FF65A-0F03-9BF7-AD74-5DD4605A254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0000" y="468000"/>
            <a:ext cx="2169807" cy="27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114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03D21-E776-6E77-F103-77DB1FD68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7607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3389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023BC3D-E917-E194-078D-A19A26CD353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27130" y="0"/>
            <a:ext cx="5964871" cy="6858000"/>
          </a:xfrm>
          <a:custGeom>
            <a:avLst/>
            <a:gdLst>
              <a:gd name="connsiteX0" fmla="*/ 0 w 5964871"/>
              <a:gd name="connsiteY0" fmla="*/ 0 h 6858000"/>
              <a:gd name="connsiteX1" fmla="*/ 5964871 w 5964871"/>
              <a:gd name="connsiteY1" fmla="*/ 0 h 6858000"/>
              <a:gd name="connsiteX2" fmla="*/ 5964871 w 5964871"/>
              <a:gd name="connsiteY2" fmla="*/ 6858000 h 6858000"/>
              <a:gd name="connsiteX3" fmla="*/ 1730116 w 5964871"/>
              <a:gd name="connsiteY3" fmla="*/ 6858000 h 6858000"/>
              <a:gd name="connsiteX4" fmla="*/ 1732633 w 5964871"/>
              <a:gd name="connsiteY4" fmla="*/ 6706709 h 6858000"/>
              <a:gd name="connsiteX5" fmla="*/ 1390927 w 5964871"/>
              <a:gd name="connsiteY5" fmla="*/ 3466002 h 6858000"/>
              <a:gd name="connsiteX6" fmla="*/ 2627 w 5964871"/>
              <a:gd name="connsiteY6" fmla="*/ 471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64871" h="6858000">
                <a:moveTo>
                  <a:pt x="0" y="0"/>
                </a:moveTo>
                <a:lnTo>
                  <a:pt x="5964871" y="0"/>
                </a:lnTo>
                <a:lnTo>
                  <a:pt x="5964871" y="6858000"/>
                </a:lnTo>
                <a:lnTo>
                  <a:pt x="1730116" y="6858000"/>
                </a:lnTo>
                <a:lnTo>
                  <a:pt x="1732633" y="6706709"/>
                </a:lnTo>
                <a:cubicBezTo>
                  <a:pt x="1737091" y="5733615"/>
                  <a:pt x="1666493" y="4614231"/>
                  <a:pt x="1390927" y="3466002"/>
                </a:cubicBezTo>
                <a:cubicBezTo>
                  <a:pt x="1069435" y="2126382"/>
                  <a:pt x="517187" y="948452"/>
                  <a:pt x="2627" y="4711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3F2AF8-7A47-AD7C-E395-D6299B2C44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000" y="1944000"/>
            <a:ext cx="5421600" cy="1620000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EF42DB-DC5E-BDA8-4439-0D28FE6315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750" y="3789606"/>
            <a:ext cx="5421850" cy="1080000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3400" b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270189-B4F1-9519-7F15-73B284A4FC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9750" y="5220000"/>
            <a:ext cx="2743200" cy="365125"/>
          </a:xfrm>
        </p:spPr>
        <p:txBody>
          <a:bodyPr lIns="0" tIns="0" rIns="0" bIns="0" anchor="t" anchorCtr="0"/>
          <a:lstStyle>
            <a:lvl1pPr>
              <a:defRPr sz="2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1F320846-5969-4CBF-ACE6-14C5E9B07FE6}" type="datetimeFigureOut">
              <a:rPr lang="en-GB" smtClean="0"/>
              <a:pPr/>
              <a:t>12/02/2026</a:t>
            </a:fld>
            <a:endParaRPr lang="en-GB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ED655B4C-3D82-E0A8-AE5A-985B696068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40000" y="468000"/>
            <a:ext cx="2169806" cy="2772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09242D59-5BD5-0B72-7D9D-816D3F4DC7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40000" y="468000"/>
            <a:ext cx="2169806" cy="27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15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F803CF8-6DEC-3F38-1E23-B6030E86F7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70810" y="1911499"/>
            <a:ext cx="3672000" cy="492610"/>
          </a:xfrm>
        </p:spPr>
        <p:txBody>
          <a:bodyPr anchor="b" anchorCtr="0"/>
          <a:lstStyle>
            <a:lvl1pPr>
              <a:defRPr sz="2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575FEA-EF6C-28AD-BB9C-578190978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6AE92126-64BC-24DE-EC11-D94A8CE63F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738" y="1711326"/>
            <a:ext cx="539262" cy="621567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5100" b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349BCA8D-4AA5-2903-E974-D2041A328E0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70810" y="2884514"/>
            <a:ext cx="3672000" cy="492610"/>
          </a:xfrm>
        </p:spPr>
        <p:txBody>
          <a:bodyPr anchor="b" anchorCtr="0"/>
          <a:lstStyle>
            <a:lvl1pPr>
              <a:defRPr sz="2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3910E9B7-D1D4-E59C-2EBD-9E327D1E6FA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738" y="2684341"/>
            <a:ext cx="539262" cy="621567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5100" b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608EB52F-2896-A270-88F6-0E7EBDE28FC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70810" y="3869253"/>
            <a:ext cx="3672000" cy="492610"/>
          </a:xfrm>
        </p:spPr>
        <p:txBody>
          <a:bodyPr anchor="b" anchorCtr="0"/>
          <a:lstStyle>
            <a:lvl1pPr>
              <a:defRPr sz="2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47B3CD23-E34C-2C9A-A51C-41BF087FD3B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738" y="3669080"/>
            <a:ext cx="539262" cy="621567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5100" b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F968155B-5EA6-8E49-9284-830E818CB7D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70810" y="4842268"/>
            <a:ext cx="3672000" cy="492610"/>
          </a:xfrm>
        </p:spPr>
        <p:txBody>
          <a:bodyPr anchor="b" anchorCtr="0"/>
          <a:lstStyle>
            <a:lvl1pPr>
              <a:defRPr sz="2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2603CC46-CD79-1A91-BF7F-CB513C366E4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0738" y="4642095"/>
            <a:ext cx="539262" cy="621567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5100" b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A8C442C8-3269-0506-E94C-8A64F9D4B22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02991" y="1911499"/>
            <a:ext cx="3672000" cy="492610"/>
          </a:xfrm>
        </p:spPr>
        <p:txBody>
          <a:bodyPr anchor="b" anchorCtr="0"/>
          <a:lstStyle>
            <a:lvl1pPr>
              <a:defRPr sz="2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AD50958E-02E6-A495-A6B0-6C7812B4A4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72000" y="1711326"/>
            <a:ext cx="539262" cy="621567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5100" b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A82202DE-A301-D2F6-3435-17025931FCB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02991" y="2884514"/>
            <a:ext cx="3672000" cy="492610"/>
          </a:xfrm>
        </p:spPr>
        <p:txBody>
          <a:bodyPr anchor="b" anchorCtr="0"/>
          <a:lstStyle>
            <a:lvl1pPr>
              <a:defRPr sz="2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6140F8D5-477C-6B25-60D5-EFFBEBA0B80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472000" y="2684341"/>
            <a:ext cx="539262" cy="621567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5100" b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27" name="Text Placeholder 9">
            <a:extLst>
              <a:ext uri="{FF2B5EF4-FFF2-40B4-BE49-F238E27FC236}">
                <a16:creationId xmlns:a16="http://schemas.microsoft.com/office/drawing/2014/main" id="{AEEBBA9D-5DF0-C4DE-DA0C-D94DB968098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102991" y="3869253"/>
            <a:ext cx="3672000" cy="492610"/>
          </a:xfrm>
        </p:spPr>
        <p:txBody>
          <a:bodyPr anchor="b" anchorCtr="0"/>
          <a:lstStyle>
            <a:lvl1pPr>
              <a:defRPr sz="2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DB7F90E3-F280-1CDA-A902-25A755B1588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72000" y="3669080"/>
            <a:ext cx="539262" cy="621567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5100" b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0FEF5F7C-B41B-B0AE-6F50-3C7DA6FBEC8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102991" y="4842268"/>
            <a:ext cx="3672000" cy="492610"/>
          </a:xfrm>
        </p:spPr>
        <p:txBody>
          <a:bodyPr anchor="b" anchorCtr="0"/>
          <a:lstStyle>
            <a:lvl1pPr>
              <a:defRPr sz="2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9">
            <a:extLst>
              <a:ext uri="{FF2B5EF4-FFF2-40B4-BE49-F238E27FC236}">
                <a16:creationId xmlns:a16="http://schemas.microsoft.com/office/drawing/2014/main" id="{313923B0-9EB4-1CD6-4D97-CD6FAC8345A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472000" y="4642095"/>
            <a:ext cx="539262" cy="621567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5100" b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GB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251962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75FEA-EF6C-28AD-BB9C-578190978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04ED18-547B-B18B-68FE-7EC3FB2E5B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0000" y="1863725"/>
            <a:ext cx="7405200" cy="4149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4548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+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5CD90-7A9F-576E-AB5E-FFBC03064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124" y="517524"/>
            <a:ext cx="5302800" cy="106509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4A1213-B62B-CA65-AAA6-955723A160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49" y="1872000"/>
            <a:ext cx="4608000" cy="4141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4463E5F-9CBA-9811-AA2C-07F4347654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3213" r="25303" b="13616"/>
          <a:stretch/>
        </p:blipFill>
        <p:spPr>
          <a:xfrm>
            <a:off x="5774400" y="0"/>
            <a:ext cx="6417600" cy="6858000"/>
          </a:xfrm>
          <a:prstGeom prst="rect">
            <a:avLst/>
          </a:prstGeom>
        </p:spPr>
      </p:pic>
      <p:sp>
        <p:nvSpPr>
          <p:cNvPr id="10" name="Chart Placeholder 9">
            <a:extLst>
              <a:ext uri="{FF2B5EF4-FFF2-40B4-BE49-F238E27FC236}">
                <a16:creationId xmlns:a16="http://schemas.microsoft.com/office/drawing/2014/main" id="{A4189B63-EC55-C290-3394-C48621B2EDA6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6096000" y="1875692"/>
            <a:ext cx="5556250" cy="3898800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GB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706369D0-D2AD-B6E6-F3B1-E9DBF475B6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3213" r="25303" b="13616"/>
          <a:stretch/>
        </p:blipFill>
        <p:spPr>
          <a:xfrm>
            <a:off x="5774400" y="0"/>
            <a:ext cx="6417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410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FD91081-66D9-20CD-CFA3-5F9C6952C7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23886" y="0"/>
            <a:ext cx="5668115" cy="6858000"/>
          </a:xfrm>
          <a:custGeom>
            <a:avLst/>
            <a:gdLst>
              <a:gd name="connsiteX0" fmla="*/ 0 w 5668115"/>
              <a:gd name="connsiteY0" fmla="*/ 0 h 6858000"/>
              <a:gd name="connsiteX1" fmla="*/ 5668115 w 5668115"/>
              <a:gd name="connsiteY1" fmla="*/ 0 h 6858000"/>
              <a:gd name="connsiteX2" fmla="*/ 5668115 w 5668115"/>
              <a:gd name="connsiteY2" fmla="*/ 6858000 h 6858000"/>
              <a:gd name="connsiteX3" fmla="*/ 49704 w 5668115"/>
              <a:gd name="connsiteY3" fmla="*/ 6858000 h 6858000"/>
              <a:gd name="connsiteX4" fmla="*/ 79254 w 5668115"/>
              <a:gd name="connsiteY4" fmla="*/ 6743352 h 6858000"/>
              <a:gd name="connsiteX5" fmla="*/ 501663 w 5668115"/>
              <a:gd name="connsiteY5" fmla="*/ 3525422 h 6858000"/>
              <a:gd name="connsiteX6" fmla="*/ 79254 w 5668115"/>
              <a:gd name="connsiteY6" fmla="*/ 30749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68115" h="6858000">
                <a:moveTo>
                  <a:pt x="0" y="0"/>
                </a:moveTo>
                <a:lnTo>
                  <a:pt x="5668115" y="0"/>
                </a:lnTo>
                <a:lnTo>
                  <a:pt x="5668115" y="6858000"/>
                </a:lnTo>
                <a:lnTo>
                  <a:pt x="49704" y="6858000"/>
                </a:lnTo>
                <a:lnTo>
                  <a:pt x="79254" y="6743352"/>
                </a:lnTo>
                <a:cubicBezTo>
                  <a:pt x="309810" y="5802002"/>
                  <a:pt x="501663" y="4701522"/>
                  <a:pt x="501663" y="3525422"/>
                </a:cubicBezTo>
                <a:cubicBezTo>
                  <a:pt x="501663" y="2349331"/>
                  <a:pt x="309810" y="1248840"/>
                  <a:pt x="79254" y="307493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65CD90-7A9F-576E-AB5E-FFBC03064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124" y="517524"/>
            <a:ext cx="5302800" cy="106509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4A1213-B62B-CA65-AAA6-955723A160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49" y="1872000"/>
            <a:ext cx="4608000" cy="4141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9481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DF223-3CD4-B40C-F771-95A05D694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1494000"/>
            <a:ext cx="5540400" cy="1310400"/>
          </a:xfrm>
        </p:spPr>
        <p:txBody>
          <a:bodyPr anchor="t" anchorCtr="0"/>
          <a:lstStyle>
            <a:lvl1pPr>
              <a:lnSpc>
                <a:spcPct val="90000"/>
              </a:lnSpc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CFC3F6-B269-C573-D9CD-5D1D865000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0000" y="3430800"/>
            <a:ext cx="5117850" cy="19188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3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6248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+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D99EF23F-F78E-B85E-C8A6-4612E8B21D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3206" r="31635" b="13658"/>
          <a:stretch/>
        </p:blipFill>
        <p:spPr>
          <a:xfrm>
            <a:off x="6314400" y="0"/>
            <a:ext cx="58776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D65CD90-7A9F-576E-AB5E-FFBC03064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124" y="517524"/>
            <a:ext cx="5302800" cy="106509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4A1213-B62B-CA65-AAA6-955723A160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49" y="1872000"/>
            <a:ext cx="4608000" cy="4141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BEAEC6-437D-233E-C915-C52F0FBAE0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24399" y="3124800"/>
            <a:ext cx="4526263" cy="2888650"/>
          </a:xfrm>
        </p:spPr>
        <p:txBody>
          <a:bodyPr/>
          <a:lstStyle>
            <a:lvl1pPr>
              <a:defRPr sz="2900" b="0">
                <a:solidFill>
                  <a:schemeClr val="bg1"/>
                </a:solidFill>
              </a:defRPr>
            </a:lvl1pPr>
            <a:lvl2pPr>
              <a:defRPr sz="2900">
                <a:solidFill>
                  <a:schemeClr val="bg1"/>
                </a:solidFill>
              </a:defRPr>
            </a:lvl2pPr>
            <a:lvl3pPr>
              <a:defRPr sz="2900">
                <a:solidFill>
                  <a:schemeClr val="bg1"/>
                </a:solidFill>
              </a:defRPr>
            </a:lvl3pPr>
            <a:lvl4pPr>
              <a:defRPr sz="2900">
                <a:solidFill>
                  <a:schemeClr val="bg1"/>
                </a:solidFill>
              </a:defRPr>
            </a:lvl4pPr>
            <a:lvl5pPr>
              <a:defRPr sz="2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6C2534FF-1AC2-F751-ED93-D5AA843A13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3206" r="31635" b="13658"/>
          <a:stretch/>
        </p:blipFill>
        <p:spPr>
          <a:xfrm>
            <a:off x="6314400" y="0"/>
            <a:ext cx="5877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303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 + large chart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45179F-EE03-814B-3EA9-219AEEBA6D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4512" y="1863725"/>
            <a:ext cx="9159557" cy="685800"/>
          </a:xfrm>
        </p:spPr>
        <p:txBody>
          <a:bodyPr/>
          <a:lstStyle>
            <a:lvl1pPr>
              <a:defRPr sz="15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575FEA-EF6C-28AD-BB9C-578190978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4E07B9B-964A-742E-DB3E-7F40972E2B3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44513" y="2663824"/>
            <a:ext cx="11106150" cy="334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add chart or image</a:t>
            </a:r>
          </a:p>
        </p:txBody>
      </p:sp>
    </p:spTree>
    <p:extLst>
      <p:ext uri="{BB962C8B-B14F-4D97-AF65-F5344CB8AC3E}">
        <p14:creationId xmlns:p14="http://schemas.microsoft.com/office/powerpoint/2010/main" val="583086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53E2B0-0515-2BC6-DBF1-9464EF16D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124" y="517524"/>
            <a:ext cx="7405200" cy="106509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F075B4-AAF2-F186-2EFC-C4D32935B0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749" y="1872000"/>
            <a:ext cx="7405200" cy="41414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B5AC06-2AC8-B87A-ABB3-C108274330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9750" y="716524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20846-5969-4CBF-ACE6-14C5E9B07FE6}" type="datetimeFigureOut">
              <a:rPr lang="en-GB" smtClean="0"/>
              <a:t>12/02/2026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7B4C3A-5014-F44D-B439-F95BE669A0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40150" y="716524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C66078-6145-F35F-6C24-7927DC3176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12150" y="716524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DBADE-7DC1-44D1-B350-70A8CFC1AF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7047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134"/>
        </a:spcBef>
        <a:spcAft>
          <a:spcPts val="1134"/>
        </a:spcAft>
        <a:buFont typeface="Arial" panose="020B0604020202020204" pitchFamily="34" charset="0"/>
        <a:buNone/>
        <a:defRPr sz="17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134"/>
        </a:spcAft>
        <a:buFont typeface="Arial" panose="020B0604020202020204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230400" indent="-230400" algn="l" defTabSz="914400" rtl="0" eaLnBrk="1" latinLnBrk="0" hangingPunct="1">
        <a:lnSpc>
          <a:spcPct val="100000"/>
        </a:lnSpc>
        <a:spcBef>
          <a:spcPts val="0"/>
        </a:spcBef>
        <a:spcAft>
          <a:spcPts val="1134"/>
        </a:spcAft>
        <a:buClr>
          <a:schemeClr val="accent1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460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134"/>
        </a:spcAft>
        <a:buClr>
          <a:schemeClr val="accent1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691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134"/>
        </a:spcAft>
        <a:buClr>
          <a:schemeClr val="accent1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2" userDrawn="1">
          <p15:clr>
            <a:srgbClr val="F26B43"/>
          </p15:clr>
        </p15:guide>
        <p15:guide id="13" pos="7680" userDrawn="1">
          <p15:clr>
            <a:srgbClr val="F26B43"/>
          </p15:clr>
        </p15:guide>
        <p15:guide id="14" pos="340" userDrawn="1">
          <p15:clr>
            <a:srgbClr val="F26B43"/>
          </p15:clr>
        </p15:guide>
        <p15:guide id="15" pos="7339" userDrawn="1">
          <p15:clr>
            <a:srgbClr val="F26B43"/>
          </p15:clr>
        </p15:guide>
        <p15:guide id="16" orient="horz" userDrawn="1">
          <p15:clr>
            <a:srgbClr val="F26B43"/>
          </p15:clr>
        </p15:guide>
        <p15:guide id="17" orient="horz" pos="4320" userDrawn="1">
          <p15:clr>
            <a:srgbClr val="F26B43"/>
          </p15:clr>
        </p15:guide>
        <p15:guide id="18" orient="horz" pos="408" userDrawn="1">
          <p15:clr>
            <a:srgbClr val="F26B43"/>
          </p15:clr>
        </p15:guide>
        <p15:guide id="19" orient="horz" pos="3979" userDrawn="1">
          <p15:clr>
            <a:srgbClr val="F26B43"/>
          </p15:clr>
        </p15:guide>
        <p15:guide id="20" orient="horz" pos="997" userDrawn="1">
          <p15:clr>
            <a:srgbClr val="F26B43"/>
          </p15:clr>
        </p15:guide>
        <p15:guide id="21" orient="horz" pos="1174" userDrawn="1">
          <p15:clr>
            <a:srgbClr val="F26B43"/>
          </p15:clr>
        </p15:guide>
        <p15:guide id="22" orient="horz" pos="37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ssexproviderhub.org/facilities-management-and-property-re-procurement/introduction/" TargetMode="Externa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Relationship Id="rId9" Type="http://schemas.openxmlformats.org/officeDocument/2006/relationships/image" Target="../media/image21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svg"/><Relationship Id="rId7" Type="http://schemas.openxmlformats.org/officeDocument/2006/relationships/image" Target="../media/image31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Relationship Id="rId9" Type="http://schemas.openxmlformats.org/officeDocument/2006/relationships/image" Target="../media/image33.sv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6F0590-36A2-A9C1-7180-268F801D73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544EF-C075-9B90-86A2-39D599C5C9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000" y="1944000"/>
            <a:ext cx="10682966" cy="1620000"/>
          </a:xfrm>
        </p:spPr>
        <p:txBody>
          <a:bodyPr/>
          <a:lstStyle/>
          <a:p>
            <a:r>
              <a:rPr lang="en-GB"/>
              <a:t>Total Facilities Management Bidder Day 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825B05-58A5-0BE9-74C3-F4B9949FED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749" y="3789606"/>
            <a:ext cx="11287065" cy="1080000"/>
          </a:xfrm>
        </p:spPr>
        <p:txBody>
          <a:bodyPr/>
          <a:lstStyle/>
          <a:p>
            <a:r>
              <a:rPr lang="en-GB"/>
              <a:t>Presented by Elliot Smith – Head of Infrastructure Delivery</a:t>
            </a:r>
          </a:p>
        </p:txBody>
      </p:sp>
    </p:spTree>
    <p:extLst>
      <p:ext uri="{BB962C8B-B14F-4D97-AF65-F5344CB8AC3E}">
        <p14:creationId xmlns:p14="http://schemas.microsoft.com/office/powerpoint/2010/main" val="2289904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C19524A-787A-40B8-8984-6AECC6435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124" y="517524"/>
            <a:ext cx="9655481" cy="1112715"/>
          </a:xfrm>
        </p:spPr>
        <p:txBody>
          <a:bodyPr/>
          <a:lstStyle/>
          <a:p>
            <a:r>
              <a:rPr lang="en-GB">
                <a:ea typeface="Calibri"/>
                <a:cs typeface="Calibri"/>
              </a:rPr>
              <a:t>Current Stage: Stage 2 - ISIT</a:t>
            </a:r>
            <a:endParaRPr lang="en-GB"/>
          </a:p>
        </p:txBody>
      </p:sp>
      <p:graphicFrame>
        <p:nvGraphicFramePr>
          <p:cNvPr id="33" name="Diagram 32">
            <a:extLst>
              <a:ext uri="{FF2B5EF4-FFF2-40B4-BE49-F238E27FC236}">
                <a16:creationId xmlns:a16="http://schemas.microsoft.com/office/drawing/2014/main" id="{CE64A7D2-4A9F-DFB9-49AF-1E89191EEE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9389765"/>
              </p:ext>
            </p:extLst>
          </p:nvPr>
        </p:nvGraphicFramePr>
        <p:xfrm>
          <a:off x="546477" y="1442795"/>
          <a:ext cx="11103687" cy="4919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820727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586F1-B99C-5A3B-D168-B4CE4324D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124" y="517524"/>
            <a:ext cx="8919675" cy="1065091"/>
          </a:xfrm>
        </p:spPr>
        <p:txBody>
          <a:bodyPr/>
          <a:lstStyle/>
          <a:p>
            <a:r>
              <a:rPr lang="en-GB">
                <a:ea typeface="Calibri"/>
                <a:cs typeface="Calibri"/>
              </a:rPr>
              <a:t>Submission Guidance</a:t>
            </a:r>
            <a:endParaRPr lang="en-GB"/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CEC1548B-C475-4F34-8399-39ADBDE980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65043475"/>
              </p:ext>
            </p:extLst>
          </p:nvPr>
        </p:nvGraphicFramePr>
        <p:xfrm>
          <a:off x="545669" y="1394610"/>
          <a:ext cx="11021543" cy="51272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060629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D4760-9507-F5B2-5752-D51C948D94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300" y="1944000"/>
            <a:ext cx="9155400" cy="1620000"/>
          </a:xfrm>
        </p:spPr>
        <p:txBody>
          <a:bodyPr/>
          <a:lstStyle/>
          <a:p>
            <a:r>
              <a:rPr lang="en-GB">
                <a:ea typeface="Calibri"/>
                <a:cs typeface="Calibri"/>
              </a:rPr>
              <a:t>Negotiation Process</a:t>
            </a:r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9E077D6-3458-D16C-4ACD-E8A06F1E0A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7050" y="3789606"/>
            <a:ext cx="9346150" cy="1080000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GB">
                <a:latin typeface="Calibri Light"/>
                <a:ea typeface="Calibri Light"/>
                <a:cs typeface="Calibri Light"/>
              </a:rPr>
              <a:t>Catherine Martin -  Procurement Specialist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41443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41DC87D-65B0-5DE6-7131-A338C57F7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Negotiation Process Overview</a:t>
            </a:r>
          </a:p>
        </p:txBody>
      </p:sp>
      <p:graphicFrame>
        <p:nvGraphicFramePr>
          <p:cNvPr id="43" name="Diagram 42">
            <a:extLst>
              <a:ext uri="{FF2B5EF4-FFF2-40B4-BE49-F238E27FC236}">
                <a16:creationId xmlns:a16="http://schemas.microsoft.com/office/drawing/2014/main" id="{9B21A07E-2F82-E02F-CF95-C95EB3F6E7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40592100"/>
              </p:ext>
            </p:extLst>
          </p:nvPr>
        </p:nvGraphicFramePr>
        <p:xfrm>
          <a:off x="546100" y="1320800"/>
          <a:ext cx="11049000" cy="477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7449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D42225A-47BC-F59A-4963-1CBCA925F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124" y="517524"/>
            <a:ext cx="9386400" cy="1128591"/>
          </a:xfrm>
        </p:spPr>
        <p:txBody>
          <a:bodyPr/>
          <a:lstStyle/>
          <a:p>
            <a:r>
              <a:rPr lang="en-GB">
                <a:ea typeface="Calibri"/>
                <a:cs typeface="Calibri"/>
              </a:rPr>
              <a:t>Negotiation Meetings &amp; Limitations</a:t>
            </a:r>
            <a:endParaRPr lang="en-GB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2899A20A-E6CF-C6E3-9654-2B8BF62B49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15534967"/>
              </p:ext>
            </p:extLst>
          </p:nvPr>
        </p:nvGraphicFramePr>
        <p:xfrm>
          <a:off x="546100" y="1371600"/>
          <a:ext cx="11112500" cy="5448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384724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A847248-4C05-2EAC-E850-ACFB5757D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>
                <a:ea typeface="Calibri"/>
                <a:cs typeface="Calibri"/>
              </a:rPr>
              <a:t>Site Visit Briefing</a:t>
            </a:r>
            <a:endParaRPr lang="en-GB" sz="480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42D1B185-5A96-922B-4C93-DFCE8C4A3239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4047608279"/>
              </p:ext>
            </p:extLst>
          </p:nvPr>
        </p:nvGraphicFramePr>
        <p:xfrm>
          <a:off x="544513" y="1711327"/>
          <a:ext cx="11034712" cy="49672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122915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20F3B-B729-2592-A30A-DDF84435C8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000" y="1944000"/>
            <a:ext cx="9916108" cy="1620000"/>
          </a:xfrm>
        </p:spPr>
        <p:txBody>
          <a:bodyPr/>
          <a:lstStyle/>
          <a:p>
            <a:r>
              <a:rPr lang="en-GB">
                <a:ea typeface="Calibri"/>
                <a:cs typeface="Calibri"/>
              </a:rPr>
              <a:t>Short Break</a:t>
            </a:r>
          </a:p>
        </p:txBody>
      </p:sp>
      <p:graphicFrame>
        <p:nvGraphicFramePr>
          <p:cNvPr id="8" name="Content Placeholder 4">
            <a:extLst>
              <a:ext uri="{FF2B5EF4-FFF2-40B4-BE49-F238E27FC236}">
                <a16:creationId xmlns:a16="http://schemas.microsoft.com/office/drawing/2014/main" id="{7D897457-2783-64D7-EECF-145EB7743A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5939243"/>
              </p:ext>
            </p:extLst>
          </p:nvPr>
        </p:nvGraphicFramePr>
        <p:xfrm>
          <a:off x="4786312" y="190499"/>
          <a:ext cx="7013871" cy="65621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7957">
                  <a:extLst>
                    <a:ext uri="{9D8B030D-6E8A-4147-A177-3AD203B41FA5}">
                      <a16:colId xmlns:a16="http://schemas.microsoft.com/office/drawing/2014/main" val="3556433121"/>
                    </a:ext>
                  </a:extLst>
                </a:gridCol>
                <a:gridCol w="2337957">
                  <a:extLst>
                    <a:ext uri="{9D8B030D-6E8A-4147-A177-3AD203B41FA5}">
                      <a16:colId xmlns:a16="http://schemas.microsoft.com/office/drawing/2014/main" val="3207436629"/>
                    </a:ext>
                  </a:extLst>
                </a:gridCol>
                <a:gridCol w="2337957">
                  <a:extLst>
                    <a:ext uri="{9D8B030D-6E8A-4147-A177-3AD203B41FA5}">
                      <a16:colId xmlns:a16="http://schemas.microsoft.com/office/drawing/2014/main" val="787040058"/>
                    </a:ext>
                  </a:extLst>
                </a:gridCol>
              </a:tblGrid>
              <a:tr h="48325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 b="1">
                          <a:effectLst/>
                          <a:latin typeface="Aptos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Time</a:t>
                      </a:r>
                      <a:endParaRPr lang="en-GB" sz="1800">
                        <a:effectLst/>
                        <a:latin typeface="Aptos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 b="1">
                          <a:effectLst/>
                          <a:latin typeface="Aptos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Activity</a:t>
                      </a:r>
                      <a:endParaRPr lang="en-GB" sz="1800">
                        <a:effectLst/>
                        <a:latin typeface="Aptos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 b="1">
                          <a:effectLst/>
                          <a:latin typeface="Aptos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Notes</a:t>
                      </a:r>
                      <a:endParaRPr lang="en-GB" sz="1800">
                        <a:effectLst/>
                        <a:latin typeface="Aptos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490220325"/>
                  </a:ext>
                </a:extLst>
              </a:tr>
              <a:tr h="48325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 b="1">
                          <a:effectLst/>
                          <a:latin typeface="Aptos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09:25 – 10:10</a:t>
                      </a:r>
                      <a:endParaRPr lang="en-GB" sz="1800">
                        <a:effectLst/>
                        <a:latin typeface="Aptos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>
                          <a:effectLst/>
                          <a:latin typeface="Aptos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Welcome and Introductions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latin typeface="Aptos"/>
                        </a:rPr>
                        <a:t>Approx. 45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3683754"/>
                  </a:ext>
                </a:extLst>
              </a:tr>
              <a:tr h="48325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 b="1">
                          <a:effectLst/>
                          <a:latin typeface="Aptos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10:10-10:15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 i="1">
                          <a:effectLst/>
                          <a:latin typeface="Aptos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Short Break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latin typeface="Aptos"/>
                        </a:rPr>
                        <a:t>Approx. 5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6035371"/>
                  </a:ext>
                </a:extLst>
              </a:tr>
              <a:tr h="56057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 b="1">
                          <a:effectLst/>
                          <a:latin typeface="Aptos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10:15 – 11:55</a:t>
                      </a:r>
                      <a:endParaRPr lang="en-GB" sz="1800">
                        <a:effectLst/>
                        <a:latin typeface="Aptos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>
                          <a:effectLst/>
                          <a:latin typeface="Aptos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Site visit around County Hall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latin typeface="Aptos"/>
                        </a:rPr>
                        <a:t>Approx. 1 hr 40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1101062"/>
                  </a:ext>
                </a:extLst>
              </a:tr>
              <a:tr h="48325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 b="1" i="1">
                          <a:effectLst/>
                          <a:latin typeface="Aptos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11:55 – 12:15</a:t>
                      </a:r>
                      <a:endParaRPr lang="en-GB" sz="1800">
                        <a:effectLst/>
                        <a:latin typeface="Aptos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 i="1">
                          <a:effectLst/>
                          <a:latin typeface="Aptos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Travel to Essex Records Office</a:t>
                      </a:r>
                      <a:endParaRPr lang="en-GB" sz="1800">
                        <a:effectLst/>
                        <a:latin typeface="Aptos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endParaRPr lang="en-GB" sz="3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255166"/>
                  </a:ext>
                </a:extLst>
              </a:tr>
              <a:tr h="48325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 b="1">
                          <a:effectLst/>
                          <a:latin typeface="Aptos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12:15 – 12:45</a:t>
                      </a:r>
                      <a:endParaRPr lang="en-GB" sz="1800">
                        <a:effectLst/>
                        <a:latin typeface="Aptos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>
                          <a:effectLst/>
                          <a:latin typeface="Aptos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Essex Records Office visit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latin typeface="Aptos"/>
                        </a:rPr>
                        <a:t>Approx. 25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581632"/>
                  </a:ext>
                </a:extLst>
              </a:tr>
              <a:tr h="69589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 b="1" i="1">
                          <a:effectLst/>
                          <a:latin typeface="Aptos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12:45 – 14:15</a:t>
                      </a:r>
                      <a:endParaRPr lang="en-GB" sz="1800">
                        <a:effectLst/>
                        <a:latin typeface="Aptos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 i="1">
                          <a:effectLst/>
                          <a:latin typeface="Aptos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Travel to </a:t>
                      </a:r>
                      <a:r>
                        <a:rPr lang="en-GB" sz="1800" i="1" err="1">
                          <a:effectLst/>
                          <a:latin typeface="Aptos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Cressing</a:t>
                      </a:r>
                      <a:r>
                        <a:rPr lang="en-GB" sz="1800" i="1">
                          <a:effectLst/>
                          <a:latin typeface="Aptos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 Temple &amp; Lunch (not provided)</a:t>
                      </a:r>
                      <a:endParaRPr lang="en-GB" sz="1800">
                        <a:effectLst/>
                        <a:latin typeface="Aptos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latin typeface="Aptos"/>
                        </a:rPr>
                        <a:t>1.5 allocated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5925712"/>
                  </a:ext>
                </a:extLst>
              </a:tr>
              <a:tr h="48325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 b="1">
                          <a:effectLst/>
                          <a:latin typeface="Aptos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14:15 – 14:45</a:t>
                      </a:r>
                      <a:endParaRPr lang="en-GB" sz="1800">
                        <a:effectLst/>
                        <a:latin typeface="Aptos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 err="1">
                          <a:effectLst/>
                          <a:latin typeface="Aptos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Cressing</a:t>
                      </a:r>
                      <a:r>
                        <a:rPr lang="en-GB" sz="1800">
                          <a:effectLst/>
                          <a:latin typeface="Aptos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 Temple visit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latin typeface="Aptos"/>
                        </a:rPr>
                        <a:t>Approx. 30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4430081"/>
                  </a:ext>
                </a:extLst>
              </a:tr>
              <a:tr h="48325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 b="1" i="1">
                          <a:effectLst/>
                          <a:latin typeface="Aptos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14:45 – 15:10</a:t>
                      </a:r>
                      <a:endParaRPr lang="en-GB" sz="1800">
                        <a:effectLst/>
                        <a:latin typeface="Aptos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800" b="0" i="1" u="none" strike="noStrike" baseline="0" noProof="0">
                          <a:solidFill>
                            <a:srgbClr val="000000"/>
                          </a:solidFill>
                          <a:effectLst/>
                          <a:latin typeface="Aptos"/>
                        </a:rPr>
                        <a:t>Travel to </a:t>
                      </a:r>
                      <a:r>
                        <a:rPr lang="en-GB" sz="1800" b="0" i="1" u="none" strike="noStrike" baseline="0" noProof="0" err="1">
                          <a:solidFill>
                            <a:srgbClr val="000000"/>
                          </a:solidFill>
                          <a:effectLst/>
                          <a:latin typeface="Aptos"/>
                        </a:rPr>
                        <a:t>Freebourne's</a:t>
                      </a:r>
                      <a:endParaRPr lang="en-GB" sz="1800" b="0" i="1" u="none" strike="noStrike" baseline="0" noProof="0">
                        <a:solidFill>
                          <a:srgbClr val="000000"/>
                        </a:solidFill>
                        <a:effectLst/>
                        <a:latin typeface="Aptos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latin typeface="Aptos"/>
                        </a:rPr>
                        <a:t>Approx. 25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7138605"/>
                  </a:ext>
                </a:extLst>
              </a:tr>
              <a:tr h="69589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 b="1">
                          <a:effectLst/>
                          <a:latin typeface="Aptos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15:10 – 15:40</a:t>
                      </a:r>
                      <a:endParaRPr lang="en-GB" sz="1800">
                        <a:effectLst/>
                        <a:latin typeface="Aptos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800" b="0" i="0" u="none" strike="noStrike" baseline="0" noProof="0" err="1">
                          <a:solidFill>
                            <a:srgbClr val="000000"/>
                          </a:solidFill>
                          <a:effectLst/>
                          <a:latin typeface="Aptos"/>
                        </a:rPr>
                        <a:t>Freebourne's</a:t>
                      </a:r>
                      <a:r>
                        <a:rPr lang="en-GB" sz="1800" b="0" i="0" u="none" strike="noStrike" baseline="0" noProof="0">
                          <a:solidFill>
                            <a:srgbClr val="000000"/>
                          </a:solidFill>
                          <a:effectLst/>
                          <a:latin typeface="Aptos"/>
                        </a:rPr>
                        <a:t> Visit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800">
                          <a:latin typeface="Aptos"/>
                        </a:rPr>
                        <a:t>Approx. 30 minutes</a:t>
                      </a:r>
                    </a:p>
                    <a:p>
                      <a:endParaRPr lang="en-GB" sz="3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2649956"/>
                  </a:ext>
                </a:extLst>
              </a:tr>
              <a:tr h="48325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 b="1">
                          <a:effectLst/>
                          <a:latin typeface="Aptos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15:40</a:t>
                      </a:r>
                      <a:endParaRPr lang="en-GB" sz="1800">
                        <a:effectLst/>
                        <a:latin typeface="Aptos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>
                          <a:effectLst/>
                          <a:latin typeface="Aptos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End of day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endParaRPr lang="en-GB" sz="3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44827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4231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D51F0DB9-7861-D969-EAB5-A638BB024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124" y="517524"/>
            <a:ext cx="5302800" cy="1065091"/>
          </a:xfrm>
        </p:spPr>
        <p:txBody>
          <a:bodyPr/>
          <a:lstStyle/>
          <a:p>
            <a:r>
              <a:rPr lang="en-US">
                <a:ea typeface="Calibri"/>
                <a:cs typeface="Calibri"/>
              </a:rPr>
              <a:t>Introductions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82253327-5B82-5D97-7D7C-39BA01F6FC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49" y="1584453"/>
            <a:ext cx="5312490" cy="4975336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US" sz="2400">
                <a:ea typeface="Calibri"/>
                <a:cs typeface="Calibri"/>
              </a:rPr>
              <a:t>ECC Team in Attendance</a:t>
            </a:r>
          </a:p>
          <a:p>
            <a:r>
              <a:rPr lang="en-US" sz="2400" b="0">
                <a:ea typeface="Calibri"/>
                <a:cs typeface="Calibri"/>
              </a:rPr>
              <a:t>Elliot Smith – Head of Infrastructure Delivery</a:t>
            </a:r>
            <a:endParaRPr lang="en-US" sz="2400">
              <a:ea typeface="Calibri"/>
              <a:cs typeface="Calibri"/>
            </a:endParaRPr>
          </a:p>
          <a:p>
            <a:r>
              <a:rPr lang="en-US" sz="2400" b="0">
                <a:ea typeface="Calibri"/>
                <a:cs typeface="Calibri"/>
              </a:rPr>
              <a:t>Lisa Freshwater – Facilities Manager</a:t>
            </a:r>
          </a:p>
          <a:p>
            <a:r>
              <a:rPr lang="en-US" sz="2400" b="0">
                <a:ea typeface="Calibri"/>
                <a:cs typeface="Calibri"/>
              </a:rPr>
              <a:t>Cheryl Collins – Property and Facilities Officer</a:t>
            </a:r>
          </a:p>
          <a:p>
            <a:r>
              <a:rPr lang="en-US" sz="2400" b="0">
                <a:ea typeface="Calibri"/>
                <a:cs typeface="Calibri"/>
              </a:rPr>
              <a:t>Catherine Martin – Procurement Specialist</a:t>
            </a:r>
          </a:p>
          <a:p>
            <a:r>
              <a:rPr lang="en-US" sz="2400" b="0">
                <a:ea typeface="Calibri"/>
                <a:cs typeface="Calibri"/>
              </a:rPr>
              <a:t>Celine Couston – Procurement Manager</a:t>
            </a:r>
          </a:p>
          <a:p>
            <a:r>
              <a:rPr lang="en-US" sz="2400" b="0">
                <a:ea typeface="Calibri"/>
                <a:cs typeface="Calibri"/>
              </a:rPr>
              <a:t>Natalia </a:t>
            </a:r>
            <a:r>
              <a:rPr lang="en-US" sz="2400" b="0" err="1">
                <a:ea typeface="Calibri"/>
                <a:cs typeface="Calibri"/>
              </a:rPr>
              <a:t>Rygal</a:t>
            </a:r>
            <a:r>
              <a:rPr lang="en-US" sz="2400" b="0">
                <a:ea typeface="Calibri"/>
                <a:cs typeface="Calibri"/>
              </a:rPr>
              <a:t> – Procurement Officer</a:t>
            </a:r>
          </a:p>
        </p:txBody>
      </p:sp>
    </p:spTree>
    <p:extLst>
      <p:ext uri="{BB962C8B-B14F-4D97-AF65-F5344CB8AC3E}">
        <p14:creationId xmlns:p14="http://schemas.microsoft.com/office/powerpoint/2010/main" val="2394925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B36B888-612E-97AF-EA74-8682A675D2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/>
              <a:t>Welcome and Introductions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EFA808D-E9EA-1C8C-850C-39DB8F110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Agenda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68235A-1F5F-24EA-9A3C-AA6C9D4A4E9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/>
              <a:t>1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4E634C-6CD8-C406-D9F8-8B13BB82F3E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/>
              <a:t>Portfolio Overview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B0AA866-BF83-4D03-1F8F-DC72695632E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/>
              <a:t>2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0AFEF9D-F8C1-1591-613A-70CD252F57B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70810" y="3864368"/>
            <a:ext cx="3672000" cy="492610"/>
          </a:xfrm>
        </p:spPr>
        <p:txBody>
          <a:bodyPr/>
          <a:lstStyle/>
          <a:p>
            <a:r>
              <a:rPr lang="en-GB"/>
              <a:t>Procurement Process and Submission Guidance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589DF9C-102E-5C63-AEF9-0F568F37447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40738" y="3740395"/>
            <a:ext cx="539262" cy="621567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GB">
                <a:ea typeface="Calibri Light"/>
              </a:rPr>
              <a:t>3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EE1D424-48D3-0966-945F-BC87C97C1FA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/>
              <a:t>Negotiation Process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C0BFF18-8A6F-526C-ECC0-0ED3CF6E5FD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en-GB">
                <a:ea typeface="Calibri Light"/>
              </a:rPr>
              <a:t>4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0EDAFC7-D5D1-9937-584C-97129C50CB1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GB"/>
              <a:t>Site Visit Briefing and Close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824DC8E-44EA-E36D-4A81-330DCA47FFD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en-GB">
                <a:latin typeface="Calibri Light"/>
                <a:ea typeface="Calibri Light"/>
                <a:cs typeface="Calibri Light"/>
              </a:rPr>
              <a:t>5</a:t>
            </a:r>
            <a:endParaRPr lang="en-GB">
              <a:ea typeface="Calibri Light"/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3B4D1BD-E9CD-BF00-F462-8D81C7D57C7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GB"/>
          </a:p>
          <a:p>
            <a:endParaRPr lang="en-GB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75008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8ED98669-8B58-18A9-DCC0-6E1E916C61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5512058"/>
              </p:ext>
            </p:extLst>
          </p:nvPr>
        </p:nvGraphicFramePr>
        <p:xfrm>
          <a:off x="6956946" y="134848"/>
          <a:ext cx="5085852" cy="64588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5284">
                  <a:extLst>
                    <a:ext uri="{9D8B030D-6E8A-4147-A177-3AD203B41FA5}">
                      <a16:colId xmlns:a16="http://schemas.microsoft.com/office/drawing/2014/main" val="3556433121"/>
                    </a:ext>
                  </a:extLst>
                </a:gridCol>
                <a:gridCol w="1695284">
                  <a:extLst>
                    <a:ext uri="{9D8B030D-6E8A-4147-A177-3AD203B41FA5}">
                      <a16:colId xmlns:a16="http://schemas.microsoft.com/office/drawing/2014/main" val="3207436629"/>
                    </a:ext>
                  </a:extLst>
                </a:gridCol>
                <a:gridCol w="1695284">
                  <a:extLst>
                    <a:ext uri="{9D8B030D-6E8A-4147-A177-3AD203B41FA5}">
                      <a16:colId xmlns:a16="http://schemas.microsoft.com/office/drawing/2014/main" val="787040058"/>
                    </a:ext>
                  </a:extLst>
                </a:gridCol>
              </a:tblGrid>
              <a:tr h="45194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600" b="1">
                          <a:effectLst/>
                          <a:latin typeface="Aptos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Time</a:t>
                      </a:r>
                      <a:endParaRPr lang="en-GB" sz="1600">
                        <a:effectLst/>
                        <a:latin typeface="Aptos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600" b="1">
                          <a:effectLst/>
                          <a:latin typeface="Aptos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Activity</a:t>
                      </a:r>
                      <a:endParaRPr lang="en-GB" sz="1600">
                        <a:effectLst/>
                        <a:latin typeface="Aptos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600" b="1">
                          <a:effectLst/>
                          <a:latin typeface="Aptos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Notes</a:t>
                      </a:r>
                      <a:endParaRPr lang="en-GB" sz="1600">
                        <a:effectLst/>
                        <a:latin typeface="Aptos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490220325"/>
                  </a:ext>
                </a:extLst>
              </a:tr>
              <a:tr h="45194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600" b="1">
                          <a:effectLst/>
                          <a:latin typeface="Aptos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09:25 – 10:10</a:t>
                      </a:r>
                      <a:endParaRPr lang="en-GB" sz="1600">
                        <a:effectLst/>
                        <a:latin typeface="Aptos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600">
                          <a:effectLst/>
                          <a:latin typeface="Aptos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Welcome and Introductions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latin typeface="Aptos"/>
                        </a:rPr>
                        <a:t>Approx. 45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3683754"/>
                  </a:ext>
                </a:extLst>
              </a:tr>
              <a:tr h="45194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600" b="1">
                          <a:effectLst/>
                          <a:latin typeface="Aptos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10:10-10:15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600" i="1">
                          <a:effectLst/>
                          <a:latin typeface="Aptos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Short Break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latin typeface="Aptos"/>
                        </a:rPr>
                        <a:t>Approx. 5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6035371"/>
                  </a:ext>
                </a:extLst>
              </a:tr>
              <a:tr h="52004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600" b="1">
                          <a:effectLst/>
                          <a:latin typeface="Aptos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10:15 – 11:55</a:t>
                      </a:r>
                      <a:endParaRPr lang="en-GB" sz="1600">
                        <a:effectLst/>
                        <a:latin typeface="Aptos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600">
                          <a:effectLst/>
                          <a:latin typeface="Aptos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Site visit around County Hall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latin typeface="Aptos"/>
                        </a:rPr>
                        <a:t>Approx. 1 hr 40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1101062"/>
                  </a:ext>
                </a:extLst>
              </a:tr>
              <a:tr h="45194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600" b="1" i="1">
                          <a:effectLst/>
                          <a:latin typeface="Aptos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11:55 – 12:15</a:t>
                      </a:r>
                      <a:endParaRPr lang="en-GB" sz="1600">
                        <a:effectLst/>
                        <a:latin typeface="Aptos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600" i="1">
                          <a:effectLst/>
                          <a:latin typeface="Aptos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Travel to Essex Records Office</a:t>
                      </a:r>
                      <a:endParaRPr lang="en-GB" sz="1600">
                        <a:effectLst/>
                        <a:latin typeface="Aptos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255166"/>
                  </a:ext>
                </a:extLst>
              </a:tr>
              <a:tr h="45194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600" b="1">
                          <a:effectLst/>
                          <a:latin typeface="Aptos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12:15 – 12:45</a:t>
                      </a:r>
                      <a:endParaRPr lang="en-GB" sz="1600">
                        <a:effectLst/>
                        <a:latin typeface="Aptos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600">
                          <a:effectLst/>
                          <a:latin typeface="Aptos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Essex Records Office visit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latin typeface="Aptos"/>
                        </a:rPr>
                        <a:t>Approx. 25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581632"/>
                  </a:ext>
                </a:extLst>
              </a:tr>
              <a:tr h="63613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600" b="1" i="1">
                          <a:effectLst/>
                          <a:latin typeface="Aptos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12:45 – 14:15</a:t>
                      </a:r>
                      <a:endParaRPr lang="en-GB" sz="1600">
                        <a:effectLst/>
                        <a:latin typeface="Aptos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600" i="1">
                          <a:effectLst/>
                          <a:latin typeface="Aptos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Travel to </a:t>
                      </a:r>
                      <a:r>
                        <a:rPr lang="en-GB" sz="1600" i="1" err="1">
                          <a:effectLst/>
                          <a:latin typeface="Aptos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Cressing</a:t>
                      </a:r>
                      <a:r>
                        <a:rPr lang="en-GB" sz="1600" i="1">
                          <a:effectLst/>
                          <a:latin typeface="Aptos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 Temple &amp; Lunch (not provided)</a:t>
                      </a:r>
                      <a:endParaRPr lang="en-GB" sz="1600">
                        <a:effectLst/>
                        <a:latin typeface="Aptos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latin typeface="Aptos"/>
                        </a:rPr>
                        <a:t>1.5 allocated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5925712"/>
                  </a:ext>
                </a:extLst>
              </a:tr>
              <a:tr h="45194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600" b="1">
                          <a:effectLst/>
                          <a:latin typeface="Aptos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14:15 – 14:45</a:t>
                      </a:r>
                      <a:endParaRPr lang="en-GB" sz="1600">
                        <a:effectLst/>
                        <a:latin typeface="Aptos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600" err="1">
                          <a:effectLst/>
                          <a:latin typeface="Aptos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Cressing</a:t>
                      </a:r>
                      <a:r>
                        <a:rPr lang="en-GB" sz="1600">
                          <a:effectLst/>
                          <a:latin typeface="Aptos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 Temple visit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latin typeface="Aptos"/>
                        </a:rPr>
                        <a:t>Approx. 30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4430081"/>
                  </a:ext>
                </a:extLst>
              </a:tr>
              <a:tr h="45194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600" b="1" i="1">
                          <a:effectLst/>
                          <a:latin typeface="Aptos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14:45 – 15:10</a:t>
                      </a:r>
                      <a:endParaRPr lang="en-GB" sz="1600">
                        <a:effectLst/>
                        <a:latin typeface="Aptos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600" b="0" i="1" u="none" strike="noStrike" baseline="0" noProof="0">
                          <a:solidFill>
                            <a:srgbClr val="000000"/>
                          </a:solidFill>
                          <a:effectLst/>
                          <a:latin typeface="Aptos"/>
                        </a:rPr>
                        <a:t>Travel to </a:t>
                      </a:r>
                      <a:r>
                        <a:rPr lang="en-GB" sz="1600" b="0" i="1" u="none" strike="noStrike" baseline="0" noProof="0" err="1">
                          <a:solidFill>
                            <a:srgbClr val="000000"/>
                          </a:solidFill>
                          <a:effectLst/>
                          <a:latin typeface="Aptos"/>
                        </a:rPr>
                        <a:t>Freebourne's</a:t>
                      </a:r>
                      <a:endParaRPr lang="en-GB" sz="1600" b="0" i="1" u="none" strike="noStrike" baseline="0" noProof="0">
                        <a:solidFill>
                          <a:srgbClr val="000000"/>
                        </a:solidFill>
                        <a:effectLst/>
                        <a:latin typeface="Aptos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latin typeface="Aptos"/>
                        </a:rPr>
                        <a:t>Approx. 25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7138605"/>
                  </a:ext>
                </a:extLst>
              </a:tr>
              <a:tr h="65006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600" b="1">
                          <a:effectLst/>
                          <a:latin typeface="Aptos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15:10 – 15:40</a:t>
                      </a:r>
                      <a:endParaRPr lang="en-GB" sz="1600">
                        <a:effectLst/>
                        <a:latin typeface="Aptos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600" b="0" i="0" u="none" strike="noStrike" baseline="0" noProof="0" err="1">
                          <a:solidFill>
                            <a:srgbClr val="000000"/>
                          </a:solidFill>
                          <a:effectLst/>
                          <a:latin typeface="Aptos"/>
                        </a:rPr>
                        <a:t>Freebourne's</a:t>
                      </a:r>
                      <a:r>
                        <a:rPr lang="en-GB" sz="1600" b="0" i="0" u="none" strike="noStrike" baseline="0" noProof="0">
                          <a:solidFill>
                            <a:srgbClr val="000000"/>
                          </a:solidFill>
                          <a:effectLst/>
                          <a:latin typeface="Aptos"/>
                        </a:rPr>
                        <a:t> Visit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600">
                          <a:latin typeface="Aptos"/>
                        </a:rPr>
                        <a:t>Approx. 30 minutes</a:t>
                      </a:r>
                    </a:p>
                    <a:p>
                      <a:endParaRPr lang="en-GB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2649956"/>
                  </a:ext>
                </a:extLst>
              </a:tr>
              <a:tr h="45194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600" b="1">
                          <a:effectLst/>
                          <a:latin typeface="Aptos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15:40</a:t>
                      </a:r>
                      <a:endParaRPr lang="en-GB" sz="1600">
                        <a:effectLst/>
                        <a:latin typeface="Aptos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600">
                          <a:effectLst/>
                          <a:latin typeface="Aptos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End of day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4482709"/>
                  </a:ext>
                </a:extLst>
              </a:tr>
            </a:tbl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9A74122-5B5F-8C6F-FD77-DFEDC9E679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5406" y="444145"/>
            <a:ext cx="5635061" cy="5982088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GB" sz="4000" b="1">
                <a:solidFill>
                  <a:schemeClr val="accent1"/>
                </a:solidFill>
              </a:rPr>
              <a:t>Housekeeping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b="1">
                <a:solidFill>
                  <a:schemeClr val="tx1"/>
                </a:solidFill>
                <a:ea typeface="Calibri"/>
                <a:cs typeface="Calibri"/>
              </a:rPr>
              <a:t>All bidders and ECC representatives </a:t>
            </a:r>
            <a:r>
              <a:rPr lang="en-GB" sz="2000">
                <a:solidFill>
                  <a:schemeClr val="tx1"/>
                </a:solidFill>
                <a:ea typeface="Calibri"/>
                <a:cs typeface="Calibri"/>
              </a:rPr>
              <a:t>will remain together throughout the day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b="1">
                <a:solidFill>
                  <a:schemeClr val="tx1"/>
                </a:solidFill>
              </a:rPr>
              <a:t>Questions</a:t>
            </a:r>
            <a:r>
              <a:rPr lang="en-GB" sz="2000">
                <a:solidFill>
                  <a:schemeClr val="tx1"/>
                </a:solidFill>
              </a:rPr>
              <a:t> may be asked throughout the duration of the day – note that answers will be circulated to all bidders</a:t>
            </a:r>
            <a:endParaRPr lang="en-GB" sz="2000">
              <a:solidFill>
                <a:schemeClr val="tx1"/>
              </a:solidFill>
              <a:ea typeface="Calibri"/>
              <a:cs typeface="Calibri"/>
            </a:endParaRPr>
          </a:p>
          <a:p>
            <a:pPr marL="457200" indent="-457200">
              <a:buChar char="•"/>
            </a:pPr>
            <a:r>
              <a:rPr lang="en-GB" sz="2000" b="1">
                <a:solidFill>
                  <a:schemeClr val="tx1"/>
                </a:solidFill>
                <a:ea typeface="Calibri"/>
                <a:cs typeface="Calibri"/>
              </a:rPr>
              <a:t>Approximate timings</a:t>
            </a:r>
            <a:r>
              <a:rPr lang="en-GB" sz="2000">
                <a:solidFill>
                  <a:schemeClr val="tx1"/>
                </a:solidFill>
                <a:ea typeface="Calibri"/>
                <a:cs typeface="Calibri"/>
              </a:rPr>
              <a:t> are included on the agenda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b="1">
                <a:solidFill>
                  <a:schemeClr val="tx1"/>
                </a:solidFill>
                <a:ea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Previous Market Engagement</a:t>
            </a:r>
            <a:r>
              <a:rPr lang="en-GB" sz="2000">
                <a:solidFill>
                  <a:schemeClr val="tx1"/>
                </a:solidFill>
                <a:ea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resources</a:t>
            </a:r>
            <a:r>
              <a:rPr lang="en-GB" sz="2000">
                <a:solidFill>
                  <a:schemeClr val="tx1"/>
                </a:solidFill>
                <a:ea typeface="Calibri"/>
                <a:cs typeface="Calibri"/>
              </a:rPr>
              <a:t> are available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b="1">
                <a:solidFill>
                  <a:schemeClr val="tx1"/>
                </a:solidFill>
                <a:ea typeface="Calibri"/>
                <a:cs typeface="Calibri"/>
              </a:rPr>
              <a:t>Today's resources and Q&amp;A</a:t>
            </a:r>
            <a:r>
              <a:rPr lang="en-GB" sz="2000">
                <a:solidFill>
                  <a:schemeClr val="tx1"/>
                </a:solidFill>
                <a:ea typeface="Calibri"/>
                <a:cs typeface="Calibri"/>
              </a:rPr>
              <a:t> will be circulated after the event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b="1">
                <a:solidFill>
                  <a:schemeClr val="tx1"/>
                </a:solidFill>
                <a:ea typeface="Calibri"/>
                <a:cs typeface="Calibri"/>
              </a:rPr>
              <a:t>ECC representatives</a:t>
            </a:r>
            <a:r>
              <a:rPr lang="en-GB" sz="2000">
                <a:solidFill>
                  <a:schemeClr val="tx1"/>
                </a:solidFill>
                <a:ea typeface="Calibri"/>
                <a:cs typeface="Calibri"/>
              </a:rPr>
              <a:t> are available throughout the day</a:t>
            </a:r>
          </a:p>
        </p:txBody>
      </p:sp>
    </p:spTree>
    <p:extLst>
      <p:ext uri="{BB962C8B-B14F-4D97-AF65-F5344CB8AC3E}">
        <p14:creationId xmlns:p14="http://schemas.microsoft.com/office/powerpoint/2010/main" val="460801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2C16C-3014-D082-C67A-6A9D3C9F4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ea typeface="Calibri"/>
                <a:cs typeface="Calibri"/>
              </a:rPr>
              <a:t>Portfolio Overview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7A4137-FD7A-27C0-C142-E453D5BF268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en-GB" sz="2000">
                <a:ea typeface="Calibri"/>
                <a:cs typeface="Calibri"/>
              </a:rPr>
              <a:t>1352 Assets </a:t>
            </a:r>
            <a:r>
              <a:rPr lang="en-GB" sz="2000" b="0">
                <a:ea typeface="Calibri"/>
                <a:cs typeface="Calibri"/>
              </a:rPr>
              <a:t>make up the Essex County Council Estate, </a:t>
            </a:r>
            <a:r>
              <a:rPr lang="en-GB" sz="2000">
                <a:ea typeface="Calibri"/>
                <a:cs typeface="Calibri"/>
              </a:rPr>
              <a:t>327 Sites</a:t>
            </a:r>
            <a:r>
              <a:rPr lang="en-GB" sz="2000" b="0">
                <a:ea typeface="Calibri"/>
                <a:cs typeface="Calibri"/>
              </a:rPr>
              <a:t> in scope of this Contract </a:t>
            </a:r>
          </a:p>
          <a:p>
            <a:endParaRPr lang="en-GB" sz="2000" b="0">
              <a:ea typeface="Calibri"/>
              <a:cs typeface="Calibri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8571531-919B-F0FC-50B6-A2C9D6F7EF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en-GB" sz="2000" b="0">
                <a:latin typeface="Calibri"/>
                <a:ea typeface="Calibri"/>
                <a:cs typeface="Segoe UI"/>
              </a:rPr>
              <a:t>We believe today’s selected sites showcase the </a:t>
            </a:r>
            <a:r>
              <a:rPr lang="en-GB" sz="2000">
                <a:latin typeface="Calibri"/>
                <a:ea typeface="Calibri"/>
                <a:cs typeface="Segoe UI"/>
              </a:rPr>
              <a:t>breadth and diversity</a:t>
            </a:r>
            <a:r>
              <a:rPr lang="en-GB" sz="2000" b="0">
                <a:latin typeface="Calibri"/>
                <a:ea typeface="Calibri"/>
                <a:cs typeface="Segoe UI"/>
              </a:rPr>
              <a:t> of our portfolio</a:t>
            </a:r>
            <a:endParaRPr lang="en-US" sz="2000">
              <a:latin typeface="Calibri"/>
              <a:ea typeface="Calibri"/>
              <a:cs typeface="Calibri"/>
            </a:endParaRPr>
          </a:p>
          <a:p>
            <a:endParaRPr lang="en-GB" sz="2000">
              <a:ea typeface="Calibri"/>
              <a:cs typeface="Calibri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D21ED2C-499F-1C3D-8A15-37A15AF30CC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506833" y="4050000"/>
            <a:ext cx="2163600" cy="1963450"/>
          </a:xfrm>
        </p:spPr>
        <p:txBody>
          <a:bodyPr vert="horz" lIns="0" tIns="0" rIns="0" bIns="0" rtlCol="0" anchor="t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2000">
                <a:ea typeface="Calibri"/>
                <a:cs typeface="Calibri"/>
              </a:rPr>
              <a:t>The rest of the portfolio</a:t>
            </a:r>
            <a:r>
              <a:rPr lang="en-GB" sz="2000" b="0">
                <a:ea typeface="Calibri"/>
                <a:cs typeface="Calibri"/>
              </a:rPr>
              <a:t> is made up of family centres, adult care, travellers' sites, highway depots, agricultural estate, residential properties etc </a:t>
            </a:r>
            <a:endParaRPr lang="en-GB" sz="2400">
              <a:ea typeface="Calibri"/>
              <a:cs typeface="Calibri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A170000-B461-A8AE-5357-63B837AED95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521569" y="4050000"/>
            <a:ext cx="2163600" cy="2808793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GB" sz="1900">
                <a:ea typeface="Calibri"/>
                <a:cs typeface="Calibri"/>
              </a:rPr>
              <a:t>Sites in scope include</a:t>
            </a:r>
            <a:r>
              <a:rPr lang="en-GB" sz="1900" b="0">
                <a:ea typeface="Calibri"/>
                <a:cs typeface="Calibri"/>
              </a:rPr>
              <a:t> 74 Libraries, 18 Youth Centres, 8 Country Parks, 5 Outdoor education centres, 8 Category 1 hub sites, 25 Waste sites, 3 Park and Ride Sites, 7 Heritage Sites</a:t>
            </a:r>
            <a:endParaRPr lang="en-US" sz="1900"/>
          </a:p>
        </p:txBody>
      </p:sp>
      <p:pic>
        <p:nvPicPr>
          <p:cNvPr id="11" name="Graphic 10" descr="House outline">
            <a:extLst>
              <a:ext uri="{FF2B5EF4-FFF2-40B4-BE49-F238E27FC236}">
                <a16:creationId xmlns:a16="http://schemas.microsoft.com/office/drawing/2014/main" id="{20B97A12-C00E-EC11-BA68-781E986911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9000" y="1993900"/>
            <a:ext cx="1473200" cy="1435100"/>
          </a:xfrm>
          <a:prstGeom prst="rect">
            <a:avLst/>
          </a:prstGeom>
        </p:spPr>
      </p:pic>
      <p:pic>
        <p:nvPicPr>
          <p:cNvPr id="13" name="Graphic 12" descr="City outline">
            <a:extLst>
              <a:ext uri="{FF2B5EF4-FFF2-40B4-BE49-F238E27FC236}">
                <a16:creationId xmlns:a16="http://schemas.microsoft.com/office/drawing/2014/main" id="{FC0ECB98-320A-2304-D661-8A65218FEA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30538" y="1995488"/>
            <a:ext cx="1462087" cy="1450181"/>
          </a:xfrm>
          <a:prstGeom prst="rect">
            <a:avLst/>
          </a:prstGeom>
        </p:spPr>
      </p:pic>
      <p:pic>
        <p:nvPicPr>
          <p:cNvPr id="15" name="Graphic 14" descr="Court outline">
            <a:extLst>
              <a:ext uri="{FF2B5EF4-FFF2-40B4-BE49-F238E27FC236}">
                <a16:creationId xmlns:a16="http://schemas.microsoft.com/office/drawing/2014/main" id="{91DA3DA3-3BC0-28DD-3BA2-4DF02A53C6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645721" y="2002534"/>
            <a:ext cx="1450181" cy="1438274"/>
          </a:xfrm>
          <a:prstGeom prst="rect">
            <a:avLst/>
          </a:prstGeom>
        </p:spPr>
      </p:pic>
      <p:pic>
        <p:nvPicPr>
          <p:cNvPr id="16" name="Graphic 15" descr="Miscellaneous outline">
            <a:extLst>
              <a:ext uri="{FF2B5EF4-FFF2-40B4-BE49-F238E27FC236}">
                <a16:creationId xmlns:a16="http://schemas.microsoft.com/office/drawing/2014/main" id="{10F05F0B-0AC2-E30E-4686-F11C100F3D1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559870" y="1994019"/>
            <a:ext cx="1462087" cy="1450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708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F99F4-32E8-6665-DA63-080CF9E1A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ea typeface="Calibri"/>
                <a:cs typeface="Calibri"/>
              </a:rPr>
              <a:t>Overview of Today's Sites</a:t>
            </a:r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8505C41-C9FB-E18D-595E-901F3C545FF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0000" y="3715973"/>
            <a:ext cx="2163600" cy="2287300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GB" sz="2000">
                <a:latin typeface="Calibri"/>
                <a:ea typeface="Calibri Light"/>
                <a:cs typeface="Calibri Light"/>
              </a:rPr>
              <a:t>County Hall</a:t>
            </a:r>
          </a:p>
          <a:p>
            <a:r>
              <a:rPr lang="en-GB" sz="1800" b="0">
                <a:latin typeface="Calibri Light"/>
                <a:ea typeface="Calibri Light"/>
                <a:cs typeface="Calibri Light"/>
              </a:rPr>
              <a:t>Key heritage site, including Grade II listed Blocks C and D</a:t>
            </a:r>
            <a:endParaRPr lang="en-US" sz="2000">
              <a:ea typeface="Calibri"/>
              <a:cs typeface="Calibri"/>
            </a:endParaRPr>
          </a:p>
          <a:p>
            <a:r>
              <a:rPr lang="en-GB" sz="1800" b="0">
                <a:latin typeface="Calibri Light"/>
                <a:ea typeface="Calibri Light"/>
                <a:cs typeface="Calibri Light"/>
              </a:rPr>
              <a:t>Our largest Site with the heaviest footfall and largest volume of maintained Assets</a:t>
            </a:r>
          </a:p>
          <a:p>
            <a:endParaRPr lang="en-GB" sz="1800" b="0"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AD2AA0C-9FBE-977B-CC45-F92DCF0D46A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484708" y="3715973"/>
            <a:ext cx="2163600" cy="2687350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GB" sz="2000">
                <a:ea typeface="Calibri"/>
                <a:cs typeface="Calibri"/>
              </a:rPr>
              <a:t>Freebournes</a:t>
            </a:r>
          </a:p>
          <a:p>
            <a:r>
              <a:rPr lang="en-GB" sz="1800" b="0">
                <a:latin typeface="Calibri Light"/>
                <a:ea typeface="Calibri"/>
                <a:cs typeface="Calibri"/>
              </a:rPr>
              <a:t>A currently unused operational building</a:t>
            </a:r>
          </a:p>
          <a:p>
            <a:r>
              <a:rPr lang="en-GB" sz="1800" b="0">
                <a:latin typeface="Calibri Light"/>
                <a:ea typeface="Calibri"/>
                <a:cs typeface="Calibri"/>
              </a:rPr>
              <a:t>Opportunity to assess repurposing the use of this building as part of the new Contract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172790B-E198-E0E8-693D-6659D45E831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503138" y="3715973"/>
            <a:ext cx="2163600" cy="2811175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GB" sz="1800" err="1">
                <a:ea typeface="Calibri"/>
                <a:cs typeface="Calibri"/>
              </a:rPr>
              <a:t>Cressing</a:t>
            </a:r>
            <a:r>
              <a:rPr lang="en-GB" sz="1800">
                <a:ea typeface="Calibri"/>
                <a:cs typeface="Calibri"/>
              </a:rPr>
              <a:t> Temple</a:t>
            </a:r>
            <a:r>
              <a:rPr lang="en-GB">
                <a:ea typeface="Calibri"/>
                <a:cs typeface="Calibri"/>
              </a:rPr>
              <a:t> </a:t>
            </a:r>
            <a:r>
              <a:rPr lang="en-GB" sz="2000">
                <a:ea typeface="Calibri"/>
                <a:cs typeface="Calibri"/>
              </a:rPr>
              <a:t>Barns</a:t>
            </a:r>
          </a:p>
          <a:p>
            <a:r>
              <a:rPr lang="en-GB" sz="1400" b="0">
                <a:latin typeface="Calibri Light"/>
                <a:ea typeface="Calibri Light"/>
                <a:cs typeface="Calibri Light"/>
              </a:rPr>
              <a:t>Home to Grade I listed, world‑renowned timber‑framed barns, with restrictions around maintenance</a:t>
            </a:r>
          </a:p>
          <a:p>
            <a:r>
              <a:rPr lang="en-GB" sz="1400" b="0">
                <a:latin typeface="Calibri Light"/>
                <a:ea typeface="Calibri Light"/>
                <a:cs typeface="Calibri Light"/>
              </a:rPr>
              <a:t>Key heritage site with active conservation and public access</a:t>
            </a:r>
          </a:p>
          <a:p>
            <a:endParaRPr lang="en-GB">
              <a:ea typeface="Calibri"/>
              <a:cs typeface="Calibri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8E24B53-6970-EFEF-2068-7805D1DC120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521569" y="3715973"/>
            <a:ext cx="2163600" cy="2687350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GB" sz="2000">
                <a:ea typeface="Calibri"/>
                <a:cs typeface="Calibri"/>
              </a:rPr>
              <a:t>Essex Record Office</a:t>
            </a:r>
          </a:p>
          <a:p>
            <a:r>
              <a:rPr lang="en-GB" sz="1800" b="0">
                <a:latin typeface="Calibri Light"/>
                <a:ea typeface="Calibri Light"/>
                <a:cs typeface="Calibri Light"/>
              </a:rPr>
              <a:t>Purpose‑built archive with specialist conservation facilities</a:t>
            </a:r>
          </a:p>
          <a:p>
            <a:r>
              <a:rPr lang="en-GB" sz="1800" b="0">
                <a:latin typeface="Calibri Light"/>
                <a:ea typeface="Calibri Light"/>
                <a:cs typeface="Calibri Light"/>
              </a:rPr>
              <a:t>Heavy investment; Undergoing Salix‑funded decarbonisation </a:t>
            </a:r>
          </a:p>
          <a:p>
            <a:endParaRPr lang="en-GB" sz="1800" b="0">
              <a:latin typeface="Calibri Light"/>
              <a:ea typeface="Calibri Light"/>
              <a:cs typeface="Calibri Light"/>
            </a:endParaRPr>
          </a:p>
        </p:txBody>
      </p:sp>
      <p:pic>
        <p:nvPicPr>
          <p:cNvPr id="12" name="Picture Placeholder 12" descr="A circular image of a street and buildings&#10;&#10;AI-generated content may be incorrect.">
            <a:extLst>
              <a:ext uri="{FF2B5EF4-FFF2-40B4-BE49-F238E27FC236}">
                <a16:creationId xmlns:a16="http://schemas.microsoft.com/office/drawing/2014/main" id="{5216A315-E409-8F45-E152-A3988831E98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548" r="12548"/>
          <a:stretch/>
        </p:blipFill>
        <p:spPr>
          <a:xfrm>
            <a:off x="537250" y="1442177"/>
            <a:ext cx="1696952" cy="1704290"/>
          </a:xfrm>
          <a:prstGeom prst="ellipse">
            <a:avLst/>
          </a:prstGeom>
          <a:solidFill>
            <a:srgbClr val="CCCCCC"/>
          </a:solidFill>
        </p:spPr>
      </p:pic>
      <p:pic>
        <p:nvPicPr>
          <p:cNvPr id="14" name="Picture Placeholder 10" descr="A building with a lot of bushes&#10;&#10;AI-generated content may be incorrect.">
            <a:extLst>
              <a:ext uri="{FF2B5EF4-FFF2-40B4-BE49-F238E27FC236}">
                <a16:creationId xmlns:a16="http://schemas.microsoft.com/office/drawing/2014/main" id="{D59E0240-ED57-86EB-F640-F7D126EB0C3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6696" r="16696"/>
          <a:stretch/>
        </p:blipFill>
        <p:spPr>
          <a:xfrm>
            <a:off x="3520134" y="1429027"/>
            <a:ext cx="1710000" cy="1710000"/>
          </a:xfrm>
          <a:prstGeom prst="ellipse">
            <a:avLst/>
          </a:prstGeom>
          <a:solidFill>
            <a:srgbClr val="CCCCCC"/>
          </a:solidFill>
        </p:spPr>
      </p:pic>
      <p:pic>
        <p:nvPicPr>
          <p:cNvPr id="16" name="Picture Placeholder 11" descr="A brick building with a roof&#10;&#10;AI-generated content may be incorrect.">
            <a:extLst>
              <a:ext uri="{FF2B5EF4-FFF2-40B4-BE49-F238E27FC236}">
                <a16:creationId xmlns:a16="http://schemas.microsoft.com/office/drawing/2014/main" id="{E298F41A-50B5-AAFF-356B-157624E26AC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0697" r="20697"/>
          <a:stretch/>
        </p:blipFill>
        <p:spPr>
          <a:xfrm>
            <a:off x="6499595" y="1440942"/>
            <a:ext cx="1704200" cy="1704189"/>
          </a:xfrm>
          <a:prstGeom prst="ellipse">
            <a:avLst/>
          </a:prstGeom>
          <a:solidFill>
            <a:srgbClr val="CCCCCC"/>
          </a:solidFill>
        </p:spPr>
      </p:pic>
      <p:pic>
        <p:nvPicPr>
          <p:cNvPr id="18" name="Picture Placeholder 14" descr="A building with cars parked in front of it&#10;&#10;AI-generated content may be incorrect.">
            <a:extLst>
              <a:ext uri="{FF2B5EF4-FFF2-40B4-BE49-F238E27FC236}">
                <a16:creationId xmlns:a16="http://schemas.microsoft.com/office/drawing/2014/main" id="{3275B574-F3FE-81B5-5E7E-A74876A8974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0899" r="20899"/>
          <a:stretch/>
        </p:blipFill>
        <p:spPr>
          <a:xfrm>
            <a:off x="9486053" y="1439753"/>
            <a:ext cx="1703779" cy="1706042"/>
          </a:xfrm>
          <a:prstGeom prst="ellipse">
            <a:avLst/>
          </a:prstGeom>
          <a:solidFill>
            <a:srgbClr val="CCCCCC"/>
          </a:solidFill>
        </p:spPr>
      </p:pic>
    </p:spTree>
    <p:extLst>
      <p:ext uri="{BB962C8B-B14F-4D97-AF65-F5344CB8AC3E}">
        <p14:creationId xmlns:p14="http://schemas.microsoft.com/office/powerpoint/2010/main" val="2419402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93DC5-E248-3981-A6BC-DAC76E928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ea typeface="Calibri"/>
                <a:cs typeface="Calibri"/>
              </a:rPr>
              <a:t>Other Sites to Note</a:t>
            </a:r>
            <a:endParaRPr lang="en-US"/>
          </a:p>
        </p:txBody>
      </p:sp>
      <p:pic>
        <p:nvPicPr>
          <p:cNvPr id="12" name="Picture Placeholder 11" descr="Rubbish with solid fill">
            <a:extLst>
              <a:ext uri="{FF2B5EF4-FFF2-40B4-BE49-F238E27FC236}">
                <a16:creationId xmlns:a16="http://schemas.microsoft.com/office/drawing/2014/main" id="{7CE43F0C-287A-83B1-3EFD-56504EF60BE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522514" y="1934145"/>
            <a:ext cx="1710000" cy="1710000"/>
          </a:xfrm>
          <a:prstGeom prst="ellipse">
            <a:avLst/>
          </a:prstGeom>
          <a:solidFill>
            <a:srgbClr val="CCCCCC"/>
          </a:solidFill>
        </p:spPr>
      </p:pic>
      <p:pic>
        <p:nvPicPr>
          <p:cNvPr id="16" name="Picture Placeholder 15" descr="Books on shelf outline">
            <a:extLst>
              <a:ext uri="{FF2B5EF4-FFF2-40B4-BE49-F238E27FC236}">
                <a16:creationId xmlns:a16="http://schemas.microsoft.com/office/drawing/2014/main" id="{C2D9C4BF-1B0F-55C4-F7CD-744DD48E0EC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46" b="46"/>
          <a:stretch/>
        </p:blipFill>
        <p:spPr>
          <a:xfrm>
            <a:off x="6504083" y="1934145"/>
            <a:ext cx="1710000" cy="1710000"/>
          </a:xfrm>
          <a:prstGeom prst="ellipse">
            <a:avLst/>
          </a:prstGeom>
          <a:solidFill>
            <a:srgbClr val="CCCCCC"/>
          </a:solidFill>
        </p:spPr>
      </p:pic>
      <p:pic>
        <p:nvPicPr>
          <p:cNvPr id="17" name="Picture Placeholder 16" descr="Bus with solid fill">
            <a:extLst>
              <a:ext uri="{FF2B5EF4-FFF2-40B4-BE49-F238E27FC236}">
                <a16:creationId xmlns:a16="http://schemas.microsoft.com/office/drawing/2014/main" id="{63EAEEB0-6778-E5DA-B9ED-6C4C854EED7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9480434" y="1934145"/>
            <a:ext cx="1710000" cy="1710000"/>
          </a:xfrm>
          <a:prstGeom prst="ellipse">
            <a:avLst/>
          </a:prstGeom>
          <a:solidFill>
            <a:srgbClr val="CCCCCC"/>
          </a:solidFill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0E4DCAC-7ED3-BAF9-CD37-745A9170C70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0000" y="4050000"/>
            <a:ext cx="2163600" cy="2696694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GB" sz="1800">
                <a:ea typeface="Calibri"/>
                <a:cs typeface="Calibri"/>
              </a:rPr>
              <a:t>Essex Outdoors Centres</a:t>
            </a:r>
          </a:p>
          <a:p>
            <a:r>
              <a:rPr lang="en-GB" sz="1800" b="0">
                <a:latin typeface="Calibri Light"/>
                <a:ea typeface="Calibri"/>
                <a:cs typeface="Calibri"/>
              </a:rPr>
              <a:t>Extensive external grounds</a:t>
            </a:r>
          </a:p>
          <a:p>
            <a:r>
              <a:rPr lang="en-GB" sz="1800" b="0">
                <a:latin typeface="Calibri Light"/>
                <a:ea typeface="Calibri"/>
                <a:cs typeface="Calibri"/>
              </a:rPr>
              <a:t>Specialist facilities and equipment requiring maintenance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6D4D985-5359-E601-DE71-04225F561DA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484708" y="4050000"/>
            <a:ext cx="2163600" cy="2682317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GB" sz="1800">
                <a:ea typeface="Calibri"/>
                <a:cs typeface="Calibri"/>
              </a:rPr>
              <a:t>Park and Ride Sites</a:t>
            </a:r>
          </a:p>
          <a:p>
            <a:r>
              <a:rPr lang="en-GB" sz="1800" b="0">
                <a:latin typeface="Calibri Light"/>
                <a:ea typeface="Calibri"/>
                <a:cs typeface="Calibri"/>
              </a:rPr>
              <a:t>Essential FM services (maintenance, security, and compliance) are required to keep these sites operational</a:t>
            </a:r>
            <a:endParaRPr lang="en-GB" sz="1800" b="0">
              <a:latin typeface="Calibri Light"/>
              <a:ea typeface="Calibri Light"/>
              <a:cs typeface="Calibri Light"/>
            </a:endParaRPr>
          </a:p>
          <a:p>
            <a:r>
              <a:rPr lang="en-GB" sz="1800" b="0">
                <a:latin typeface="Calibri Light"/>
                <a:ea typeface="Calibri"/>
                <a:cs typeface="Calibri"/>
              </a:rPr>
              <a:t>Minimise public transport disruptions</a:t>
            </a:r>
          </a:p>
          <a:p>
            <a:endParaRPr lang="en-GB" sz="1600" b="0">
              <a:latin typeface="Calibri Light"/>
              <a:ea typeface="Calibri"/>
              <a:cs typeface="Calibri"/>
            </a:endParaRPr>
          </a:p>
          <a:p>
            <a:endParaRPr lang="en-GB">
              <a:ea typeface="Calibri"/>
              <a:cs typeface="Calibri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74A8C8E-1700-39BD-0B0D-49AD2C1FCF6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503138" y="4050000"/>
            <a:ext cx="2163600" cy="2294129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GB" sz="1800">
                <a:ea typeface="Calibri"/>
                <a:cs typeface="Calibri"/>
              </a:rPr>
              <a:t>Libraries</a:t>
            </a:r>
          </a:p>
          <a:p>
            <a:r>
              <a:rPr lang="en-GB" sz="1800" b="0">
                <a:latin typeface="Calibri Light"/>
                <a:ea typeface="Calibri"/>
                <a:cs typeface="Calibri"/>
              </a:rPr>
              <a:t>Many are aging assets</a:t>
            </a:r>
          </a:p>
          <a:p>
            <a:r>
              <a:rPr lang="en-GB" sz="1800" b="0">
                <a:latin typeface="Calibri Light"/>
                <a:ea typeface="Calibri"/>
                <a:cs typeface="Calibri"/>
              </a:rPr>
              <a:t>Public-facing nature meaning deterioration can directly affect service delivery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B903DF2-8EC1-B36E-A8BF-3D06E4F4001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521569" y="4050000"/>
            <a:ext cx="2163600" cy="2811714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GB" sz="1600">
                <a:ea typeface="Calibri"/>
                <a:cs typeface="Calibri"/>
              </a:rPr>
              <a:t>Waste </a:t>
            </a:r>
            <a:r>
              <a:rPr lang="en-GB" sz="1800">
                <a:ea typeface="Calibri"/>
                <a:cs typeface="Calibri"/>
              </a:rPr>
              <a:t>Transfer</a:t>
            </a:r>
            <a:r>
              <a:rPr lang="en-GB" sz="1600">
                <a:ea typeface="Calibri"/>
                <a:cs typeface="Calibri"/>
              </a:rPr>
              <a:t> Stations</a:t>
            </a:r>
          </a:p>
          <a:p>
            <a:r>
              <a:rPr lang="en-GB" sz="1600" b="0">
                <a:latin typeface="Calibri Light"/>
                <a:ea typeface="Calibri Light"/>
                <a:cs typeface="Calibri Light"/>
              </a:rPr>
              <a:t>The sites support critical waste disposal infrastructure cross county</a:t>
            </a:r>
            <a:endParaRPr lang="en-US" sz="1600" b="0">
              <a:latin typeface="Calibri Light"/>
              <a:ea typeface="Calibri Light"/>
              <a:cs typeface="Calibri Light"/>
            </a:endParaRPr>
          </a:p>
          <a:p>
            <a:r>
              <a:rPr lang="en-GB" sz="1600" b="0">
                <a:latin typeface="Calibri Light"/>
                <a:ea typeface="Calibri Light"/>
                <a:cs typeface="Calibri Light"/>
              </a:rPr>
              <a:t>Sites have specialist systems such as dust suppression and enhanced fire prevention</a:t>
            </a:r>
            <a:endParaRPr lang="en-GB" sz="1600"/>
          </a:p>
        </p:txBody>
      </p:sp>
      <p:pic>
        <p:nvPicPr>
          <p:cNvPr id="15" name="Picture Placeholder 14" descr="Deciduous tree outline">
            <a:extLst>
              <a:ext uri="{FF2B5EF4-FFF2-40B4-BE49-F238E27FC236}">
                <a16:creationId xmlns:a16="http://schemas.microsoft.com/office/drawing/2014/main" id="{4E14B64A-D3FA-9602-59CB-CF4E3439348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548145" y="1934145"/>
            <a:ext cx="1710000" cy="1710000"/>
          </a:xfrm>
          <a:prstGeom prst="ellipse">
            <a:avLst/>
          </a:prstGeom>
          <a:solidFill>
            <a:srgbClr val="CCCCCC"/>
          </a:solidFill>
        </p:spPr>
      </p:pic>
    </p:spTree>
    <p:extLst>
      <p:ext uri="{BB962C8B-B14F-4D97-AF65-F5344CB8AC3E}">
        <p14:creationId xmlns:p14="http://schemas.microsoft.com/office/powerpoint/2010/main" val="21116512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0196E-FF0D-6068-2141-ED3C605BC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1494000"/>
            <a:ext cx="8100243" cy="1310400"/>
          </a:xfrm>
        </p:spPr>
        <p:txBody>
          <a:bodyPr/>
          <a:lstStyle/>
          <a:p>
            <a:r>
              <a:rPr lang="en-GB">
                <a:latin typeface="Calibri"/>
                <a:ea typeface="Calibri"/>
                <a:cs typeface="Calibri"/>
              </a:rPr>
              <a:t>Procurement Process</a:t>
            </a:r>
            <a:endParaRPr lang="en-GB">
              <a:ea typeface="Calibri"/>
              <a:cs typeface="Calibri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78FF32-C034-6009-6B14-211E619A34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0000" y="3430800"/>
            <a:ext cx="11249568" cy="1918800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GB" sz="3400">
                <a:latin typeface="Calibri Light"/>
                <a:ea typeface="Calibri Light"/>
                <a:cs typeface="Calibri Light"/>
              </a:rPr>
              <a:t>Presented by Celine Couston – Procurement Manager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854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01417-F35B-1111-42C1-2BE7C9FFF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124" y="517524"/>
            <a:ext cx="10584168" cy="648372"/>
          </a:xfrm>
        </p:spPr>
        <p:txBody>
          <a:bodyPr/>
          <a:lstStyle/>
          <a:p>
            <a:r>
              <a:rPr lang="en-GB">
                <a:ea typeface="Calibri"/>
                <a:cs typeface="Calibri"/>
              </a:rPr>
              <a:t>Tender Timeline Overview</a:t>
            </a:r>
            <a:endParaRPr lang="en-GB"/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D23DAA28-8C5F-F57D-B648-C534C20CF9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64872372"/>
              </p:ext>
            </p:extLst>
          </p:nvPr>
        </p:nvGraphicFramePr>
        <p:xfrm>
          <a:off x="226219" y="1302544"/>
          <a:ext cx="11930059" cy="52887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30362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6">
      <a:dk1>
        <a:srgbClr val="000000"/>
      </a:dk1>
      <a:lt1>
        <a:sysClr val="window" lastClr="FFFFFF"/>
      </a:lt1>
      <a:dk2>
        <a:srgbClr val="000000"/>
      </a:dk2>
      <a:lt2>
        <a:srgbClr val="FFFFFF"/>
      </a:lt2>
      <a:accent1>
        <a:srgbClr val="E40037"/>
      </a:accent1>
      <a:accent2>
        <a:srgbClr val="4179AA"/>
      </a:accent2>
      <a:accent3>
        <a:srgbClr val="E97135"/>
      </a:accent3>
      <a:accent4>
        <a:srgbClr val="9361B3"/>
      </a:accent4>
      <a:accent5>
        <a:srgbClr val="3A7D64"/>
      </a:accent5>
      <a:accent6>
        <a:srgbClr val="C84674"/>
      </a:accent6>
      <a:hlink>
        <a:srgbClr val="4179AA"/>
      </a:hlink>
      <a:folHlink>
        <a:srgbClr val="76766B"/>
      </a:folHlink>
    </a:clrScheme>
    <a:fontScheme name="Custom 28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spcAft>
            <a:spcPts val="1134"/>
          </a:spcAft>
          <a:defRPr sz="1500" dirty="0"/>
        </a:defPPr>
      </a:lstStyle>
    </a:txDef>
  </a:objectDefaults>
  <a:extraClrSchemeLst/>
  <a:custClrLst>
    <a:custClr name="Primary white">
      <a:srgbClr val="FFFFFF"/>
    </a:custClr>
    <a:custClr name="Bright 1">
      <a:srgbClr val="E40037"/>
    </a:custClr>
    <a:custClr name="Bright 6">
      <a:srgbClr val="4179AA"/>
    </a:custClr>
    <a:custClr name="Strong 1">
      <a:srgbClr val="921D33"/>
    </a:custClr>
    <a:custClr name="Strong 6">
      <a:srgbClr val="004C94"/>
    </a:custClr>
    <a:custClr name="Soft 1">
      <a:srgbClr val="EAD2D5"/>
    </a:custClr>
    <a:custClr name="Soft 6">
      <a:srgbClr val="C3D3E5"/>
    </a:custClr>
    <a:custClr name="BLANK">
      <a:srgbClr val="FFFFFF"/>
    </a:custClr>
    <a:custClr name="BLANK">
      <a:srgbClr val="FFFFFF"/>
    </a:custClr>
    <a:custClr name="BLANK">
      <a:srgbClr val="FFFFFF"/>
    </a:custClr>
    <a:custClr name="Primary red">
      <a:srgbClr val="E40037"/>
    </a:custClr>
    <a:custClr name="Bright 2">
      <a:srgbClr val="E97135"/>
    </a:custClr>
    <a:custClr name="Bright 7">
      <a:srgbClr val="3A7D64"/>
    </a:custClr>
    <a:custClr name="Strong 2">
      <a:srgbClr val="C65015"/>
    </a:custClr>
    <a:custClr name="Strong 7">
      <a:srgbClr val="1D594C"/>
    </a:custClr>
    <a:custClr name="Soft 2">
      <a:srgbClr val="F3D0A5"/>
    </a:custClr>
    <a:custClr name="Soft 7">
      <a:srgbClr val="BBCCCF"/>
    </a:custClr>
    <a:custClr name="BLANK">
      <a:srgbClr val="FFFFFF"/>
    </a:custClr>
    <a:custClr name="BLANK">
      <a:srgbClr val="FFFFFF"/>
    </a:custClr>
    <a:custClr name="BLANK">
      <a:srgbClr val="FFFFFF"/>
    </a:custClr>
    <a:custClr name="Primary black">
      <a:srgbClr val="000000"/>
    </a:custClr>
    <a:custClr name="Bright 3">
      <a:srgbClr val="ECB720"/>
    </a:custClr>
    <a:custClr name="Brihgt 8">
      <a:srgbClr val="729D4D"/>
    </a:custClr>
    <a:custClr name="Strong 3">
      <a:srgbClr val="C69318"/>
    </a:custClr>
    <a:custClr name="Strong 8">
      <a:srgbClr val="4B7131"/>
    </a:custClr>
    <a:custClr name="Soft 3">
      <a:srgbClr val="F0E3BB"/>
    </a:custClr>
    <a:custClr name="Soft 8">
      <a:srgbClr val="D2DCBB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right 4">
      <a:srgbClr val="C84674"/>
    </a:custClr>
    <a:custClr name="Bright 9">
      <a:srgbClr val="76766B"/>
    </a:custClr>
    <a:custClr name="Strong 4">
      <a:srgbClr val="910563"/>
    </a:custClr>
    <a:custClr name="Strong 9">
      <a:srgbClr val="414745"/>
    </a:custClr>
    <a:custClr name="Soft 4">
      <a:srgbClr val="E0D3D1"/>
    </a:custClr>
    <a:custClr name="Soft 9">
      <a:srgbClr val="D4D4D4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right 5">
      <a:srgbClr val="9361B3"/>
    </a:custClr>
    <a:custClr name="BLANK">
      <a:srgbClr val="FFFFFF"/>
    </a:custClr>
    <a:custClr name="Strong 5">
      <a:srgbClr val="5C2472"/>
    </a:custClr>
    <a:custClr name="BLANK">
      <a:srgbClr val="FFFFFF"/>
    </a:custClr>
    <a:custClr name="Soft 5">
      <a:srgbClr val="EADBEA"/>
    </a:custClr>
  </a:custClrLst>
  <a:extLst>
    <a:ext uri="{05A4C25C-085E-4340-85A3-A5531E510DB2}">
      <thm15:themeFamily xmlns:thm15="http://schemas.microsoft.com/office/thememl/2012/main" name="Presentation1" id="{75A86DDA-B9BB-46D2-9D43-E2A2146931CE}" vid="{04DB70F8-383B-4667-96C6-2E3388DF845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6FCB9F790D6294C8F88E646B236889B" ma:contentTypeVersion="11" ma:contentTypeDescription="Create a new document." ma:contentTypeScope="" ma:versionID="150da0f34dc621bcb9e5e0d57c04b25f">
  <xsd:schema xmlns:xsd="http://www.w3.org/2001/XMLSchema" xmlns:xs="http://www.w3.org/2001/XMLSchema" xmlns:p="http://schemas.microsoft.com/office/2006/metadata/properties" xmlns:ns1="http://schemas.microsoft.com/sharepoint/v3" xmlns:ns2="c1f7ec0c-3e7f-4bbc-81c2-32592240f7a0" targetNamespace="http://schemas.microsoft.com/office/2006/metadata/properties" ma:root="true" ma:fieldsID="d6d265686f6e2c0cbd6da1608e184f04" ns1:_="" ns2:_="">
    <xsd:import namespace="http://schemas.microsoft.com/sharepoint/v3"/>
    <xsd:import namespace="c1f7ec0c-3e7f-4bbc-81c2-32592240f7a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BillingMetadata" minOccurs="0"/>
                <xsd:element ref="ns1:_ip_UnifiedCompliancePolicyProperties" minOccurs="0"/>
                <xsd:element ref="ns1:_ip_UnifiedCompliancePolicyUIAction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f7ec0c-3e7f-4bbc-81c2-32592240f7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12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216C91F-B092-485F-89DA-CDD2EFE13FC0}">
  <ds:schemaRefs>
    <ds:schemaRef ds:uri="http://schemas.microsoft.com/office/infopath/2007/PartnerControls"/>
    <ds:schemaRef ds:uri="http://www.w3.org/XML/1998/namespace"/>
    <ds:schemaRef ds:uri="http://purl.org/dc/elements/1.1/"/>
    <ds:schemaRef ds:uri="http://schemas.openxmlformats.org/package/2006/metadata/core-properties"/>
    <ds:schemaRef ds:uri="http://schemas.microsoft.com/sharepoint/v3"/>
    <ds:schemaRef ds:uri="c1f7ec0c-3e7f-4bbc-81c2-32592240f7a0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CA15FF06-28E2-4F40-B326-D7596B0FA7F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3A09832-6240-40A4-920A-3456C628B072}">
  <ds:schemaRefs>
    <ds:schemaRef ds:uri="c1f7ec0c-3e7f-4bbc-81c2-32592240f7a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1091</Words>
  <Application>Microsoft Office PowerPoint</Application>
  <PresentationFormat>Widescreen</PresentationFormat>
  <Paragraphs>182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Aptos</vt:lpstr>
      <vt:lpstr>Arial</vt:lpstr>
      <vt:lpstr>Calibri</vt:lpstr>
      <vt:lpstr>Calibri Light</vt:lpstr>
      <vt:lpstr>Segoe UI</vt:lpstr>
      <vt:lpstr>Office Theme</vt:lpstr>
      <vt:lpstr>Total Facilities Management Bidder Day 2</vt:lpstr>
      <vt:lpstr>Introductions</vt:lpstr>
      <vt:lpstr>Agenda</vt:lpstr>
      <vt:lpstr>PowerPoint Presentation</vt:lpstr>
      <vt:lpstr>Portfolio Overview</vt:lpstr>
      <vt:lpstr>Overview of Today's Sites</vt:lpstr>
      <vt:lpstr>Other Sites to Note</vt:lpstr>
      <vt:lpstr>Procurement Process</vt:lpstr>
      <vt:lpstr>Tender Timeline Overview</vt:lpstr>
      <vt:lpstr>Current Stage: Stage 2 - ISIT</vt:lpstr>
      <vt:lpstr>Submission Guidance</vt:lpstr>
      <vt:lpstr>Negotiation Process</vt:lpstr>
      <vt:lpstr>Negotiation Process Overview</vt:lpstr>
      <vt:lpstr>Negotiation Meetings &amp; Limitations</vt:lpstr>
      <vt:lpstr>Site Visit Briefing</vt:lpstr>
      <vt:lpstr>Short Break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Natalia Rygal - Procurement Officer</dc:creator>
  <cp:lastModifiedBy>Natalia Rygal - Procurement Officer</cp:lastModifiedBy>
  <cp:revision>2</cp:revision>
  <cp:lastPrinted>2026-02-11T08:43:24Z</cp:lastPrinted>
  <dcterms:created xsi:type="dcterms:W3CDTF">2026-01-14T09:47:45Z</dcterms:created>
  <dcterms:modified xsi:type="dcterms:W3CDTF">2026-02-12T10:31:53Z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0x010100A6FCB9F790D6294C8F88E646B236889B</vt:lpwstr>
  </property>
  <property fmtid="{D5CDD505-2E9C-101B-9397-08002B2CF9AE}" pid="3" name="MSIP_Label_39d8be9e-c8d9-4b9c-bd40-2c27cc7ea2e6_Enabled">
    <vt:lpwstr>true</vt:lpwstr>
  </property>
  <property fmtid="{D5CDD505-2E9C-101B-9397-08002B2CF9AE}" pid="4" name="MSIP_Label_39d8be9e-c8d9-4b9c-bd40-2c27cc7ea2e6_SetDate">
    <vt:lpwstr>2022-11-21T15:54:52Z</vt:lpwstr>
  </property>
  <property fmtid="{D5CDD505-2E9C-101B-9397-08002B2CF9AE}" pid="5" name="MSIP_Label_39d8be9e-c8d9-4b9c-bd40-2c27cc7ea2e6_Method">
    <vt:lpwstr>Standard</vt:lpwstr>
  </property>
  <property fmtid="{D5CDD505-2E9C-101B-9397-08002B2CF9AE}" pid="6" name="MSIP_Label_39d8be9e-c8d9-4b9c-bd40-2c27cc7ea2e6_Name">
    <vt:lpwstr>39d8be9e-c8d9-4b9c-bd40-2c27cc7ea2e6</vt:lpwstr>
  </property>
  <property fmtid="{D5CDD505-2E9C-101B-9397-08002B2CF9AE}" pid="7" name="MSIP_Label_39d8be9e-c8d9-4b9c-bd40-2c27cc7ea2e6_SiteId">
    <vt:lpwstr>a8b4324f-155c-4215-a0f1-7ed8cc9a992f</vt:lpwstr>
  </property>
  <property fmtid="{D5CDD505-2E9C-101B-9397-08002B2CF9AE}" pid="8" name="MSIP_Label_39d8be9e-c8d9-4b9c-bd40-2c27cc7ea2e6_ActionId">
    <vt:lpwstr>5715f456-9f2d-4555-ac61-58155fbe27be</vt:lpwstr>
  </property>
  <property fmtid="{D5CDD505-2E9C-101B-9397-08002B2CF9AE}" pid="9" name="MSIP_Label_39d8be9e-c8d9-4b9c-bd40-2c27cc7ea2e6_ContentBits">
    <vt:lpwstr>0</vt:lpwstr>
  </property>
  <property fmtid="{D5CDD505-2E9C-101B-9397-08002B2CF9AE}" pid="10" name="Content Subject">
    <vt:lpwstr/>
  </property>
</Properties>
</file>