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147483472" r:id="rId5"/>
    <p:sldId id="2147483474" r:id="rId6"/>
    <p:sldId id="2147483475" r:id="rId7"/>
    <p:sldId id="2147483476" r:id="rId8"/>
    <p:sldId id="214748347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26.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26.jpe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6.sv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29/09/2025</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7" name="Graphic 6">
            <a:extLst>
              <a:ext uri="{FF2B5EF4-FFF2-40B4-BE49-F238E27FC236}">
                <a16:creationId xmlns:a16="http://schemas.microsoft.com/office/drawing/2014/main" id="{69ED6114-BB42-7AA2-6CB8-97D482C444E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5673" y="782806"/>
            <a:ext cx="1514475" cy="190500"/>
          </a:xfrm>
          <a:prstGeom prst="rect">
            <a:avLst/>
          </a:prstGeom>
        </p:spPr>
      </p:pic>
      <p:pic>
        <p:nvPicPr>
          <p:cNvPr id="6" name="Graphic 5">
            <a:extLst>
              <a:ext uri="{FF2B5EF4-FFF2-40B4-BE49-F238E27FC236}">
                <a16:creationId xmlns:a16="http://schemas.microsoft.com/office/drawing/2014/main" id="{42E91431-784A-BA63-60DD-3F8A655ED90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8" name="Graphic 7">
            <a:extLst>
              <a:ext uri="{FF2B5EF4-FFF2-40B4-BE49-F238E27FC236}">
                <a16:creationId xmlns:a16="http://schemas.microsoft.com/office/drawing/2014/main" id="{46391A47-737D-8213-7681-ECD02F91BAD0}"/>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5673" y="782806"/>
            <a:ext cx="1514475" cy="190500"/>
          </a:xfrm>
          <a:prstGeom prst="rect">
            <a:avLst/>
          </a:prstGeom>
        </p:spPr>
      </p:pic>
      <p:pic>
        <p:nvPicPr>
          <p:cNvPr id="9" name="Graphic 8">
            <a:extLst>
              <a:ext uri="{FF2B5EF4-FFF2-40B4-BE49-F238E27FC236}">
                <a16:creationId xmlns:a16="http://schemas.microsoft.com/office/drawing/2014/main" id="{3802605E-B708-ADCD-2161-C1C022A6E5A2}"/>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37892" y="782806"/>
            <a:ext cx="2847975" cy="190500"/>
          </a:xfrm>
          <a:prstGeom prst="rect">
            <a:avLst/>
          </a:prstGeom>
        </p:spPr>
      </p:pic>
    </p:spTree>
    <p:extLst>
      <p:ext uri="{BB962C8B-B14F-4D97-AF65-F5344CB8AC3E}">
        <p14:creationId xmlns:p14="http://schemas.microsoft.com/office/powerpoint/2010/main" val="4128498196"/>
      </p:ext>
    </p:extLst>
  </p:cSld>
  <p:clrMapOvr>
    <a:masterClrMapping/>
  </p:clrMapOvr>
  <p:extLst>
    <p:ext uri="{DCECCB84-F9BA-43D5-87BE-67443E8EF086}">
      <p15:sldGuideLst xmlns:p15="http://schemas.microsoft.com/office/powerpoint/2012/main">
        <p15:guide id="3" pos="615">
          <p15:clr>
            <a:srgbClr val="FBAE40"/>
          </p15:clr>
        </p15:guide>
        <p15:guide id="4" orient="horz" pos="46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GB"/>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pic>
        <p:nvPicPr>
          <p:cNvPr id="6" name="Graphic 5">
            <a:extLst>
              <a:ext uri="{FF2B5EF4-FFF2-40B4-BE49-F238E27FC236}">
                <a16:creationId xmlns:a16="http://schemas.microsoft.com/office/drawing/2014/main" id="{8F2719DA-9631-6346-4648-EB6451BCC395}"/>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4092032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GB"/>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GB"/>
              <a:t>Click to edit Master title style</a:t>
            </a:r>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a:t>Click to add chart or image</a:t>
            </a:r>
          </a:p>
        </p:txBody>
      </p:sp>
    </p:spTree>
    <p:extLst>
      <p:ext uri="{BB962C8B-B14F-4D97-AF65-F5344CB8AC3E}">
        <p14:creationId xmlns:p14="http://schemas.microsoft.com/office/powerpoint/2010/main" val="4245848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GB"/>
              <a:t>Click icon to add table</a:t>
            </a:r>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GB"/>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960449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GB"/>
              <a:t>Click to edit Master text styles</a:t>
            </a:r>
          </a:p>
          <a:p>
            <a:pPr lvl="1"/>
            <a:r>
              <a:rPr lang="en-GB"/>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pic>
        <p:nvPicPr>
          <p:cNvPr id="5" name="Graphic 4">
            <a:extLst>
              <a:ext uri="{FF2B5EF4-FFF2-40B4-BE49-F238E27FC236}">
                <a16:creationId xmlns:a16="http://schemas.microsoft.com/office/drawing/2014/main" id="{882AC506-2AA0-AB22-F751-3A3CE5CC369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4012257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GB"/>
              <a:t>Click to edit Master title style</a:t>
            </a:r>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GB"/>
              <a:t>Click icon to add picture</a:t>
            </a:r>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GB"/>
              <a:t>Click icon to add picture</a:t>
            </a:r>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GB"/>
              <a:t>Click icon to add picture</a:t>
            </a:r>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GB"/>
              <a:t>Click icon to add picture</a:t>
            </a:r>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215677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GB"/>
              <a:t>Click to edit Master title style</a:t>
            </a:r>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GB"/>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GB"/>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GB"/>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GB"/>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6" name="Graphic 5">
            <a:extLst>
              <a:ext uri="{FF2B5EF4-FFF2-40B4-BE49-F238E27FC236}">
                <a16:creationId xmlns:a16="http://schemas.microsoft.com/office/drawing/2014/main" id="{85F95208-35B0-CB04-CB3B-3AF8CDB23B9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10" name="Graphic 9">
            <a:extLst>
              <a:ext uri="{FF2B5EF4-FFF2-40B4-BE49-F238E27FC236}">
                <a16:creationId xmlns:a16="http://schemas.microsoft.com/office/drawing/2014/main" id="{AA47F049-99A4-0894-4559-B36A368214C3}"/>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5673" y="782806"/>
            <a:ext cx="1514475" cy="190500"/>
          </a:xfrm>
          <a:prstGeom prst="rect">
            <a:avLst/>
          </a:prstGeom>
        </p:spPr>
      </p:pic>
      <p:pic>
        <p:nvPicPr>
          <p:cNvPr id="11" name="Graphic 10">
            <a:extLst>
              <a:ext uri="{FF2B5EF4-FFF2-40B4-BE49-F238E27FC236}">
                <a16:creationId xmlns:a16="http://schemas.microsoft.com/office/drawing/2014/main" id="{40BFA22B-E77B-D3C5-DAEB-B5EFA8BA62A4}"/>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37892" y="782806"/>
            <a:ext cx="2847975" cy="190500"/>
          </a:xfrm>
          <a:prstGeom prst="rect">
            <a:avLst/>
          </a:prstGeom>
        </p:spPr>
      </p:pic>
    </p:spTree>
    <p:extLst>
      <p:ext uri="{BB962C8B-B14F-4D97-AF65-F5344CB8AC3E}">
        <p14:creationId xmlns:p14="http://schemas.microsoft.com/office/powerpoint/2010/main" val="2932182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GB"/>
              <a:t>Click to edit Master title style</a:t>
            </a:r>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GB"/>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GB"/>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GB"/>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GB"/>
              <a:t>Click to edit Master text styles</a:t>
            </a:r>
          </a:p>
        </p:txBody>
      </p:sp>
      <p:pic>
        <p:nvPicPr>
          <p:cNvPr id="10" name="Graphic 9">
            <a:extLst>
              <a:ext uri="{FF2B5EF4-FFF2-40B4-BE49-F238E27FC236}">
                <a16:creationId xmlns:a16="http://schemas.microsoft.com/office/drawing/2014/main" id="{AA47F049-99A4-0894-4559-B36A368214C3}"/>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5673" y="782806"/>
            <a:ext cx="1514475" cy="190500"/>
          </a:xfrm>
          <a:prstGeom prst="rect">
            <a:avLst/>
          </a:prstGeom>
        </p:spPr>
      </p:pic>
      <p:pic>
        <p:nvPicPr>
          <p:cNvPr id="11" name="Graphic 10">
            <a:extLst>
              <a:ext uri="{FF2B5EF4-FFF2-40B4-BE49-F238E27FC236}">
                <a16:creationId xmlns:a16="http://schemas.microsoft.com/office/drawing/2014/main" id="{40BFA22B-E77B-D3C5-DAEB-B5EFA8BA62A4}"/>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37892" y="782806"/>
            <a:ext cx="2847975" cy="190500"/>
          </a:xfrm>
          <a:prstGeom prst="rect">
            <a:avLst/>
          </a:prstGeom>
        </p:spPr>
      </p:pic>
    </p:spTree>
    <p:extLst>
      <p:ext uri="{BB962C8B-B14F-4D97-AF65-F5344CB8AC3E}">
        <p14:creationId xmlns:p14="http://schemas.microsoft.com/office/powerpoint/2010/main" val="479525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879358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5115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GB"/>
              <a:t>Click icon to add picture</a:t>
            </a:r>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GB"/>
              <a:t>Click to edit Master title style</a:t>
            </a:r>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29/09/2025</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6" name="Graphic 5">
            <a:extLst>
              <a:ext uri="{FF2B5EF4-FFF2-40B4-BE49-F238E27FC236}">
                <a16:creationId xmlns:a16="http://schemas.microsoft.com/office/drawing/2014/main" id="{BE06477E-06EB-21F0-AD98-554DD6EAB1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3" y="468000"/>
            <a:ext cx="2169799" cy="277199"/>
          </a:xfrm>
          <a:prstGeom prst="rect">
            <a:avLst/>
          </a:prstGeom>
        </p:spPr>
      </p:pic>
      <p:pic>
        <p:nvPicPr>
          <p:cNvPr id="7" name="Graphic 6">
            <a:extLst>
              <a:ext uri="{FF2B5EF4-FFF2-40B4-BE49-F238E27FC236}">
                <a16:creationId xmlns:a16="http://schemas.microsoft.com/office/drawing/2014/main" id="{8B427F91-7E00-4059-0C2E-6F9E458A2C8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5673" y="782806"/>
            <a:ext cx="1514475" cy="190500"/>
          </a:xfrm>
          <a:prstGeom prst="rect">
            <a:avLst/>
          </a:prstGeom>
        </p:spPr>
      </p:pic>
      <p:pic>
        <p:nvPicPr>
          <p:cNvPr id="9" name="Graphic 8">
            <a:extLst>
              <a:ext uri="{FF2B5EF4-FFF2-40B4-BE49-F238E27FC236}">
                <a16:creationId xmlns:a16="http://schemas.microsoft.com/office/drawing/2014/main" id="{34A5C373-3363-CB24-0CA0-8EBB160D169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05883" y="6171319"/>
            <a:ext cx="2847975" cy="190500"/>
          </a:xfrm>
          <a:prstGeom prst="rect">
            <a:avLst/>
          </a:prstGeom>
        </p:spPr>
      </p:pic>
    </p:spTree>
    <p:extLst>
      <p:ext uri="{BB962C8B-B14F-4D97-AF65-F5344CB8AC3E}">
        <p14:creationId xmlns:p14="http://schemas.microsoft.com/office/powerpoint/2010/main" val="169412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29/09/2025</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7" name="Graphic 6">
            <a:extLst>
              <a:ext uri="{FF2B5EF4-FFF2-40B4-BE49-F238E27FC236}">
                <a16:creationId xmlns:a16="http://schemas.microsoft.com/office/drawing/2014/main" id="{69ED6114-BB42-7AA2-6CB8-97D482C444EA}"/>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5673" y="782806"/>
            <a:ext cx="1514475" cy="190500"/>
          </a:xfrm>
          <a:prstGeom prst="rect">
            <a:avLst/>
          </a:prstGeom>
        </p:spPr>
      </p:pic>
      <p:pic>
        <p:nvPicPr>
          <p:cNvPr id="9" name="Graphic 8">
            <a:extLst>
              <a:ext uri="{FF2B5EF4-FFF2-40B4-BE49-F238E27FC236}">
                <a16:creationId xmlns:a16="http://schemas.microsoft.com/office/drawing/2014/main" id="{3802605E-B708-ADCD-2161-C1C022A6E5A2}"/>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37892" y="782806"/>
            <a:ext cx="2847975" cy="190500"/>
          </a:xfrm>
          <a:prstGeom prst="rect">
            <a:avLst/>
          </a:prstGeom>
        </p:spPr>
      </p:pic>
    </p:spTree>
    <p:extLst>
      <p:ext uri="{BB962C8B-B14F-4D97-AF65-F5344CB8AC3E}">
        <p14:creationId xmlns:p14="http://schemas.microsoft.com/office/powerpoint/2010/main" val="378427637"/>
      </p:ext>
    </p:extLst>
  </p:cSld>
  <p:clrMapOvr>
    <a:masterClrMapping/>
  </p:clrMapOvr>
  <p:extLst>
    <p:ext uri="{DCECCB84-F9BA-43D5-87BE-67443E8EF086}">
      <p15:sldGuideLst xmlns:p15="http://schemas.microsoft.com/office/powerpoint/2012/main">
        <p15:guide id="3" pos="615">
          <p15:clr>
            <a:srgbClr val="FBAE40"/>
          </p15:clr>
        </p15:guide>
        <p15:guide id="4" orient="horz" pos="46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GB"/>
              <a:t>Click icon to add picture</a:t>
            </a:r>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GB"/>
              <a:t>Click to edit Master title style</a:t>
            </a:r>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29/09/2025</a:t>
            </a:fld>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7" name="Graphic 6">
            <a:extLst>
              <a:ext uri="{FF2B5EF4-FFF2-40B4-BE49-F238E27FC236}">
                <a16:creationId xmlns:a16="http://schemas.microsoft.com/office/drawing/2014/main" id="{8B427F91-7E00-4059-0C2E-6F9E458A2C8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5673" y="782806"/>
            <a:ext cx="1514475" cy="190500"/>
          </a:xfrm>
          <a:prstGeom prst="rect">
            <a:avLst/>
          </a:prstGeom>
        </p:spPr>
      </p:pic>
      <p:pic>
        <p:nvPicPr>
          <p:cNvPr id="9" name="Graphic 8">
            <a:extLst>
              <a:ext uri="{FF2B5EF4-FFF2-40B4-BE49-F238E27FC236}">
                <a16:creationId xmlns:a16="http://schemas.microsoft.com/office/drawing/2014/main" id="{34A5C373-3363-CB24-0CA0-8EBB160D169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05883" y="6171319"/>
            <a:ext cx="2847975" cy="190500"/>
          </a:xfrm>
          <a:prstGeom prst="rect">
            <a:avLst/>
          </a:prstGeom>
        </p:spPr>
      </p:pic>
    </p:spTree>
    <p:extLst>
      <p:ext uri="{BB962C8B-B14F-4D97-AF65-F5344CB8AC3E}">
        <p14:creationId xmlns:p14="http://schemas.microsoft.com/office/powerpoint/2010/main" val="822061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GB"/>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GB"/>
              <a:t>Click to edit Master title style</a:t>
            </a:r>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GB"/>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GB"/>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GB"/>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GB"/>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GB"/>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GB"/>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GB"/>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Tree>
    <p:extLst>
      <p:ext uri="{BB962C8B-B14F-4D97-AF65-F5344CB8AC3E}">
        <p14:creationId xmlns:p14="http://schemas.microsoft.com/office/powerpoint/2010/main" val="2603965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47335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GB"/>
              <a:t>Click icon to add chart</a:t>
            </a:r>
          </a:p>
        </p:txBody>
      </p:sp>
      <p:pic>
        <p:nvPicPr>
          <p:cNvPr id="4" name="Graphic 3">
            <a:extLst>
              <a:ext uri="{FF2B5EF4-FFF2-40B4-BE49-F238E27FC236}">
                <a16:creationId xmlns:a16="http://schemas.microsoft.com/office/drawing/2014/main" id="{706369D0-D2AD-B6E6-F3B1-E9DBF475B601}"/>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pic>
        <p:nvPicPr>
          <p:cNvPr id="5" name="Graphic 4">
            <a:extLst>
              <a:ext uri="{FF2B5EF4-FFF2-40B4-BE49-F238E27FC236}">
                <a16:creationId xmlns:a16="http://schemas.microsoft.com/office/drawing/2014/main" id="{93068BE1-C576-97F0-2746-0B96991710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360936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GB"/>
              <a:t>Click icon to add picture</a:t>
            </a:r>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GB"/>
              <a:t>Click to edit Master title style</a:t>
            </a:r>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164713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GB"/>
              <a:t>Click to edit Master title style</a:t>
            </a:r>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630625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GB"/>
              <a:t>Click to edit Master title style</a:t>
            </a:r>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20846-5969-4CBF-ACE6-14C5E9B07FE6}" type="datetimeFigureOut">
              <a:rPr lang="en-GB" smtClean="0"/>
              <a:t>29/09/2025</a:t>
            </a:fld>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19319637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3">
          <p15:clr>
            <a:srgbClr val="F26B43"/>
          </p15:clr>
        </p15:guide>
        <p15:guide id="24" pos="7680">
          <p15:clr>
            <a:srgbClr val="F26B43"/>
          </p15:clr>
        </p15:guide>
        <p15:guide id="25" pos="340">
          <p15:clr>
            <a:srgbClr val="F26B43"/>
          </p15:clr>
        </p15:guide>
        <p15:guide id="26" pos="7339">
          <p15:clr>
            <a:srgbClr val="F26B43"/>
          </p15:clr>
        </p15:guide>
        <p15:guide id="27" orient="horz">
          <p15:clr>
            <a:srgbClr val="F26B43"/>
          </p15:clr>
        </p15:guide>
        <p15:guide id="28" orient="horz" pos="4320">
          <p15:clr>
            <a:srgbClr val="F26B43"/>
          </p15:clr>
        </p15:guide>
        <p15:guide id="29" orient="horz" pos="408">
          <p15:clr>
            <a:srgbClr val="F26B43"/>
          </p15:clr>
        </p15:guide>
        <p15:guide id="30" orient="horz" pos="3979">
          <p15:clr>
            <a:srgbClr val="F26B43"/>
          </p15:clr>
        </p15:guide>
        <p15:guide id="31" orient="horz" pos="997">
          <p15:clr>
            <a:srgbClr val="F26B43"/>
          </p15:clr>
        </p15:guide>
        <p15:guide id="32" orient="horz" pos="1174">
          <p15:clr>
            <a:srgbClr val="F26B43"/>
          </p15:clr>
        </p15:guide>
        <p15:guide id="33" orient="horz" pos="37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D69F9-840E-D5B1-D805-72656D2A55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E525D2-9544-0454-AB26-F872C1E0347E}"/>
              </a:ext>
            </a:extLst>
          </p:cNvPr>
          <p:cNvSpPr>
            <a:spLocks noGrp="1"/>
          </p:cNvSpPr>
          <p:nvPr>
            <p:ph type="title"/>
          </p:nvPr>
        </p:nvSpPr>
        <p:spPr>
          <a:xfrm>
            <a:off x="539999" y="1712114"/>
            <a:ext cx="10160657" cy="1310400"/>
          </a:xfrm>
        </p:spPr>
        <p:txBody>
          <a:bodyPr/>
          <a:lstStyle/>
          <a:p>
            <a:r>
              <a:rPr lang="en-GB"/>
              <a:t>Winter planning 2025-26</a:t>
            </a:r>
            <a:br>
              <a:rPr lang="en-GB">
                <a:ea typeface="Calibri"/>
                <a:cs typeface="Calibri"/>
              </a:rPr>
            </a:br>
            <a:br>
              <a:rPr lang="en-GB">
                <a:ea typeface="Calibri"/>
                <a:cs typeface="Calibri"/>
              </a:rPr>
            </a:br>
            <a:r>
              <a:rPr lang="en-GB">
                <a:ea typeface="Calibri"/>
                <a:cs typeface="Calibri"/>
              </a:rPr>
              <a:t>Matt Barnett</a:t>
            </a:r>
          </a:p>
        </p:txBody>
      </p:sp>
    </p:spTree>
    <p:extLst>
      <p:ext uri="{BB962C8B-B14F-4D97-AF65-F5344CB8AC3E}">
        <p14:creationId xmlns:p14="http://schemas.microsoft.com/office/powerpoint/2010/main" val="4273773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A7AC2-CE2F-9EB3-D290-525B5147A7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972223-4DEB-C10B-2D3B-C0DD1BE12DD5}"/>
              </a:ext>
            </a:extLst>
          </p:cNvPr>
          <p:cNvSpPr>
            <a:spLocks noGrp="1"/>
          </p:cNvSpPr>
          <p:nvPr>
            <p:ph type="title"/>
          </p:nvPr>
        </p:nvSpPr>
        <p:spPr>
          <a:xfrm>
            <a:off x="417108" y="426344"/>
            <a:ext cx="7405200" cy="1065091"/>
          </a:xfrm>
        </p:spPr>
        <p:txBody>
          <a:bodyPr/>
          <a:lstStyle/>
          <a:p>
            <a:r>
              <a:rPr lang="en-GB"/>
              <a:t>Approach and principles</a:t>
            </a:r>
          </a:p>
        </p:txBody>
      </p:sp>
      <p:sp>
        <p:nvSpPr>
          <p:cNvPr id="5" name="TextBox 4">
            <a:extLst>
              <a:ext uri="{FF2B5EF4-FFF2-40B4-BE49-F238E27FC236}">
                <a16:creationId xmlns:a16="http://schemas.microsoft.com/office/drawing/2014/main" id="{C847BA0F-11B5-3A11-9926-2DA7B4778161}"/>
              </a:ext>
            </a:extLst>
          </p:cNvPr>
          <p:cNvSpPr txBox="1"/>
          <p:nvPr/>
        </p:nvSpPr>
        <p:spPr>
          <a:xfrm>
            <a:off x="481115" y="1209675"/>
            <a:ext cx="11396559" cy="5105400"/>
          </a:xfrm>
          <a:prstGeom prst="rect">
            <a:avLst/>
          </a:prstGeom>
          <a:noFill/>
        </p:spPr>
        <p:txBody>
          <a:bodyPr wrap="square" lIns="0" tIns="0" rIns="0" bIns="0" rtlCol="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Our approach seeks to build on initiatives from 2024/25 and strengthen what was already in place.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This includes the continuation of initiatives such as dementia discharge support and process improvement such as the continued roll out of the Reablement Decision Tool which supports better use of capacity we have in place.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It is based on the learning from previous years and principles agreed with partners that have helped shape our approach. The principles agreed were: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 comply with the guidance around funding sources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Do not further complicate systems – build on what’s already there with a focus on ‘home first’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Bring providers into the planning conversations where possible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Work collaboratively across Health and Social Care to support design, implementations and visibility of our initiatives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 explore admission avoidance solutions where funding source guidance allows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Focus on fewer but larger interventions, which will support clearer evaluation of impact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Where possible, build in the ability for provision to flex for demand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Ensure good data collection and systemic sharing of insight</a:t>
            </a:r>
          </a:p>
        </p:txBody>
      </p:sp>
    </p:spTree>
    <p:extLst>
      <p:ext uri="{BB962C8B-B14F-4D97-AF65-F5344CB8AC3E}">
        <p14:creationId xmlns:p14="http://schemas.microsoft.com/office/powerpoint/2010/main" val="4029119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1E7FF-CE39-21A3-CE30-AE6132C034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192B4C-5D4B-7DDA-0378-82A1F57F5E33}"/>
              </a:ext>
            </a:extLst>
          </p:cNvPr>
          <p:cNvSpPr>
            <a:spLocks noGrp="1"/>
          </p:cNvSpPr>
          <p:nvPr>
            <p:ph type="title"/>
          </p:nvPr>
        </p:nvSpPr>
        <p:spPr>
          <a:xfrm>
            <a:off x="398058" y="264420"/>
            <a:ext cx="7405200" cy="640456"/>
          </a:xfrm>
        </p:spPr>
        <p:txBody>
          <a:bodyPr/>
          <a:lstStyle/>
          <a:p>
            <a:r>
              <a:rPr lang="en-GB"/>
              <a:t>Intermediate Care</a:t>
            </a:r>
          </a:p>
        </p:txBody>
      </p:sp>
      <p:sp>
        <p:nvSpPr>
          <p:cNvPr id="5" name="TextBox 4">
            <a:extLst>
              <a:ext uri="{FF2B5EF4-FFF2-40B4-BE49-F238E27FC236}">
                <a16:creationId xmlns:a16="http://schemas.microsoft.com/office/drawing/2014/main" id="{6D9ECD8E-8E79-7375-77EA-704BB36A6B60}"/>
              </a:ext>
            </a:extLst>
          </p:cNvPr>
          <p:cNvSpPr txBox="1"/>
          <p:nvPr/>
        </p:nvSpPr>
        <p:spPr>
          <a:xfrm>
            <a:off x="398059" y="1085850"/>
            <a:ext cx="11479616" cy="5429250"/>
          </a:xfrm>
          <a:prstGeom prst="rect">
            <a:avLst/>
          </a:prstGeom>
          <a:noFill/>
        </p:spPr>
        <p:txBody>
          <a:bodyPr wrap="square" lIns="0" tIns="0" rIns="0" bIns="0" rtlCol="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We are working across the system to enhance our intermediate care offer and develop a model which will increase the numbers of people who are supported to stay at home, promote greater use of care technology and continue to reduce the need for long-term care. It will also: </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Improve flow &amp; efficiency across services. </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Focus on outcomes rather than hours of support.</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Be integrated and guided by a single joined-up service specification. </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Ensure protected capacity for admission avoidance. </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Focus on continuous improvement across health and care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We are implementing our new Home to Assess (H2a) services (replacing the ‘bridging’ model) with a focus on ensuring adults go directly into reablement services where appropriate. This will result in fewer hand-offs and faster pickups of reablement, supporting good hospital flow over winter and beyond.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These new H2a contracts include flexibility to step up or down capacity should trend information suggest that is required. The need to do this will be agreed via the ECC Priority Review Meeting which takes place every Friday.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Similar flexibility is also a feature of our Alternative Reablement Capacity (ARC) contracts.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Our Intermediate Care programme will further support health and care services over winter via:</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Joint work on reviewing decision making points and Intermediate Care pathways to build a shared understanding of responsibilities and agreed criteria– including Continuing Health Care. </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Procurement activity timed to ensure new contracts are mobilised before the winter period (H2a and Recovery to Home in North Essex).</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 development of an dashboard to provide more detailed insight on use across the different services and the county.</a:t>
            </a:r>
          </a:p>
        </p:txBody>
      </p:sp>
    </p:spTree>
    <p:extLst>
      <p:ext uri="{BB962C8B-B14F-4D97-AF65-F5344CB8AC3E}">
        <p14:creationId xmlns:p14="http://schemas.microsoft.com/office/powerpoint/2010/main" val="3797820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F7A07-D983-8B3A-2792-424D53AEC5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E4226F-11F6-F2B8-F6AA-0762316BD022}"/>
              </a:ext>
            </a:extLst>
          </p:cNvPr>
          <p:cNvSpPr>
            <a:spLocks noGrp="1"/>
          </p:cNvSpPr>
          <p:nvPr>
            <p:ph type="title"/>
          </p:nvPr>
        </p:nvSpPr>
        <p:spPr>
          <a:xfrm>
            <a:off x="417109" y="226320"/>
            <a:ext cx="7405200" cy="583306"/>
          </a:xfrm>
        </p:spPr>
        <p:txBody>
          <a:bodyPr/>
          <a:lstStyle/>
          <a:p>
            <a:r>
              <a:rPr lang="en-GB"/>
              <a:t>Essex BCF</a:t>
            </a:r>
          </a:p>
        </p:txBody>
      </p:sp>
      <p:sp>
        <p:nvSpPr>
          <p:cNvPr id="5" name="TextBox 4">
            <a:extLst>
              <a:ext uri="{FF2B5EF4-FFF2-40B4-BE49-F238E27FC236}">
                <a16:creationId xmlns:a16="http://schemas.microsoft.com/office/drawing/2014/main" id="{781C34C2-1A38-2B48-7B49-B0E2ACDA3995}"/>
              </a:ext>
            </a:extLst>
          </p:cNvPr>
          <p:cNvSpPr txBox="1"/>
          <p:nvPr/>
        </p:nvSpPr>
        <p:spPr>
          <a:xfrm>
            <a:off x="417109" y="904875"/>
            <a:ext cx="11460566" cy="536257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Our winter plans are supported by the Better Care Fund which fund several countywide and locality initiatives that support admission avoidance, reducing readmissions and discharges.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Countywide: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Our Care Technology continues to grow with 14,000 people benefiting from care technology helping to keep them independent in their own homes. It is expected this service will grow to support 19,500 people by March 2026.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Our BCF plan also recognises the significant contribution carers make to preventing admissions and care needs escalating. Our carers offer funded through the BCF will provide:</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 central point of Carers can contact directly for early information and guidance and can be referred on to our specialist offer or to social care. Call handlers are trained to identify people that call for other services as carers.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Specialist Carers Pathway Co-ordinators are working with partners to improve identification of unpaid carers and their access to support.</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specialist support that includes; practical solutions to address specific challenges; and solution-focused interventions such as conflict resolution, mediation and emotional wellbeing support.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Other key schemes and initiatives are:</a:t>
            </a:r>
          </a:p>
          <a:p>
            <a:pPr marL="628650" marR="0" lvl="2"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Dementia Community Support Service</a:t>
            </a:r>
          </a:p>
          <a:p>
            <a:pPr marL="628650" marR="0" lvl="2"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Funding allocated for ‘spot’ reablement demand</a:t>
            </a:r>
          </a:p>
          <a:p>
            <a:pPr marL="628650" marR="0" lvl="2"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We are also working on maturing our TOCH teams to support effective pathway identification and utilisation, making sure people are accessing the right services at the right time.</a:t>
            </a:r>
          </a:p>
          <a:p>
            <a:pPr marL="457200" marR="0" lvl="2"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Locality initiatives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We also remain committed to expanding the reach of local initiatives at an alliance level which help connect individuals to community-based support that reduce admission and readmission to hospital and residential care including:</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Falls prevention initiatives such as slipper swaps and information, advice and guidance on strength and balance home exercises to prevent falls, local groups to connect with, and wider social care support.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Voluntary and Community Sector discharge support to help people re-settle at home after and admission.</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Therapy support to Additional Reablement Capacity service</a:t>
            </a:r>
          </a:p>
        </p:txBody>
      </p:sp>
    </p:spTree>
    <p:extLst>
      <p:ext uri="{BB962C8B-B14F-4D97-AF65-F5344CB8AC3E}">
        <p14:creationId xmlns:p14="http://schemas.microsoft.com/office/powerpoint/2010/main" val="3850789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B5432-F471-2830-ABFB-A6F0FFBDF7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5B3D58-646A-7FDE-9ED3-27DC9019C898}"/>
              </a:ext>
            </a:extLst>
          </p:cNvPr>
          <p:cNvSpPr>
            <a:spLocks noGrp="1"/>
          </p:cNvSpPr>
          <p:nvPr>
            <p:ph type="title"/>
          </p:nvPr>
        </p:nvSpPr>
        <p:spPr>
          <a:xfrm>
            <a:off x="417107" y="426344"/>
            <a:ext cx="8736417" cy="1065091"/>
          </a:xfrm>
        </p:spPr>
        <p:txBody>
          <a:bodyPr/>
          <a:lstStyle/>
          <a:p>
            <a:r>
              <a:rPr lang="en-GB"/>
              <a:t>Management oversight and escalation</a:t>
            </a:r>
          </a:p>
        </p:txBody>
      </p:sp>
      <p:sp>
        <p:nvSpPr>
          <p:cNvPr id="5" name="TextBox 4">
            <a:extLst>
              <a:ext uri="{FF2B5EF4-FFF2-40B4-BE49-F238E27FC236}">
                <a16:creationId xmlns:a16="http://schemas.microsoft.com/office/drawing/2014/main" id="{DA5CD5E8-7306-B037-E105-6C6B3F327141}"/>
              </a:ext>
            </a:extLst>
          </p:cNvPr>
          <p:cNvSpPr txBox="1"/>
          <p:nvPr/>
        </p:nvSpPr>
        <p:spPr>
          <a:xfrm>
            <a:off x="481115" y="1582875"/>
            <a:ext cx="11396559" cy="400630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We continue set a Local Authority Provider Escalation Level (LAPEL) level which guides us in standing up/down infrastructure for response to pressures, including frequency of system calls and reporting.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Senior Leaders convene at the weekly Priority Review Meeting (PRM) to set this level and review our SITREP report as well as give position statements from each locality area. This forum is key in coordinating the ECC response around winter.</a:t>
            </a:r>
          </a:p>
        </p:txBody>
      </p:sp>
    </p:spTree>
    <p:extLst>
      <p:ext uri="{BB962C8B-B14F-4D97-AF65-F5344CB8AC3E}">
        <p14:creationId xmlns:p14="http://schemas.microsoft.com/office/powerpoint/2010/main" val="134901406"/>
      </p:ext>
    </p:extLst>
  </p:cSld>
  <p:clrMapOvr>
    <a:masterClrMapping/>
  </p:clrMapOvr>
</p:sld>
</file>

<file path=ppt/theme/theme1.xml><?xml version="1.0" encoding="utf-8"?>
<a:theme xmlns:a="http://schemas.openxmlformats.org/drawingml/2006/main" name="1_ASC_Blue">
  <a:themeElements>
    <a:clrScheme name="ECC_ASC_Blue">
      <a:dk1>
        <a:srgbClr val="000000"/>
      </a:dk1>
      <a:lt1>
        <a:sysClr val="window" lastClr="FFFFFF"/>
      </a:lt1>
      <a:dk2>
        <a:srgbClr val="000000"/>
      </a:dk2>
      <a:lt2>
        <a:srgbClr val="FFFFFF"/>
      </a:lt2>
      <a:accent1>
        <a:srgbClr val="004C94"/>
      </a:accent1>
      <a:accent2>
        <a:srgbClr val="5C2472"/>
      </a:accent2>
      <a:accent3>
        <a:srgbClr val="921D33"/>
      </a:accent3>
      <a:accent4>
        <a:srgbClr val="C65015"/>
      </a:accent4>
      <a:accent5>
        <a:srgbClr val="910563"/>
      </a:accent5>
      <a:accent6>
        <a:srgbClr val="1D594C"/>
      </a:accent6>
      <a:hlink>
        <a:srgbClr val="5C2472"/>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ASC Bright 5">
      <a:srgbClr val="9361B3"/>
    </a:custClr>
    <a:custClr name="ASC Bright 6">
      <a:srgbClr val="4179AA"/>
    </a:custClr>
    <a:custClr name="ASC Bright 1">
      <a:srgbClr val="E40037"/>
    </a:custClr>
    <a:custClr name="ASC Bright 2">
      <a:srgbClr val="E97135"/>
    </a:custClr>
    <a:custClr name="ASC Bright 4">
      <a:srgbClr val="C84674"/>
    </a:custClr>
    <a:custClr name="ASC Bright 7">
      <a:srgbClr val="3A7D64"/>
    </a:custClr>
    <a:custClr name="ASC Bright 7">
      <a:srgbClr val="FFFFFF"/>
    </a:custClr>
    <a:custClr name="ASC Bright 7">
      <a:srgbClr val="FFFFFF"/>
    </a:custClr>
    <a:custClr name="ASC Bright 7">
      <a:srgbClr val="FFFFFF"/>
    </a:custClr>
    <a:custClr name="ASC Bright 7">
      <a:srgbClr val="FFFFFF"/>
    </a:custClr>
    <a:custClr name="Primary White">
      <a:srgbClr val="FFFFFF"/>
    </a:custClr>
    <a:custClr name="Primary Black">
      <a:srgbClr val="000000"/>
    </a:custClr>
    <a:custClr name="Primary Red">
      <a:srgbClr val="E40037"/>
    </a:custClr>
  </a:custClrLst>
  <a:extLst>
    <a:ext uri="{05A4C25C-085E-4340-85A3-A5531E510DB2}">
      <thm15:themeFamily xmlns:thm15="http://schemas.microsoft.com/office/thememl/2012/main" name="ECC_ASC_PPT template" id="{C8482D64-2095-4B4E-8477-D7D990CFF627}" vid="{82CACFB6-498C-466A-88C4-0D0A9825732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B7BC4DA9BC1B45AECABBC449C1D926" ma:contentTypeVersion="14" ma:contentTypeDescription="Create a new document." ma:contentTypeScope="" ma:versionID="10fd046ccc2e8660ac9dd914948f4de5">
  <xsd:schema xmlns:xsd="http://www.w3.org/2001/XMLSchema" xmlns:xs="http://www.w3.org/2001/XMLSchema" xmlns:p="http://schemas.microsoft.com/office/2006/metadata/properties" xmlns:ns2="b5a80fbb-9528-4329-8766-a31417ada2f6" xmlns:ns3="074e580a-a041-4244-9ca4-ddc01076bb73" targetNamespace="http://schemas.microsoft.com/office/2006/metadata/properties" ma:root="true" ma:fieldsID="1aaab51c7e536798846f935de80d77d9" ns2:_="" ns3:_="">
    <xsd:import namespace="b5a80fbb-9528-4329-8766-a31417ada2f6"/>
    <xsd:import namespace="074e580a-a041-4244-9ca4-ddc01076bb7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ObjectDetectorVersions"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a80fbb-9528-4329-8766-a31417ada2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1de9a85-6517-4fbb-af6e-3d8f59a4cb5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74e580a-a041-4244-9ca4-ddc01076bb73"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36e4fd79-9484-43d1-ac7d-ea376cd260ae}" ma:internalName="TaxCatchAll" ma:showField="CatchAllData" ma:web="074e580a-a041-4244-9ca4-ddc01076bb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5a80fbb-9528-4329-8766-a31417ada2f6">
      <Terms xmlns="http://schemas.microsoft.com/office/infopath/2007/PartnerControls"/>
    </lcf76f155ced4ddcb4097134ff3c332f>
    <TaxCatchAll xmlns="074e580a-a041-4244-9ca4-ddc01076bb73" xsi:nil="true"/>
  </documentManagement>
</p:properties>
</file>

<file path=customXml/itemProps1.xml><?xml version="1.0" encoding="utf-8"?>
<ds:datastoreItem xmlns:ds="http://schemas.openxmlformats.org/officeDocument/2006/customXml" ds:itemID="{5E2008DC-423E-4D55-A057-FAE8256C4C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a80fbb-9528-4329-8766-a31417ada2f6"/>
    <ds:schemaRef ds:uri="074e580a-a041-4244-9ca4-ddc01076bb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89F7740-4351-46BC-93DD-71C0CF15CAE6}">
  <ds:schemaRefs>
    <ds:schemaRef ds:uri="http://schemas.microsoft.com/sharepoint/v3/contenttype/forms"/>
  </ds:schemaRefs>
</ds:datastoreItem>
</file>

<file path=customXml/itemProps3.xml><?xml version="1.0" encoding="utf-8"?>
<ds:datastoreItem xmlns:ds="http://schemas.openxmlformats.org/officeDocument/2006/customXml" ds:itemID="{4D2F93F7-7984-4E31-8AD5-7A0BF206C8D7}">
  <ds:schemaRefs>
    <ds:schemaRef ds:uri="http://schemas.microsoft.com/office/2006/metadata/properties"/>
    <ds:schemaRef ds:uri="http://purl.org/dc/elements/1.1/"/>
    <ds:schemaRef ds:uri="http://purl.org/dc/dcmitype/"/>
    <ds:schemaRef ds:uri="b5a80fbb-9528-4329-8766-a31417ada2f6"/>
    <ds:schemaRef ds:uri="http://schemas.microsoft.com/office/2006/documentManagement/types"/>
    <ds:schemaRef ds:uri="http://www.w3.org/XML/1998/namespace"/>
    <ds:schemaRef ds:uri="http://purl.org/dc/terms/"/>
    <ds:schemaRef ds:uri="http://schemas.microsoft.com/office/infopath/2007/PartnerControls"/>
    <ds:schemaRef ds:uri="http://schemas.openxmlformats.org/package/2006/metadata/core-properties"/>
    <ds:schemaRef ds:uri="074e580a-a041-4244-9ca4-ddc01076bb73"/>
  </ds:schemaRefs>
</ds:datastoreItem>
</file>

<file path=docProps/app.xml><?xml version="1.0" encoding="utf-8"?>
<Properties xmlns="http://schemas.openxmlformats.org/officeDocument/2006/extended-properties" xmlns:vt="http://schemas.openxmlformats.org/officeDocument/2006/docPropsVTypes">
  <TotalTime>0</TotalTime>
  <Words>891</Words>
  <Application>Microsoft Office PowerPoint</Application>
  <PresentationFormat>Widescreen</PresentationFormat>
  <Paragraphs>55</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Courier New</vt:lpstr>
      <vt:lpstr>1_ASC_Blue</vt:lpstr>
      <vt:lpstr>Winter planning 2025-26  Matt Barnett</vt:lpstr>
      <vt:lpstr>Approach and principles</vt:lpstr>
      <vt:lpstr>Intermediate Care</vt:lpstr>
      <vt:lpstr>Essex BCF</vt:lpstr>
      <vt:lpstr>Management oversight and escalation</vt:lpstr>
    </vt:vector>
  </TitlesOfParts>
  <Company>Essex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Sue Mitchell - Procurement Assistant Manager</dc:creator>
  <cp:lastModifiedBy>Sue Mitchell - Procurement Assistant Manager</cp:lastModifiedBy>
  <cp:revision>1</cp:revision>
  <dcterms:created xsi:type="dcterms:W3CDTF">2025-09-29T15:24:47Z</dcterms:created>
  <dcterms:modified xsi:type="dcterms:W3CDTF">2025-09-29T15:26:41Z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2025-09-29T15:26:37Z</vt:lpwstr>
  </property>
  <property fmtid="{D5CDD505-2E9C-101B-9397-08002B2CF9AE}" pid="4" name="MSIP_Label_39d8be9e-c8d9-4b9c-bd40-2c27cc7ea2e6_Method">
    <vt:lpwstr>Standard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b1624fa6-a4bb-438b-914b-4a84abc7dca7</vt:lpwstr>
  </property>
  <property fmtid="{D5CDD505-2E9C-101B-9397-08002B2CF9AE}" pid="8" name="MSIP_Label_39d8be9e-c8d9-4b9c-bd40-2c27cc7ea2e6_ContentBits">
    <vt:lpwstr>0</vt:lpwstr>
  </property>
  <property fmtid="{D5CDD505-2E9C-101B-9397-08002B2CF9AE}" pid="9" name="MSIP_Label_39d8be9e-c8d9-4b9c-bd40-2c27cc7ea2e6_Tag">
    <vt:lpwstr>10, 3, 0, 1</vt:lpwstr>
  </property>
  <property fmtid="{D5CDD505-2E9C-101B-9397-08002B2CF9AE}" pid="10" name="ContentTypeId">
    <vt:lpwstr>0x0101008AB7BC4DA9BC1B45AECABBC449C1D926</vt:lpwstr>
  </property>
  <property fmtid="{D5CDD505-2E9C-101B-9397-08002B2CF9AE}" pid="11" name="MediaServiceImageTags">
    <vt:lpwstr/>
  </property>
</Properties>
</file>