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7" r:id="rId3"/>
    <p:sldMasterId id="2147483703" r:id="rId4"/>
    <p:sldMasterId id="2147483719" r:id="rId5"/>
  </p:sldMasterIdLst>
  <p:sldIdLst>
    <p:sldId id="293" r:id="rId6"/>
    <p:sldId id="257" r:id="rId7"/>
    <p:sldId id="297" r:id="rId8"/>
    <p:sldId id="680" r:id="rId9"/>
    <p:sldId id="691" r:id="rId10"/>
    <p:sldId id="692" r:id="rId11"/>
    <p:sldId id="690" r:id="rId12"/>
    <p:sldId id="262" r:id="rId13"/>
    <p:sldId id="683" r:id="rId14"/>
    <p:sldId id="693" r:id="rId15"/>
    <p:sldId id="685" r:id="rId16"/>
    <p:sldId id="686" r:id="rId17"/>
    <p:sldId id="688" r:id="rId18"/>
    <p:sldId id="4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D"/>
    <a:srgbClr val="E40037"/>
    <a:srgbClr val="682558"/>
    <a:srgbClr val="E1291A"/>
    <a:srgbClr val="00A191"/>
    <a:srgbClr val="192A66"/>
    <a:srgbClr val="FAB500"/>
    <a:srgbClr val="F28F00"/>
    <a:srgbClr val="65B22E"/>
    <a:srgbClr val="007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533D1-150C-4637-A9F3-A0870C8FAD23}" v="40" dt="2023-07-05T13:55:02.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107" d="100"/>
          <a:sy n="107"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Gough - Procurement Assistant Manager" userId="a74cd1ca-96aa-4659-b18a-96c98938ef63" providerId="ADAL" clId="{D1D533D1-150C-4637-A9F3-A0870C8FAD23}"/>
    <pc:docChg chg="undo custSel addSld delSld modSld modMainMaster">
      <pc:chgData name="Craig Gough - Procurement Assistant Manager" userId="a74cd1ca-96aa-4659-b18a-96c98938ef63" providerId="ADAL" clId="{D1D533D1-150C-4637-A9F3-A0870C8FAD23}" dt="2023-07-05T13:55:02.216" v="374"/>
      <pc:docMkLst>
        <pc:docMk/>
      </pc:docMkLst>
      <pc:sldChg chg="modSp mod">
        <pc:chgData name="Craig Gough - Procurement Assistant Manager" userId="a74cd1ca-96aa-4659-b18a-96c98938ef63" providerId="ADAL" clId="{D1D533D1-150C-4637-A9F3-A0870C8FAD23}" dt="2023-07-05T13:46:36.905" v="327" actId="27636"/>
        <pc:sldMkLst>
          <pc:docMk/>
          <pc:sldMk cId="1824895084" sldId="257"/>
        </pc:sldMkLst>
        <pc:spChg chg="mod">
          <ac:chgData name="Craig Gough - Procurement Assistant Manager" userId="a74cd1ca-96aa-4659-b18a-96c98938ef63" providerId="ADAL" clId="{D1D533D1-150C-4637-A9F3-A0870C8FAD23}" dt="2023-07-05T13:33:27.651" v="318" actId="1076"/>
          <ac:spMkLst>
            <pc:docMk/>
            <pc:sldMk cId="1824895084" sldId="257"/>
            <ac:spMk id="2" creationId="{B2F83272-FBC2-47CD-94A8-95E2E35D344B}"/>
          </ac:spMkLst>
        </pc:spChg>
        <pc:spChg chg="mod">
          <ac:chgData name="Craig Gough - Procurement Assistant Manager" userId="a74cd1ca-96aa-4659-b18a-96c98938ef63" providerId="ADAL" clId="{D1D533D1-150C-4637-A9F3-A0870C8FAD23}" dt="2023-07-05T13:46:36.905" v="327" actId="27636"/>
          <ac:spMkLst>
            <pc:docMk/>
            <pc:sldMk cId="1824895084" sldId="257"/>
            <ac:spMk id="3" creationId="{B00B4889-97DF-4DEB-91F2-C06D2744F821}"/>
          </ac:spMkLst>
        </pc:spChg>
      </pc:sldChg>
      <pc:sldChg chg="modSp mod setBg">
        <pc:chgData name="Craig Gough - Procurement Assistant Manager" userId="a74cd1ca-96aa-4659-b18a-96c98938ef63" providerId="ADAL" clId="{D1D533D1-150C-4637-A9F3-A0870C8FAD23}" dt="2023-07-05T13:55:02.216" v="374"/>
        <pc:sldMkLst>
          <pc:docMk/>
          <pc:sldMk cId="1103535553" sldId="293"/>
        </pc:sldMkLst>
        <pc:spChg chg="mod">
          <ac:chgData name="Craig Gough - Procurement Assistant Manager" userId="a74cd1ca-96aa-4659-b18a-96c98938ef63" providerId="ADAL" clId="{D1D533D1-150C-4637-A9F3-A0870C8FAD23}" dt="2023-07-05T13:51:41.726" v="363"/>
          <ac:spMkLst>
            <pc:docMk/>
            <pc:sldMk cId="1103535553" sldId="293"/>
            <ac:spMk id="2" creationId="{E0DA36CE-A7CC-C309-0505-8AA4BBC4644B}"/>
          </ac:spMkLst>
        </pc:spChg>
        <pc:spChg chg="mod">
          <ac:chgData name="Craig Gough - Procurement Assistant Manager" userId="a74cd1ca-96aa-4659-b18a-96c98938ef63" providerId="ADAL" clId="{D1D533D1-150C-4637-A9F3-A0870C8FAD23}" dt="2023-07-05T13:51:41.726" v="363"/>
          <ac:spMkLst>
            <pc:docMk/>
            <pc:sldMk cId="1103535553" sldId="293"/>
            <ac:spMk id="4" creationId="{F0940775-5A11-7C34-2DB5-367FE9D0A04B}"/>
          </ac:spMkLst>
        </pc:spChg>
      </pc:sldChg>
      <pc:sldChg chg="addSp delSp modSp mod setBg modClrScheme chgLayout">
        <pc:chgData name="Craig Gough - Procurement Assistant Manager" userId="a74cd1ca-96aa-4659-b18a-96c98938ef63" providerId="ADAL" clId="{D1D533D1-150C-4637-A9F3-A0870C8FAD23}" dt="2023-07-05T13:54:47.652" v="370"/>
        <pc:sldMkLst>
          <pc:docMk/>
          <pc:sldMk cId="3552613780" sldId="478"/>
        </pc:sldMkLst>
        <pc:spChg chg="mod ord">
          <ac:chgData name="Craig Gough - Procurement Assistant Manager" userId="a74cd1ca-96aa-4659-b18a-96c98938ef63" providerId="ADAL" clId="{D1D533D1-150C-4637-A9F3-A0870C8FAD23}" dt="2023-07-05T13:48:52.404" v="335" actId="700"/>
          <ac:spMkLst>
            <pc:docMk/>
            <pc:sldMk cId="3552613780" sldId="478"/>
            <ac:spMk id="2" creationId="{34F067C6-50A7-4517-9188-B94DFDC99995}"/>
          </ac:spMkLst>
        </pc:spChg>
        <pc:spChg chg="add del mod ord">
          <ac:chgData name="Craig Gough - Procurement Assistant Manager" userId="a74cd1ca-96aa-4659-b18a-96c98938ef63" providerId="ADAL" clId="{D1D533D1-150C-4637-A9F3-A0870C8FAD23}" dt="2023-07-05T13:48:52.404" v="335" actId="700"/>
          <ac:spMkLst>
            <pc:docMk/>
            <pc:sldMk cId="3552613780" sldId="478"/>
            <ac:spMk id="3" creationId="{9B80D64B-4766-3C51-5816-2718D161609C}"/>
          </ac:spMkLst>
        </pc:spChg>
        <pc:picChg chg="del mod">
          <ac:chgData name="Craig Gough - Procurement Assistant Manager" userId="a74cd1ca-96aa-4659-b18a-96c98938ef63" providerId="ADAL" clId="{D1D533D1-150C-4637-A9F3-A0870C8FAD23}" dt="2023-07-05T13:50:01.496" v="350" actId="21"/>
          <ac:picMkLst>
            <pc:docMk/>
            <pc:sldMk cId="3552613780" sldId="478"/>
            <ac:picMk id="4" creationId="{5436E56B-1DF7-43E4-8C16-A1A284FC7FAA}"/>
          </ac:picMkLst>
        </pc:picChg>
        <pc:picChg chg="add mod">
          <ac:chgData name="Craig Gough - Procurement Assistant Manager" userId="a74cd1ca-96aa-4659-b18a-96c98938ef63" providerId="ADAL" clId="{D1D533D1-150C-4637-A9F3-A0870C8FAD23}" dt="2023-07-05T13:50:19.286" v="353"/>
          <ac:picMkLst>
            <pc:docMk/>
            <pc:sldMk cId="3552613780" sldId="478"/>
            <ac:picMk id="5" creationId="{64345FBD-71E4-B3B2-BBCF-E9CA9E89573A}"/>
          </ac:picMkLst>
        </pc:picChg>
      </pc:sldChg>
      <pc:sldChg chg="del">
        <pc:chgData name="Craig Gough - Procurement Assistant Manager" userId="a74cd1ca-96aa-4659-b18a-96c98938ef63" providerId="ADAL" clId="{D1D533D1-150C-4637-A9F3-A0870C8FAD23}" dt="2023-07-05T13:44:09.173" v="321" actId="2696"/>
        <pc:sldMkLst>
          <pc:docMk/>
          <pc:sldMk cId="319447534" sldId="682"/>
        </pc:sldMkLst>
      </pc:sldChg>
      <pc:sldChg chg="modSp mod">
        <pc:chgData name="Craig Gough - Procurement Assistant Manager" userId="a74cd1ca-96aa-4659-b18a-96c98938ef63" providerId="ADAL" clId="{D1D533D1-150C-4637-A9F3-A0870C8FAD23}" dt="2023-07-05T13:25:50.480" v="130" actId="6549"/>
        <pc:sldMkLst>
          <pc:docMk/>
          <pc:sldMk cId="1182217635" sldId="683"/>
        </pc:sldMkLst>
        <pc:spChg chg="mod">
          <ac:chgData name="Craig Gough - Procurement Assistant Manager" userId="a74cd1ca-96aa-4659-b18a-96c98938ef63" providerId="ADAL" clId="{D1D533D1-150C-4637-A9F3-A0870C8FAD23}" dt="2023-07-05T13:25:50.480" v="130" actId="6549"/>
          <ac:spMkLst>
            <pc:docMk/>
            <pc:sldMk cId="1182217635" sldId="683"/>
            <ac:spMk id="3" creationId="{D5B2A7E8-6FA4-4232-A2C1-6B93A50368E4}"/>
          </ac:spMkLst>
        </pc:spChg>
      </pc:sldChg>
      <pc:sldChg chg="del">
        <pc:chgData name="Craig Gough - Procurement Assistant Manager" userId="a74cd1ca-96aa-4659-b18a-96c98938ef63" providerId="ADAL" clId="{D1D533D1-150C-4637-A9F3-A0870C8FAD23}" dt="2023-07-05T13:45:09.687" v="322" actId="2696"/>
        <pc:sldMkLst>
          <pc:docMk/>
          <pc:sldMk cId="3445541634" sldId="684"/>
        </pc:sldMkLst>
      </pc:sldChg>
      <pc:sldChg chg="del">
        <pc:chgData name="Craig Gough - Procurement Assistant Manager" userId="a74cd1ca-96aa-4659-b18a-96c98938ef63" providerId="ADAL" clId="{D1D533D1-150C-4637-A9F3-A0870C8FAD23}" dt="2023-07-05T13:45:26.961" v="323" actId="2696"/>
        <pc:sldMkLst>
          <pc:docMk/>
          <pc:sldMk cId="3667337169" sldId="687"/>
        </pc:sldMkLst>
      </pc:sldChg>
      <pc:sldChg chg="modSp mod">
        <pc:chgData name="Craig Gough - Procurement Assistant Manager" userId="a74cd1ca-96aa-4659-b18a-96c98938ef63" providerId="ADAL" clId="{D1D533D1-150C-4637-A9F3-A0870C8FAD23}" dt="2023-07-05T13:23:08.777" v="119" actId="6549"/>
        <pc:sldMkLst>
          <pc:docMk/>
          <pc:sldMk cId="3709950005" sldId="688"/>
        </pc:sldMkLst>
        <pc:graphicFrameChg chg="modGraphic">
          <ac:chgData name="Craig Gough - Procurement Assistant Manager" userId="a74cd1ca-96aa-4659-b18a-96c98938ef63" providerId="ADAL" clId="{D1D533D1-150C-4637-A9F3-A0870C8FAD23}" dt="2023-07-05T13:23:08.777" v="119" actId="6549"/>
          <ac:graphicFrameMkLst>
            <pc:docMk/>
            <pc:sldMk cId="3709950005" sldId="688"/>
            <ac:graphicFrameMk id="4" creationId="{A1ED3E61-6E5F-400E-B134-021992717403}"/>
          </ac:graphicFrameMkLst>
        </pc:graphicFrameChg>
      </pc:sldChg>
      <pc:sldChg chg="del">
        <pc:chgData name="Craig Gough - Procurement Assistant Manager" userId="a74cd1ca-96aa-4659-b18a-96c98938ef63" providerId="ADAL" clId="{D1D533D1-150C-4637-A9F3-A0870C8FAD23}" dt="2023-07-05T13:43:24.434" v="320" actId="2696"/>
        <pc:sldMkLst>
          <pc:docMk/>
          <pc:sldMk cId="2961075276" sldId="689"/>
        </pc:sldMkLst>
      </pc:sldChg>
      <pc:sldChg chg="addSp delSp modSp new mod">
        <pc:chgData name="Craig Gough - Procurement Assistant Manager" userId="a74cd1ca-96aa-4659-b18a-96c98938ef63" providerId="ADAL" clId="{D1D533D1-150C-4637-A9F3-A0870C8FAD23}" dt="2023-07-05T13:21:36.159" v="117" actId="20577"/>
        <pc:sldMkLst>
          <pc:docMk/>
          <pc:sldMk cId="3884391826" sldId="690"/>
        </pc:sldMkLst>
        <pc:spChg chg="mod">
          <ac:chgData name="Craig Gough - Procurement Assistant Manager" userId="a74cd1ca-96aa-4659-b18a-96c98938ef63" providerId="ADAL" clId="{D1D533D1-150C-4637-A9F3-A0870C8FAD23}" dt="2023-07-05T13:20:45.628" v="40" actId="20577"/>
          <ac:spMkLst>
            <pc:docMk/>
            <pc:sldMk cId="3884391826" sldId="690"/>
            <ac:spMk id="2" creationId="{DAC263E9-713F-1C3A-6F63-55E8F6DEF654}"/>
          </ac:spMkLst>
        </pc:spChg>
        <pc:spChg chg="del">
          <ac:chgData name="Craig Gough - Procurement Assistant Manager" userId="a74cd1ca-96aa-4659-b18a-96c98938ef63" providerId="ADAL" clId="{D1D533D1-150C-4637-A9F3-A0870C8FAD23}" dt="2023-07-05T13:18:24.053" v="1" actId="22"/>
          <ac:spMkLst>
            <pc:docMk/>
            <pc:sldMk cId="3884391826" sldId="690"/>
            <ac:spMk id="3" creationId="{2C48C447-41CF-681C-7F12-AB57BB26A117}"/>
          </ac:spMkLst>
        </pc:spChg>
        <pc:spChg chg="add mod">
          <ac:chgData name="Craig Gough - Procurement Assistant Manager" userId="a74cd1ca-96aa-4659-b18a-96c98938ef63" providerId="ADAL" clId="{D1D533D1-150C-4637-A9F3-A0870C8FAD23}" dt="2023-07-05T13:21:36.159" v="117" actId="20577"/>
          <ac:spMkLst>
            <pc:docMk/>
            <pc:sldMk cId="3884391826" sldId="690"/>
            <ac:spMk id="10" creationId="{C422764E-5F6C-672D-0D18-CC28A6310A06}"/>
          </ac:spMkLst>
        </pc:spChg>
        <pc:picChg chg="add mod ord">
          <ac:chgData name="Craig Gough - Procurement Assistant Manager" userId="a74cd1ca-96aa-4659-b18a-96c98938ef63" providerId="ADAL" clId="{D1D533D1-150C-4637-A9F3-A0870C8FAD23}" dt="2023-07-05T13:20:18.490" v="8" actId="1076"/>
          <ac:picMkLst>
            <pc:docMk/>
            <pc:sldMk cId="3884391826" sldId="690"/>
            <ac:picMk id="5" creationId="{5023B1A2-93A2-752C-0E24-8A9D2970C4C1}"/>
          </ac:picMkLst>
        </pc:picChg>
        <pc:picChg chg="add mod">
          <ac:chgData name="Craig Gough - Procurement Assistant Manager" userId="a74cd1ca-96aa-4659-b18a-96c98938ef63" providerId="ADAL" clId="{D1D533D1-150C-4637-A9F3-A0870C8FAD23}" dt="2023-07-05T13:20:28.281" v="10" actId="1076"/>
          <ac:picMkLst>
            <pc:docMk/>
            <pc:sldMk cId="3884391826" sldId="690"/>
            <ac:picMk id="7" creationId="{1AC4A3F5-FBF9-0D7F-5D0A-350553066405}"/>
          </ac:picMkLst>
        </pc:picChg>
        <pc:picChg chg="add mod">
          <ac:chgData name="Craig Gough - Procurement Assistant Manager" userId="a74cd1ca-96aa-4659-b18a-96c98938ef63" providerId="ADAL" clId="{D1D533D1-150C-4637-A9F3-A0870C8FAD23}" dt="2023-07-05T13:20:24.675" v="9" actId="1076"/>
          <ac:picMkLst>
            <pc:docMk/>
            <pc:sldMk cId="3884391826" sldId="690"/>
            <ac:picMk id="9" creationId="{64684DF1-5D3D-28E3-C796-9FF5F897F529}"/>
          </ac:picMkLst>
        </pc:picChg>
      </pc:sldChg>
      <pc:sldChg chg="modSp">
        <pc:chgData name="Craig Gough - Procurement Assistant Manager" userId="a74cd1ca-96aa-4659-b18a-96c98938ef63" providerId="ADAL" clId="{D1D533D1-150C-4637-A9F3-A0870C8FAD23}" dt="2023-07-05T13:47:28.958" v="332" actId="207"/>
        <pc:sldMkLst>
          <pc:docMk/>
          <pc:sldMk cId="879939388" sldId="691"/>
        </pc:sldMkLst>
        <pc:graphicFrameChg chg="mod">
          <ac:chgData name="Craig Gough - Procurement Assistant Manager" userId="a74cd1ca-96aa-4659-b18a-96c98938ef63" providerId="ADAL" clId="{D1D533D1-150C-4637-A9F3-A0870C8FAD23}" dt="2023-07-05T13:47:28.958" v="332" actId="207"/>
          <ac:graphicFrameMkLst>
            <pc:docMk/>
            <pc:sldMk cId="879939388" sldId="691"/>
            <ac:graphicFrameMk id="4" creationId="{960A4A19-E2A8-460A-9D2A-69F055AAFBA7}"/>
          </ac:graphicFrameMkLst>
        </pc:graphicFrameChg>
      </pc:sldChg>
      <pc:sldChg chg="addSp delSp modSp new add del mod">
        <pc:chgData name="Craig Gough - Procurement Assistant Manager" userId="a74cd1ca-96aa-4659-b18a-96c98938ef63" providerId="ADAL" clId="{D1D533D1-150C-4637-A9F3-A0870C8FAD23}" dt="2023-07-05T13:52:06.495" v="365" actId="2696"/>
        <pc:sldMkLst>
          <pc:docMk/>
          <pc:sldMk cId="484523629" sldId="694"/>
        </pc:sldMkLst>
        <pc:spChg chg="del">
          <ac:chgData name="Craig Gough - Procurement Assistant Manager" userId="a74cd1ca-96aa-4659-b18a-96c98938ef63" providerId="ADAL" clId="{D1D533D1-150C-4637-A9F3-A0870C8FAD23}" dt="2023-07-05T13:49:02.979" v="337" actId="478"/>
          <ac:spMkLst>
            <pc:docMk/>
            <pc:sldMk cId="484523629" sldId="694"/>
            <ac:spMk id="2" creationId="{C05A6B16-D942-D551-62D2-3813C47AA340}"/>
          </ac:spMkLst>
        </pc:spChg>
        <pc:spChg chg="add del mod">
          <ac:chgData name="Craig Gough - Procurement Assistant Manager" userId="a74cd1ca-96aa-4659-b18a-96c98938ef63" providerId="ADAL" clId="{D1D533D1-150C-4637-A9F3-A0870C8FAD23}" dt="2023-07-05T13:50:11.485" v="352"/>
          <ac:spMkLst>
            <pc:docMk/>
            <pc:sldMk cId="484523629" sldId="694"/>
            <ac:spMk id="3" creationId="{6928A362-150B-6667-9A24-6215B3FBD8C9}"/>
          </ac:spMkLst>
        </pc:spChg>
        <pc:picChg chg="add del mod">
          <ac:chgData name="Craig Gough - Procurement Assistant Manager" userId="a74cd1ca-96aa-4659-b18a-96c98938ef63" providerId="ADAL" clId="{D1D533D1-150C-4637-A9F3-A0870C8FAD23}" dt="2023-07-05T13:49:36.851" v="344"/>
          <ac:picMkLst>
            <pc:docMk/>
            <pc:sldMk cId="484523629" sldId="694"/>
            <ac:picMk id="4" creationId="{09BFD11F-F5F3-780A-5EF0-0999E7B3C825}"/>
          </ac:picMkLst>
        </pc:picChg>
        <pc:picChg chg="add del mod">
          <ac:chgData name="Craig Gough - Procurement Assistant Manager" userId="a74cd1ca-96aa-4659-b18a-96c98938ef63" providerId="ADAL" clId="{D1D533D1-150C-4637-A9F3-A0870C8FAD23}" dt="2023-07-05T13:49:42.837" v="346"/>
          <ac:picMkLst>
            <pc:docMk/>
            <pc:sldMk cId="484523629" sldId="694"/>
            <ac:picMk id="5" creationId="{B57596D3-78CF-27C7-3398-EFCB8D7E2574}"/>
          </ac:picMkLst>
        </pc:picChg>
        <pc:picChg chg="add del mod">
          <ac:chgData name="Craig Gough - Procurement Assistant Manager" userId="a74cd1ca-96aa-4659-b18a-96c98938ef63" providerId="ADAL" clId="{D1D533D1-150C-4637-A9F3-A0870C8FAD23}" dt="2023-07-05T13:49:54.583" v="348"/>
          <ac:picMkLst>
            <pc:docMk/>
            <pc:sldMk cId="484523629" sldId="694"/>
            <ac:picMk id="6" creationId="{5CD0C202-C5DA-22FF-DDF9-862813282418}"/>
          </ac:picMkLst>
        </pc:picChg>
        <pc:picChg chg="add del mod">
          <ac:chgData name="Craig Gough - Procurement Assistant Manager" userId="a74cd1ca-96aa-4659-b18a-96c98938ef63" providerId="ADAL" clId="{D1D533D1-150C-4637-A9F3-A0870C8FAD23}" dt="2023-07-05T13:50:11.485" v="352"/>
          <ac:picMkLst>
            <pc:docMk/>
            <pc:sldMk cId="484523629" sldId="694"/>
            <ac:picMk id="7" creationId="{01E49C22-488C-022B-53EC-CB8AB47F1D9C}"/>
          </ac:picMkLst>
        </pc:picChg>
      </pc:sldChg>
      <pc:sldMasterChg chg="modSldLayout">
        <pc:chgData name="Craig Gough - Procurement Assistant Manager" userId="a74cd1ca-96aa-4659-b18a-96c98938ef63" providerId="ADAL" clId="{D1D533D1-150C-4637-A9F3-A0870C8FAD23}" dt="2023-07-05T13:50:41.978" v="354"/>
        <pc:sldMasterMkLst>
          <pc:docMk/>
          <pc:sldMasterMk cId="412200102" sldId="2147483737"/>
        </pc:sldMasterMkLst>
        <pc:sldLayoutChg chg="addSp">
          <pc:chgData name="Craig Gough - Procurement Assistant Manager" userId="a74cd1ca-96aa-4659-b18a-96c98938ef63" providerId="ADAL" clId="{D1D533D1-150C-4637-A9F3-A0870C8FAD23}" dt="2023-07-05T13:50:41.978" v="354"/>
          <pc:sldLayoutMkLst>
            <pc:docMk/>
            <pc:sldMasterMk cId="412200102" sldId="2147483737"/>
            <pc:sldLayoutMk cId="488624604" sldId="2147483738"/>
          </pc:sldLayoutMkLst>
          <pc:picChg chg="add">
            <ac:chgData name="Craig Gough - Procurement Assistant Manager" userId="a74cd1ca-96aa-4659-b18a-96c98938ef63" providerId="ADAL" clId="{D1D533D1-150C-4637-A9F3-A0870C8FAD23}" dt="2023-07-05T13:50:41.978" v="354"/>
            <ac:picMkLst>
              <pc:docMk/>
              <pc:sldMasterMk cId="412200102" sldId="2147483737"/>
              <pc:sldLayoutMk cId="488624604" sldId="2147483738"/>
              <ac:picMk id="7" creationId="{D882BAD1-479F-C0FA-CDCB-AF6EA0F0C13F}"/>
            </ac:picMkLst>
          </pc:picChg>
        </pc:sldLayoutChg>
      </pc:sldMasterChg>
      <pc:sldMasterChg chg="modSldLayout">
        <pc:chgData name="Craig Gough - Procurement Assistant Manager" userId="a74cd1ca-96aa-4659-b18a-96c98938ef63" providerId="ADAL" clId="{D1D533D1-150C-4637-A9F3-A0870C8FAD23}" dt="2023-07-05T13:50:52.770" v="355"/>
        <pc:sldMasterMkLst>
          <pc:docMk/>
          <pc:sldMasterMk cId="3145914172" sldId="2147483749"/>
        </pc:sldMasterMkLst>
        <pc:sldLayoutChg chg="addSp">
          <pc:chgData name="Craig Gough - Procurement Assistant Manager" userId="a74cd1ca-96aa-4659-b18a-96c98938ef63" providerId="ADAL" clId="{D1D533D1-150C-4637-A9F3-A0870C8FAD23}" dt="2023-07-05T13:50:52.770" v="355"/>
          <pc:sldLayoutMkLst>
            <pc:docMk/>
            <pc:sldMasterMk cId="3145914172" sldId="2147483749"/>
            <pc:sldLayoutMk cId="3254188166" sldId="2147483750"/>
          </pc:sldLayoutMkLst>
          <pc:picChg chg="add">
            <ac:chgData name="Craig Gough - Procurement Assistant Manager" userId="a74cd1ca-96aa-4659-b18a-96c98938ef63" providerId="ADAL" clId="{D1D533D1-150C-4637-A9F3-A0870C8FAD23}" dt="2023-07-05T13:50:52.770" v="355"/>
            <ac:picMkLst>
              <pc:docMk/>
              <pc:sldMasterMk cId="3145914172" sldId="2147483749"/>
              <pc:sldLayoutMk cId="3254188166" sldId="2147483750"/>
              <ac:picMk id="7" creationId="{548635DF-F8F7-CDD0-7DD4-71E64741A660}"/>
            </ac:picMkLst>
          </pc:pic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D2A40-9D32-4B4E-B813-471C85E8EB16}" type="doc">
      <dgm:prSet loTypeId="urn:microsoft.com/office/officeart/2005/8/layout/vList3" loCatId="list" qsTypeId="urn:microsoft.com/office/officeart/2005/8/quickstyle/simple1" qsCatId="simple" csTypeId="urn:microsoft.com/office/officeart/2005/8/colors/accent1_2" csCatId="accent1" phldr="1"/>
      <dgm:spPr/>
    </dgm:pt>
    <dgm:pt modelId="{A80DB14C-3598-441B-A872-60946BB8F66A}">
      <dgm:prSet phldrT="[Text]"/>
      <dgm:spPr>
        <a:solidFill>
          <a:schemeClr val="bg2"/>
        </a:solidFill>
      </dgm:spPr>
      <dgm:t>
        <a:bodyPr/>
        <a:lstStyle/>
        <a:p>
          <a:r>
            <a:rPr lang="en-GB" dirty="0"/>
            <a:t>To shape the market in Essex to more closely match our future direction</a:t>
          </a:r>
        </a:p>
      </dgm:t>
    </dgm:pt>
    <dgm:pt modelId="{012BB919-C1C3-4407-976D-93470F691216}" type="parTrans" cxnId="{B6753DAF-6727-4576-9EAB-E551290EF14A}">
      <dgm:prSet/>
      <dgm:spPr/>
      <dgm:t>
        <a:bodyPr/>
        <a:lstStyle/>
        <a:p>
          <a:endParaRPr lang="en-GB"/>
        </a:p>
      </dgm:t>
    </dgm:pt>
    <dgm:pt modelId="{89D022C4-4813-40C3-8357-DA2E98FCBB73}" type="sibTrans" cxnId="{B6753DAF-6727-4576-9EAB-E551290EF14A}">
      <dgm:prSet/>
      <dgm:spPr/>
      <dgm:t>
        <a:bodyPr/>
        <a:lstStyle/>
        <a:p>
          <a:endParaRPr lang="en-GB"/>
        </a:p>
      </dgm:t>
    </dgm:pt>
    <dgm:pt modelId="{0FEF2D3A-AB0B-4016-A75D-9FDC1B8DEF87}">
      <dgm:prSet phldrT="[Text]"/>
      <dgm:spPr>
        <a:solidFill>
          <a:schemeClr val="bg2"/>
        </a:solidFill>
      </dgm:spPr>
      <dgm:t>
        <a:bodyPr/>
        <a:lstStyle/>
        <a:p>
          <a:r>
            <a:rPr lang="en-GB" dirty="0"/>
            <a:t>To reduce the number of out of county placements and keep people closer to home whilst developing a prosperous local market for providers</a:t>
          </a:r>
        </a:p>
      </dgm:t>
    </dgm:pt>
    <dgm:pt modelId="{5CE56033-6248-49EC-A2C6-1C3118B3CD35}" type="parTrans" cxnId="{82176051-0888-4F2F-BCC3-987690CE9777}">
      <dgm:prSet/>
      <dgm:spPr/>
      <dgm:t>
        <a:bodyPr/>
        <a:lstStyle/>
        <a:p>
          <a:endParaRPr lang="en-GB"/>
        </a:p>
      </dgm:t>
    </dgm:pt>
    <dgm:pt modelId="{459AE4B4-86EB-4B77-9629-0A5463A96287}" type="sibTrans" cxnId="{82176051-0888-4F2F-BCC3-987690CE9777}">
      <dgm:prSet/>
      <dgm:spPr/>
      <dgm:t>
        <a:bodyPr/>
        <a:lstStyle/>
        <a:p>
          <a:endParaRPr lang="en-GB"/>
        </a:p>
      </dgm:t>
    </dgm:pt>
    <dgm:pt modelId="{382AEB29-48F3-40A2-9DB6-70B802328C72}">
      <dgm:prSet phldrT="[Text]"/>
      <dgm:spPr>
        <a:solidFill>
          <a:schemeClr val="bg2"/>
        </a:solidFill>
      </dgm:spPr>
      <dgm:t>
        <a:bodyPr/>
        <a:lstStyle/>
        <a:p>
          <a:r>
            <a:rPr lang="en-GB" dirty="0"/>
            <a:t>To put the adult at the centre of a transparent placement process</a:t>
          </a:r>
        </a:p>
      </dgm:t>
    </dgm:pt>
    <dgm:pt modelId="{C4BE3F37-5715-44F8-BF0B-D27804AF8803}" type="parTrans" cxnId="{F76FBEC0-EC93-4846-9C88-0B3C8C9EBA82}">
      <dgm:prSet/>
      <dgm:spPr/>
      <dgm:t>
        <a:bodyPr/>
        <a:lstStyle/>
        <a:p>
          <a:endParaRPr lang="en-GB"/>
        </a:p>
      </dgm:t>
    </dgm:pt>
    <dgm:pt modelId="{B5F75C5E-D26C-45E7-BA32-B624715556AC}" type="sibTrans" cxnId="{F76FBEC0-EC93-4846-9C88-0B3C8C9EBA82}">
      <dgm:prSet/>
      <dgm:spPr/>
      <dgm:t>
        <a:bodyPr/>
        <a:lstStyle/>
        <a:p>
          <a:endParaRPr lang="en-GB"/>
        </a:p>
      </dgm:t>
    </dgm:pt>
    <dgm:pt modelId="{F2E4E08F-5A8E-4A06-99C6-1228CE58ECAD}">
      <dgm:prSet/>
      <dgm:spPr>
        <a:solidFill>
          <a:schemeClr val="bg2"/>
        </a:solidFill>
      </dgm:spPr>
      <dgm:t>
        <a:bodyPr/>
        <a:lstStyle/>
        <a:p>
          <a:r>
            <a:rPr lang="en-GB" dirty="0"/>
            <a:t>To only use residential services for those adults that really need it and to maximise the use of more independent settings for everyone else</a:t>
          </a:r>
        </a:p>
      </dgm:t>
    </dgm:pt>
    <dgm:pt modelId="{330CF36B-8803-42CC-8C0D-BDBC01F622FC}" type="parTrans" cxnId="{270BF78E-EC7A-4AC7-B872-112D8978F796}">
      <dgm:prSet/>
      <dgm:spPr/>
      <dgm:t>
        <a:bodyPr/>
        <a:lstStyle/>
        <a:p>
          <a:endParaRPr lang="en-GB"/>
        </a:p>
      </dgm:t>
    </dgm:pt>
    <dgm:pt modelId="{13F0E03F-B002-45B7-9AB9-F6EF50A9BCB3}" type="sibTrans" cxnId="{270BF78E-EC7A-4AC7-B872-112D8978F796}">
      <dgm:prSet/>
      <dgm:spPr/>
      <dgm:t>
        <a:bodyPr/>
        <a:lstStyle/>
        <a:p>
          <a:endParaRPr lang="en-GB"/>
        </a:p>
      </dgm:t>
    </dgm:pt>
    <dgm:pt modelId="{E0F03313-D45B-41FA-BD5D-B5F4D3BCCAB0}">
      <dgm:prSet/>
      <dgm:spPr>
        <a:solidFill>
          <a:schemeClr val="bg2"/>
        </a:solidFill>
      </dgm:spPr>
      <dgm:t>
        <a:bodyPr/>
        <a:lstStyle/>
        <a:p>
          <a:r>
            <a:rPr lang="en-GB" dirty="0"/>
            <a:t>To support adults to move on from residential services when they are ready to</a:t>
          </a:r>
        </a:p>
      </dgm:t>
    </dgm:pt>
    <dgm:pt modelId="{300D472E-77A8-4536-BDFE-3841D36999BB}" type="parTrans" cxnId="{68EE1645-F668-46E5-A4E7-7E08B195780E}">
      <dgm:prSet/>
      <dgm:spPr/>
      <dgm:t>
        <a:bodyPr/>
        <a:lstStyle/>
        <a:p>
          <a:endParaRPr lang="en-GB"/>
        </a:p>
      </dgm:t>
    </dgm:pt>
    <dgm:pt modelId="{2C40826B-AE68-4098-8EDD-E359FFCE4549}" type="sibTrans" cxnId="{68EE1645-F668-46E5-A4E7-7E08B195780E}">
      <dgm:prSet/>
      <dgm:spPr/>
      <dgm:t>
        <a:bodyPr/>
        <a:lstStyle/>
        <a:p>
          <a:endParaRPr lang="en-GB"/>
        </a:p>
      </dgm:t>
    </dgm:pt>
    <dgm:pt modelId="{BCBF6F56-FAB8-4CFE-AA5A-4589763195D3}" type="pres">
      <dgm:prSet presAssocID="{6ADD2A40-9D32-4B4E-B813-471C85E8EB16}" presName="linearFlow" presStyleCnt="0">
        <dgm:presLayoutVars>
          <dgm:dir/>
          <dgm:resizeHandles val="exact"/>
        </dgm:presLayoutVars>
      </dgm:prSet>
      <dgm:spPr/>
    </dgm:pt>
    <dgm:pt modelId="{55FC64E8-E864-4B46-AF56-86F2CC9CB838}" type="pres">
      <dgm:prSet presAssocID="{A80DB14C-3598-441B-A872-60946BB8F66A}" presName="composite" presStyleCnt="0"/>
      <dgm:spPr/>
    </dgm:pt>
    <dgm:pt modelId="{0B41615D-2A02-4F7A-8888-2F56848B2F95}" type="pres">
      <dgm:prSet presAssocID="{A80DB14C-3598-441B-A872-60946BB8F66A}"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a:ext>
      </dgm:extLst>
    </dgm:pt>
    <dgm:pt modelId="{BB2C829B-4C96-4F50-B02A-4C9DC40D30B7}" type="pres">
      <dgm:prSet presAssocID="{A80DB14C-3598-441B-A872-60946BB8F66A}" presName="txShp" presStyleLbl="node1" presStyleIdx="0" presStyleCnt="5">
        <dgm:presLayoutVars>
          <dgm:bulletEnabled val="1"/>
        </dgm:presLayoutVars>
      </dgm:prSet>
      <dgm:spPr/>
    </dgm:pt>
    <dgm:pt modelId="{EBBD0A20-9999-48AD-AD5E-4EDA71DFA744}" type="pres">
      <dgm:prSet presAssocID="{89D022C4-4813-40C3-8357-DA2E98FCBB73}" presName="spacing" presStyleCnt="0"/>
      <dgm:spPr/>
    </dgm:pt>
    <dgm:pt modelId="{B067326D-E30A-4D92-92D2-B99B24125247}" type="pres">
      <dgm:prSet presAssocID="{0FEF2D3A-AB0B-4016-A75D-9FDC1B8DEF87}" presName="composite" presStyleCnt="0"/>
      <dgm:spPr/>
    </dgm:pt>
    <dgm:pt modelId="{4B90A0F6-491E-451E-8A5C-90C369D23A89}" type="pres">
      <dgm:prSet presAssocID="{0FEF2D3A-AB0B-4016-A75D-9FDC1B8DEF87}"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wnward trend"/>
        </a:ext>
      </dgm:extLst>
    </dgm:pt>
    <dgm:pt modelId="{904D94C0-A30F-462B-99B8-89B8B357BC19}" type="pres">
      <dgm:prSet presAssocID="{0FEF2D3A-AB0B-4016-A75D-9FDC1B8DEF87}" presName="txShp" presStyleLbl="node1" presStyleIdx="1" presStyleCnt="5">
        <dgm:presLayoutVars>
          <dgm:bulletEnabled val="1"/>
        </dgm:presLayoutVars>
      </dgm:prSet>
      <dgm:spPr/>
    </dgm:pt>
    <dgm:pt modelId="{E4B28A74-E81A-45EA-9E03-598E606C3054}" type="pres">
      <dgm:prSet presAssocID="{459AE4B4-86EB-4B77-9629-0A5463A96287}" presName="spacing" presStyleCnt="0"/>
      <dgm:spPr/>
    </dgm:pt>
    <dgm:pt modelId="{13CB7CE3-1187-4A0B-B4AC-CC3782D7BFC0}" type="pres">
      <dgm:prSet presAssocID="{382AEB29-48F3-40A2-9DB6-70B802328C72}" presName="composite" presStyleCnt="0"/>
      <dgm:spPr/>
    </dgm:pt>
    <dgm:pt modelId="{EDA599B3-19F3-4AE4-9B37-B2973435896A}" type="pres">
      <dgm:prSet presAssocID="{382AEB29-48F3-40A2-9DB6-70B802328C72}"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niversal Access"/>
        </a:ext>
      </dgm:extLst>
    </dgm:pt>
    <dgm:pt modelId="{66FDE98C-3F4B-426C-9135-A9BC0A42ADA1}" type="pres">
      <dgm:prSet presAssocID="{382AEB29-48F3-40A2-9DB6-70B802328C72}" presName="txShp" presStyleLbl="node1" presStyleIdx="2" presStyleCnt="5">
        <dgm:presLayoutVars>
          <dgm:bulletEnabled val="1"/>
        </dgm:presLayoutVars>
      </dgm:prSet>
      <dgm:spPr/>
    </dgm:pt>
    <dgm:pt modelId="{8E0F3395-A8D5-4FCE-98F9-F63CA7594A05}" type="pres">
      <dgm:prSet presAssocID="{B5F75C5E-D26C-45E7-BA32-B624715556AC}" presName="spacing" presStyleCnt="0"/>
      <dgm:spPr/>
    </dgm:pt>
    <dgm:pt modelId="{8E2AD8C1-FEAF-47E6-9D2E-913AA5B26F4A}" type="pres">
      <dgm:prSet presAssocID="{F2E4E08F-5A8E-4A06-99C6-1228CE58ECAD}" presName="composite" presStyleCnt="0"/>
      <dgm:spPr/>
    </dgm:pt>
    <dgm:pt modelId="{1E069D1F-657B-4A09-88E4-D7ADA483EA39}" type="pres">
      <dgm:prSet presAssocID="{F2E4E08F-5A8E-4A06-99C6-1228CE58ECAD}"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s"/>
        </a:ext>
      </dgm:extLst>
    </dgm:pt>
    <dgm:pt modelId="{BC0E9751-5167-4C4F-8A1C-0E867FF5F87C}" type="pres">
      <dgm:prSet presAssocID="{F2E4E08F-5A8E-4A06-99C6-1228CE58ECAD}" presName="txShp" presStyleLbl="node1" presStyleIdx="3" presStyleCnt="5">
        <dgm:presLayoutVars>
          <dgm:bulletEnabled val="1"/>
        </dgm:presLayoutVars>
      </dgm:prSet>
      <dgm:spPr/>
    </dgm:pt>
    <dgm:pt modelId="{98BC7F17-885C-40F8-B389-9E14FD9738B8}" type="pres">
      <dgm:prSet presAssocID="{13F0E03F-B002-45B7-9AB9-F6EF50A9BCB3}" presName="spacing" presStyleCnt="0"/>
      <dgm:spPr/>
    </dgm:pt>
    <dgm:pt modelId="{B22D0539-4C26-4D8B-B222-1C2F9F19D0B6}" type="pres">
      <dgm:prSet presAssocID="{E0F03313-D45B-41FA-BD5D-B5F4D3BCCAB0}" presName="composite" presStyleCnt="0"/>
      <dgm:spPr/>
    </dgm:pt>
    <dgm:pt modelId="{759E6D98-2133-4C74-8EEC-ECFDA8F48CCB}" type="pres">
      <dgm:prSet presAssocID="{E0F03313-D45B-41FA-BD5D-B5F4D3BCCAB0}" presName="imgShp" presStyleLbl="fgImgPlace1" presStyleIdx="4" presStyleCnt="5" custAng="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ouse"/>
        </a:ext>
      </dgm:extLst>
    </dgm:pt>
    <dgm:pt modelId="{960A991B-1B0D-4D47-A880-C83BFD98B6A4}" type="pres">
      <dgm:prSet presAssocID="{E0F03313-D45B-41FA-BD5D-B5F4D3BCCAB0}" presName="txShp" presStyleLbl="node1" presStyleIdx="4" presStyleCnt="5">
        <dgm:presLayoutVars>
          <dgm:bulletEnabled val="1"/>
        </dgm:presLayoutVars>
      </dgm:prSet>
      <dgm:spPr/>
    </dgm:pt>
  </dgm:ptLst>
  <dgm:cxnLst>
    <dgm:cxn modelId="{1B1C6A3B-4246-4A5B-B695-1D4809EFF450}" type="presOf" srcId="{E0F03313-D45B-41FA-BD5D-B5F4D3BCCAB0}" destId="{960A991B-1B0D-4D47-A880-C83BFD98B6A4}" srcOrd="0" destOrd="0" presId="urn:microsoft.com/office/officeart/2005/8/layout/vList3"/>
    <dgm:cxn modelId="{94CA3444-3953-4D4F-8528-EE69B8DBD4BB}" type="presOf" srcId="{A80DB14C-3598-441B-A872-60946BB8F66A}" destId="{BB2C829B-4C96-4F50-B02A-4C9DC40D30B7}" srcOrd="0" destOrd="0" presId="urn:microsoft.com/office/officeart/2005/8/layout/vList3"/>
    <dgm:cxn modelId="{68EE1645-F668-46E5-A4E7-7E08B195780E}" srcId="{6ADD2A40-9D32-4B4E-B813-471C85E8EB16}" destId="{E0F03313-D45B-41FA-BD5D-B5F4D3BCCAB0}" srcOrd="4" destOrd="0" parTransId="{300D472E-77A8-4536-BDFE-3841D36999BB}" sibTransId="{2C40826B-AE68-4098-8EDD-E359FFCE4549}"/>
    <dgm:cxn modelId="{3C568B66-1B69-4F27-B41B-808FA18A1065}" type="presOf" srcId="{382AEB29-48F3-40A2-9DB6-70B802328C72}" destId="{66FDE98C-3F4B-426C-9135-A9BC0A42ADA1}" srcOrd="0" destOrd="0" presId="urn:microsoft.com/office/officeart/2005/8/layout/vList3"/>
    <dgm:cxn modelId="{0475C26E-9C46-4013-BDBE-0F9262DEE30B}" type="presOf" srcId="{0FEF2D3A-AB0B-4016-A75D-9FDC1B8DEF87}" destId="{904D94C0-A30F-462B-99B8-89B8B357BC19}" srcOrd="0" destOrd="0" presId="urn:microsoft.com/office/officeart/2005/8/layout/vList3"/>
    <dgm:cxn modelId="{82176051-0888-4F2F-BCC3-987690CE9777}" srcId="{6ADD2A40-9D32-4B4E-B813-471C85E8EB16}" destId="{0FEF2D3A-AB0B-4016-A75D-9FDC1B8DEF87}" srcOrd="1" destOrd="0" parTransId="{5CE56033-6248-49EC-A2C6-1C3118B3CD35}" sibTransId="{459AE4B4-86EB-4B77-9629-0A5463A96287}"/>
    <dgm:cxn modelId="{C7809E76-0A11-43EC-859E-B047AC2677A8}" type="presOf" srcId="{F2E4E08F-5A8E-4A06-99C6-1228CE58ECAD}" destId="{BC0E9751-5167-4C4F-8A1C-0E867FF5F87C}" srcOrd="0" destOrd="0" presId="urn:microsoft.com/office/officeart/2005/8/layout/vList3"/>
    <dgm:cxn modelId="{270BF78E-EC7A-4AC7-B872-112D8978F796}" srcId="{6ADD2A40-9D32-4B4E-B813-471C85E8EB16}" destId="{F2E4E08F-5A8E-4A06-99C6-1228CE58ECAD}" srcOrd="3" destOrd="0" parTransId="{330CF36B-8803-42CC-8C0D-BDBC01F622FC}" sibTransId="{13F0E03F-B002-45B7-9AB9-F6EF50A9BCB3}"/>
    <dgm:cxn modelId="{B6753DAF-6727-4576-9EAB-E551290EF14A}" srcId="{6ADD2A40-9D32-4B4E-B813-471C85E8EB16}" destId="{A80DB14C-3598-441B-A872-60946BB8F66A}" srcOrd="0" destOrd="0" parTransId="{012BB919-C1C3-4407-976D-93470F691216}" sibTransId="{89D022C4-4813-40C3-8357-DA2E98FCBB73}"/>
    <dgm:cxn modelId="{F76FBEC0-EC93-4846-9C88-0B3C8C9EBA82}" srcId="{6ADD2A40-9D32-4B4E-B813-471C85E8EB16}" destId="{382AEB29-48F3-40A2-9DB6-70B802328C72}" srcOrd="2" destOrd="0" parTransId="{C4BE3F37-5715-44F8-BF0B-D27804AF8803}" sibTransId="{B5F75C5E-D26C-45E7-BA32-B624715556AC}"/>
    <dgm:cxn modelId="{E1935BE1-1D6C-4AEA-9009-B6586F577337}" type="presOf" srcId="{6ADD2A40-9D32-4B4E-B813-471C85E8EB16}" destId="{BCBF6F56-FAB8-4CFE-AA5A-4589763195D3}" srcOrd="0" destOrd="0" presId="urn:microsoft.com/office/officeart/2005/8/layout/vList3"/>
    <dgm:cxn modelId="{EEA6E327-75CB-4080-BCD3-68CC49056F0A}" type="presParOf" srcId="{BCBF6F56-FAB8-4CFE-AA5A-4589763195D3}" destId="{55FC64E8-E864-4B46-AF56-86F2CC9CB838}" srcOrd="0" destOrd="0" presId="urn:microsoft.com/office/officeart/2005/8/layout/vList3"/>
    <dgm:cxn modelId="{AD1BBDD7-422E-4767-BC09-E1031EFF2558}" type="presParOf" srcId="{55FC64E8-E864-4B46-AF56-86F2CC9CB838}" destId="{0B41615D-2A02-4F7A-8888-2F56848B2F95}" srcOrd="0" destOrd="0" presId="urn:microsoft.com/office/officeart/2005/8/layout/vList3"/>
    <dgm:cxn modelId="{73BE7443-951B-4F3B-B27F-BA03E509F2B6}" type="presParOf" srcId="{55FC64E8-E864-4B46-AF56-86F2CC9CB838}" destId="{BB2C829B-4C96-4F50-B02A-4C9DC40D30B7}" srcOrd="1" destOrd="0" presId="urn:microsoft.com/office/officeart/2005/8/layout/vList3"/>
    <dgm:cxn modelId="{C127F6EC-63F8-4267-8272-1CC7B665505B}" type="presParOf" srcId="{BCBF6F56-FAB8-4CFE-AA5A-4589763195D3}" destId="{EBBD0A20-9999-48AD-AD5E-4EDA71DFA744}" srcOrd="1" destOrd="0" presId="urn:microsoft.com/office/officeart/2005/8/layout/vList3"/>
    <dgm:cxn modelId="{CA5C0335-A2BB-47B3-905C-AA7284B66796}" type="presParOf" srcId="{BCBF6F56-FAB8-4CFE-AA5A-4589763195D3}" destId="{B067326D-E30A-4D92-92D2-B99B24125247}" srcOrd="2" destOrd="0" presId="urn:microsoft.com/office/officeart/2005/8/layout/vList3"/>
    <dgm:cxn modelId="{752B52EE-CEF6-4262-9F92-23EE19FDFE9D}" type="presParOf" srcId="{B067326D-E30A-4D92-92D2-B99B24125247}" destId="{4B90A0F6-491E-451E-8A5C-90C369D23A89}" srcOrd="0" destOrd="0" presId="urn:microsoft.com/office/officeart/2005/8/layout/vList3"/>
    <dgm:cxn modelId="{ABC6B084-FA32-410B-B96F-7476610F679F}" type="presParOf" srcId="{B067326D-E30A-4D92-92D2-B99B24125247}" destId="{904D94C0-A30F-462B-99B8-89B8B357BC19}" srcOrd="1" destOrd="0" presId="urn:microsoft.com/office/officeart/2005/8/layout/vList3"/>
    <dgm:cxn modelId="{92DD820E-9D64-4879-BA1B-2A148D6ADFAF}" type="presParOf" srcId="{BCBF6F56-FAB8-4CFE-AA5A-4589763195D3}" destId="{E4B28A74-E81A-45EA-9E03-598E606C3054}" srcOrd="3" destOrd="0" presId="urn:microsoft.com/office/officeart/2005/8/layout/vList3"/>
    <dgm:cxn modelId="{F5BC5E25-1D8F-4244-B79C-7212C3B0ED0B}" type="presParOf" srcId="{BCBF6F56-FAB8-4CFE-AA5A-4589763195D3}" destId="{13CB7CE3-1187-4A0B-B4AC-CC3782D7BFC0}" srcOrd="4" destOrd="0" presId="urn:microsoft.com/office/officeart/2005/8/layout/vList3"/>
    <dgm:cxn modelId="{EC932FA0-95AD-482A-AFF4-3F7006F1E53B}" type="presParOf" srcId="{13CB7CE3-1187-4A0B-B4AC-CC3782D7BFC0}" destId="{EDA599B3-19F3-4AE4-9B37-B2973435896A}" srcOrd="0" destOrd="0" presId="urn:microsoft.com/office/officeart/2005/8/layout/vList3"/>
    <dgm:cxn modelId="{BAEB8775-F22F-4BDD-938F-B7C964D15079}" type="presParOf" srcId="{13CB7CE3-1187-4A0B-B4AC-CC3782D7BFC0}" destId="{66FDE98C-3F4B-426C-9135-A9BC0A42ADA1}" srcOrd="1" destOrd="0" presId="urn:microsoft.com/office/officeart/2005/8/layout/vList3"/>
    <dgm:cxn modelId="{72061002-69A2-4080-889C-C514B0C9A59D}" type="presParOf" srcId="{BCBF6F56-FAB8-4CFE-AA5A-4589763195D3}" destId="{8E0F3395-A8D5-4FCE-98F9-F63CA7594A05}" srcOrd="5" destOrd="0" presId="urn:microsoft.com/office/officeart/2005/8/layout/vList3"/>
    <dgm:cxn modelId="{5B66424F-CA4F-411F-BAD2-42496A9A1E85}" type="presParOf" srcId="{BCBF6F56-FAB8-4CFE-AA5A-4589763195D3}" destId="{8E2AD8C1-FEAF-47E6-9D2E-913AA5B26F4A}" srcOrd="6" destOrd="0" presId="urn:microsoft.com/office/officeart/2005/8/layout/vList3"/>
    <dgm:cxn modelId="{BCB5C1ED-0DB9-4E30-A17A-4BA23C1B60DB}" type="presParOf" srcId="{8E2AD8C1-FEAF-47E6-9D2E-913AA5B26F4A}" destId="{1E069D1F-657B-4A09-88E4-D7ADA483EA39}" srcOrd="0" destOrd="0" presId="urn:microsoft.com/office/officeart/2005/8/layout/vList3"/>
    <dgm:cxn modelId="{B3CF2C5C-E66E-4FFE-AEAC-DC6816E4C921}" type="presParOf" srcId="{8E2AD8C1-FEAF-47E6-9D2E-913AA5B26F4A}" destId="{BC0E9751-5167-4C4F-8A1C-0E867FF5F87C}" srcOrd="1" destOrd="0" presId="urn:microsoft.com/office/officeart/2005/8/layout/vList3"/>
    <dgm:cxn modelId="{F894EFB8-EB4D-4AD9-AB4E-13BA66294A38}" type="presParOf" srcId="{BCBF6F56-FAB8-4CFE-AA5A-4589763195D3}" destId="{98BC7F17-885C-40F8-B389-9E14FD9738B8}" srcOrd="7" destOrd="0" presId="urn:microsoft.com/office/officeart/2005/8/layout/vList3"/>
    <dgm:cxn modelId="{4987B6CC-D218-47C6-9992-9EC837C61C8E}" type="presParOf" srcId="{BCBF6F56-FAB8-4CFE-AA5A-4589763195D3}" destId="{B22D0539-4C26-4D8B-B222-1C2F9F19D0B6}" srcOrd="8" destOrd="0" presId="urn:microsoft.com/office/officeart/2005/8/layout/vList3"/>
    <dgm:cxn modelId="{748F0F1A-7F10-48A8-A98D-1E7E500CC40B}" type="presParOf" srcId="{B22D0539-4C26-4D8B-B222-1C2F9F19D0B6}" destId="{759E6D98-2133-4C74-8EEC-ECFDA8F48CCB}" srcOrd="0" destOrd="0" presId="urn:microsoft.com/office/officeart/2005/8/layout/vList3"/>
    <dgm:cxn modelId="{4BA06452-575E-400F-9254-F8ADDDD18A9B}" type="presParOf" srcId="{B22D0539-4C26-4D8B-B222-1C2F9F19D0B6}" destId="{960A991B-1B0D-4D47-A880-C83BFD98B6A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DCE6832-3E02-4CF4-AA9D-F3CEF7A8E2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E7C3CBC-69C2-4BCD-B4E4-6FEF3249FFC0}">
      <dgm:prSet phldrT="[Text]"/>
      <dgm:spPr>
        <a:solidFill>
          <a:schemeClr val="bg2"/>
        </a:solidFill>
      </dgm:spPr>
      <dgm:t>
        <a:bodyPr/>
        <a:lstStyle/>
        <a:p>
          <a:r>
            <a:rPr lang="en-GB" dirty="0"/>
            <a:t>This framework has been designed for providers that care for adults with very complex needs, and only adults that have been identified by Essex County Council as meeting our complexity criteria will be referred to providers under this framework.</a:t>
          </a:r>
        </a:p>
      </dgm:t>
    </dgm:pt>
    <dgm:pt modelId="{CF31EBC3-481B-412A-A677-5A969F835ED6}" type="parTrans" cxnId="{38A19F3A-FB3B-4670-A663-C7C06FD3CFD9}">
      <dgm:prSet/>
      <dgm:spPr/>
      <dgm:t>
        <a:bodyPr/>
        <a:lstStyle/>
        <a:p>
          <a:endParaRPr lang="en-GB"/>
        </a:p>
      </dgm:t>
    </dgm:pt>
    <dgm:pt modelId="{88BD2EB0-2132-4428-96AF-6A3BC8AF5F9A}" type="sibTrans" cxnId="{38A19F3A-FB3B-4670-A663-C7C06FD3CFD9}">
      <dgm:prSet/>
      <dgm:spPr/>
      <dgm:t>
        <a:bodyPr/>
        <a:lstStyle/>
        <a:p>
          <a:endParaRPr lang="en-GB"/>
        </a:p>
      </dgm:t>
    </dgm:pt>
    <dgm:pt modelId="{3F80C035-2F32-4370-AAC5-3CA9E3E8B0C9}">
      <dgm:prSet phldrT="[Text]"/>
      <dgm:spPr>
        <a:solidFill>
          <a:schemeClr val="bg2"/>
        </a:solidFill>
      </dgm:spPr>
      <dgm:t>
        <a:bodyPr/>
        <a:lstStyle/>
        <a:p>
          <a:r>
            <a:rPr lang="en-GB" dirty="0"/>
            <a:t>Only providers that meet our criteria for delivery of complex services will be admitted to the framework and will receive referrals of adults that are subsequently defined as complex.</a:t>
          </a:r>
        </a:p>
      </dgm:t>
    </dgm:pt>
    <dgm:pt modelId="{0C28306E-67D4-4952-AFA6-8E2B40DB98ED}" type="parTrans" cxnId="{092FA861-D49C-46CB-A6BF-610445CD681B}">
      <dgm:prSet/>
      <dgm:spPr/>
      <dgm:t>
        <a:bodyPr/>
        <a:lstStyle/>
        <a:p>
          <a:endParaRPr lang="en-GB"/>
        </a:p>
      </dgm:t>
    </dgm:pt>
    <dgm:pt modelId="{55AFAC62-B1BA-4816-8732-F63FF8AD90E5}" type="sibTrans" cxnId="{092FA861-D49C-46CB-A6BF-610445CD681B}">
      <dgm:prSet/>
      <dgm:spPr/>
      <dgm:t>
        <a:bodyPr/>
        <a:lstStyle/>
        <a:p>
          <a:endParaRPr lang="en-GB"/>
        </a:p>
      </dgm:t>
    </dgm:pt>
    <dgm:pt modelId="{FD0100B3-5BDA-4F77-89F9-F48121BB0968}">
      <dgm:prSet phldrT="[Text]"/>
      <dgm:spPr>
        <a:solidFill>
          <a:schemeClr val="bg2"/>
        </a:solidFill>
      </dgm:spPr>
      <dgm:t>
        <a:bodyPr/>
        <a:lstStyle/>
        <a:p>
          <a:r>
            <a:rPr lang="en-GB" dirty="0"/>
            <a:t>The definition ECC use for complexity can be found here [ins. Link] and example case studies of adults that would fit this criteria can be viewed here [ins. link] </a:t>
          </a:r>
        </a:p>
      </dgm:t>
    </dgm:pt>
    <dgm:pt modelId="{EFE9674F-24CB-4E50-A6B5-6D11F5407E0F}" type="parTrans" cxnId="{73285ABB-797A-4D9F-A3C6-29B44E12D725}">
      <dgm:prSet/>
      <dgm:spPr/>
      <dgm:t>
        <a:bodyPr/>
        <a:lstStyle/>
        <a:p>
          <a:endParaRPr lang="en-GB"/>
        </a:p>
      </dgm:t>
    </dgm:pt>
    <dgm:pt modelId="{0223165A-5D16-4382-AC7A-996181F657A9}" type="sibTrans" cxnId="{73285ABB-797A-4D9F-A3C6-29B44E12D725}">
      <dgm:prSet/>
      <dgm:spPr/>
      <dgm:t>
        <a:bodyPr/>
        <a:lstStyle/>
        <a:p>
          <a:endParaRPr lang="en-GB"/>
        </a:p>
      </dgm:t>
    </dgm:pt>
    <dgm:pt modelId="{92CF0FAB-63B8-47AD-B2D4-B4B43DA55E17}">
      <dgm:prSet/>
      <dgm:spPr>
        <a:solidFill>
          <a:schemeClr val="bg2"/>
        </a:solidFill>
      </dgm:spPr>
      <dgm:t>
        <a:bodyPr/>
        <a:lstStyle/>
        <a:p>
          <a:r>
            <a:rPr lang="en-GB" dirty="0"/>
            <a:t>Providers who join the framework will transfer their existing schemes over to the new terms and conditions of contract and specifications.</a:t>
          </a:r>
        </a:p>
      </dgm:t>
    </dgm:pt>
    <dgm:pt modelId="{19DAEE62-B462-43A1-BC6E-83C3A521C0AC}" type="parTrans" cxnId="{48D11AE8-7C8A-426C-B8F6-828994D70249}">
      <dgm:prSet/>
      <dgm:spPr/>
      <dgm:t>
        <a:bodyPr/>
        <a:lstStyle/>
        <a:p>
          <a:endParaRPr lang="en-GB"/>
        </a:p>
      </dgm:t>
    </dgm:pt>
    <dgm:pt modelId="{357F3F1F-1F48-4128-A2D2-E29D1B7F3A70}" type="sibTrans" cxnId="{48D11AE8-7C8A-426C-B8F6-828994D70249}">
      <dgm:prSet/>
      <dgm:spPr/>
      <dgm:t>
        <a:bodyPr/>
        <a:lstStyle/>
        <a:p>
          <a:endParaRPr lang="en-GB"/>
        </a:p>
      </dgm:t>
    </dgm:pt>
    <dgm:pt modelId="{DF02862E-1646-418E-BF7A-DD61E61B2B3C}" type="pres">
      <dgm:prSet presAssocID="{5DCE6832-3E02-4CF4-AA9D-F3CEF7A8E2CC}" presName="diagram" presStyleCnt="0">
        <dgm:presLayoutVars>
          <dgm:dir/>
          <dgm:resizeHandles val="exact"/>
        </dgm:presLayoutVars>
      </dgm:prSet>
      <dgm:spPr/>
    </dgm:pt>
    <dgm:pt modelId="{71D495C4-066D-4FE2-B8B0-31CD62C27F62}" type="pres">
      <dgm:prSet presAssocID="{4E7C3CBC-69C2-4BCD-B4E4-6FEF3249FFC0}" presName="node" presStyleLbl="node1" presStyleIdx="0" presStyleCnt="4">
        <dgm:presLayoutVars>
          <dgm:bulletEnabled val="1"/>
        </dgm:presLayoutVars>
      </dgm:prSet>
      <dgm:spPr/>
    </dgm:pt>
    <dgm:pt modelId="{63D7819B-1561-4B55-9599-854141587B8E}" type="pres">
      <dgm:prSet presAssocID="{88BD2EB0-2132-4428-96AF-6A3BC8AF5F9A}" presName="sibTrans" presStyleCnt="0"/>
      <dgm:spPr/>
    </dgm:pt>
    <dgm:pt modelId="{2AB2D75D-3CE8-4843-934E-8D03C0F7754E}" type="pres">
      <dgm:prSet presAssocID="{3F80C035-2F32-4370-AAC5-3CA9E3E8B0C9}" presName="node" presStyleLbl="node1" presStyleIdx="1" presStyleCnt="4">
        <dgm:presLayoutVars>
          <dgm:bulletEnabled val="1"/>
        </dgm:presLayoutVars>
      </dgm:prSet>
      <dgm:spPr/>
    </dgm:pt>
    <dgm:pt modelId="{E34B917B-1AC7-46DE-97F3-4E03447F51CE}" type="pres">
      <dgm:prSet presAssocID="{55AFAC62-B1BA-4816-8732-F63FF8AD90E5}" presName="sibTrans" presStyleCnt="0"/>
      <dgm:spPr/>
    </dgm:pt>
    <dgm:pt modelId="{58221BF5-4E95-466D-B6FB-76CC44A350D8}" type="pres">
      <dgm:prSet presAssocID="{92CF0FAB-63B8-47AD-B2D4-B4B43DA55E17}" presName="node" presStyleLbl="node1" presStyleIdx="2" presStyleCnt="4" custLinFactNeighborX="650" custLinFactNeighborY="361">
        <dgm:presLayoutVars>
          <dgm:bulletEnabled val="1"/>
        </dgm:presLayoutVars>
      </dgm:prSet>
      <dgm:spPr/>
    </dgm:pt>
    <dgm:pt modelId="{25A02E50-A9C1-4053-939A-EC5EE5A79875}" type="pres">
      <dgm:prSet presAssocID="{357F3F1F-1F48-4128-A2D2-E29D1B7F3A70}" presName="sibTrans" presStyleCnt="0"/>
      <dgm:spPr/>
    </dgm:pt>
    <dgm:pt modelId="{7EDB1A2C-7317-4AFD-9973-ABC3DF71BA67}" type="pres">
      <dgm:prSet presAssocID="{FD0100B3-5BDA-4F77-89F9-F48121BB0968}" presName="node" presStyleLbl="node1" presStyleIdx="3" presStyleCnt="4">
        <dgm:presLayoutVars>
          <dgm:bulletEnabled val="1"/>
        </dgm:presLayoutVars>
      </dgm:prSet>
      <dgm:spPr/>
    </dgm:pt>
  </dgm:ptLst>
  <dgm:cxnLst>
    <dgm:cxn modelId="{38A19F3A-FB3B-4670-A663-C7C06FD3CFD9}" srcId="{5DCE6832-3E02-4CF4-AA9D-F3CEF7A8E2CC}" destId="{4E7C3CBC-69C2-4BCD-B4E4-6FEF3249FFC0}" srcOrd="0" destOrd="0" parTransId="{CF31EBC3-481B-412A-A677-5A969F835ED6}" sibTransId="{88BD2EB0-2132-4428-96AF-6A3BC8AF5F9A}"/>
    <dgm:cxn modelId="{092FA861-D49C-46CB-A6BF-610445CD681B}" srcId="{5DCE6832-3E02-4CF4-AA9D-F3CEF7A8E2CC}" destId="{3F80C035-2F32-4370-AAC5-3CA9E3E8B0C9}" srcOrd="1" destOrd="0" parTransId="{0C28306E-67D4-4952-AFA6-8E2B40DB98ED}" sibTransId="{55AFAC62-B1BA-4816-8732-F63FF8AD90E5}"/>
    <dgm:cxn modelId="{E8D4E563-B696-4B4D-8122-5FCA0C26879A}" type="presOf" srcId="{5DCE6832-3E02-4CF4-AA9D-F3CEF7A8E2CC}" destId="{DF02862E-1646-418E-BF7A-DD61E61B2B3C}" srcOrd="0" destOrd="0" presId="urn:microsoft.com/office/officeart/2005/8/layout/default"/>
    <dgm:cxn modelId="{5F473B77-D692-4999-BF3E-A89E5A777858}" type="presOf" srcId="{4E7C3CBC-69C2-4BCD-B4E4-6FEF3249FFC0}" destId="{71D495C4-066D-4FE2-B8B0-31CD62C27F62}" srcOrd="0" destOrd="0" presId="urn:microsoft.com/office/officeart/2005/8/layout/default"/>
    <dgm:cxn modelId="{3D58FBAC-E7B8-4022-BBF1-1973300F673E}" type="presOf" srcId="{3F80C035-2F32-4370-AAC5-3CA9E3E8B0C9}" destId="{2AB2D75D-3CE8-4843-934E-8D03C0F7754E}" srcOrd="0" destOrd="0" presId="urn:microsoft.com/office/officeart/2005/8/layout/default"/>
    <dgm:cxn modelId="{B31CC0B7-1A6B-4901-A6E4-874B9E51E27C}" type="presOf" srcId="{FD0100B3-5BDA-4F77-89F9-F48121BB0968}" destId="{7EDB1A2C-7317-4AFD-9973-ABC3DF71BA67}" srcOrd="0" destOrd="0" presId="urn:microsoft.com/office/officeart/2005/8/layout/default"/>
    <dgm:cxn modelId="{73285ABB-797A-4D9F-A3C6-29B44E12D725}" srcId="{5DCE6832-3E02-4CF4-AA9D-F3CEF7A8E2CC}" destId="{FD0100B3-5BDA-4F77-89F9-F48121BB0968}" srcOrd="3" destOrd="0" parTransId="{EFE9674F-24CB-4E50-A6B5-6D11F5407E0F}" sibTransId="{0223165A-5D16-4382-AC7A-996181F657A9}"/>
    <dgm:cxn modelId="{109801D6-6B59-4BCA-ABD0-EE50CBFA9D2D}" type="presOf" srcId="{92CF0FAB-63B8-47AD-B2D4-B4B43DA55E17}" destId="{58221BF5-4E95-466D-B6FB-76CC44A350D8}" srcOrd="0" destOrd="0" presId="urn:microsoft.com/office/officeart/2005/8/layout/default"/>
    <dgm:cxn modelId="{48D11AE8-7C8A-426C-B8F6-828994D70249}" srcId="{5DCE6832-3E02-4CF4-AA9D-F3CEF7A8E2CC}" destId="{92CF0FAB-63B8-47AD-B2D4-B4B43DA55E17}" srcOrd="2" destOrd="0" parTransId="{19DAEE62-B462-43A1-BC6E-83C3A521C0AC}" sibTransId="{357F3F1F-1F48-4128-A2D2-E29D1B7F3A70}"/>
    <dgm:cxn modelId="{557C0FDE-BBBC-4867-9E3C-42654A881743}" type="presParOf" srcId="{DF02862E-1646-418E-BF7A-DD61E61B2B3C}" destId="{71D495C4-066D-4FE2-B8B0-31CD62C27F62}" srcOrd="0" destOrd="0" presId="urn:microsoft.com/office/officeart/2005/8/layout/default"/>
    <dgm:cxn modelId="{466DDB33-5CF8-48B7-8CFD-8CE695E1A0E8}" type="presParOf" srcId="{DF02862E-1646-418E-BF7A-DD61E61B2B3C}" destId="{63D7819B-1561-4B55-9599-854141587B8E}" srcOrd="1" destOrd="0" presId="urn:microsoft.com/office/officeart/2005/8/layout/default"/>
    <dgm:cxn modelId="{F07914CF-735E-4C27-A9ED-63394359FF4E}" type="presParOf" srcId="{DF02862E-1646-418E-BF7A-DD61E61B2B3C}" destId="{2AB2D75D-3CE8-4843-934E-8D03C0F7754E}" srcOrd="2" destOrd="0" presId="urn:microsoft.com/office/officeart/2005/8/layout/default"/>
    <dgm:cxn modelId="{AC0A860C-58A0-4D21-B71C-C51B69491904}" type="presParOf" srcId="{DF02862E-1646-418E-BF7A-DD61E61B2B3C}" destId="{E34B917B-1AC7-46DE-97F3-4E03447F51CE}" srcOrd="3" destOrd="0" presId="urn:microsoft.com/office/officeart/2005/8/layout/default"/>
    <dgm:cxn modelId="{F084D994-534D-49BA-A21F-2090C3B5ED02}" type="presParOf" srcId="{DF02862E-1646-418E-BF7A-DD61E61B2B3C}" destId="{58221BF5-4E95-466D-B6FB-76CC44A350D8}" srcOrd="4" destOrd="0" presId="urn:microsoft.com/office/officeart/2005/8/layout/default"/>
    <dgm:cxn modelId="{5CF210A1-72E4-495D-9A14-6EB74B5E9123}" type="presParOf" srcId="{DF02862E-1646-418E-BF7A-DD61E61B2B3C}" destId="{25A02E50-A9C1-4053-939A-EC5EE5A79875}" srcOrd="5" destOrd="0" presId="urn:microsoft.com/office/officeart/2005/8/layout/default"/>
    <dgm:cxn modelId="{811F1D64-652D-4674-A7FC-A22333C52F65}" type="presParOf" srcId="{DF02862E-1646-418E-BF7A-DD61E61B2B3C}" destId="{7EDB1A2C-7317-4AFD-9973-ABC3DF71BA6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C829B-4C96-4F50-B02A-4C9DC40D30B7}">
      <dsp:nvSpPr>
        <dsp:cNvPr id="0" name=""/>
        <dsp:cNvSpPr/>
      </dsp:nvSpPr>
      <dsp:spPr>
        <a:xfrm rot="10800000">
          <a:off x="1903571" y="1668"/>
          <a:ext cx="6992874" cy="56883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shape the market in Essex to more closely match our future direction</a:t>
          </a:r>
        </a:p>
      </dsp:txBody>
      <dsp:txXfrm rot="10800000">
        <a:off x="2045779" y="1668"/>
        <a:ext cx="6850666" cy="568832"/>
      </dsp:txXfrm>
    </dsp:sp>
    <dsp:sp modelId="{0B41615D-2A02-4F7A-8888-2F56848B2F95}">
      <dsp:nvSpPr>
        <dsp:cNvPr id="0" name=""/>
        <dsp:cNvSpPr/>
      </dsp:nvSpPr>
      <dsp:spPr>
        <a:xfrm>
          <a:off x="1619154" y="1668"/>
          <a:ext cx="568832" cy="5688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D94C0-A30F-462B-99B8-89B8B357BC19}">
      <dsp:nvSpPr>
        <dsp:cNvPr id="0" name=""/>
        <dsp:cNvSpPr/>
      </dsp:nvSpPr>
      <dsp:spPr>
        <a:xfrm rot="10800000">
          <a:off x="1903571" y="712708"/>
          <a:ext cx="6992874" cy="56883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reduce the number of out of county placements and keep people closer to home whilst developing a prosperous local market for providers</a:t>
          </a:r>
        </a:p>
      </dsp:txBody>
      <dsp:txXfrm rot="10800000">
        <a:off x="2045779" y="712708"/>
        <a:ext cx="6850666" cy="568832"/>
      </dsp:txXfrm>
    </dsp:sp>
    <dsp:sp modelId="{4B90A0F6-491E-451E-8A5C-90C369D23A89}">
      <dsp:nvSpPr>
        <dsp:cNvPr id="0" name=""/>
        <dsp:cNvSpPr/>
      </dsp:nvSpPr>
      <dsp:spPr>
        <a:xfrm>
          <a:off x="1619154" y="712708"/>
          <a:ext cx="568832" cy="56883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DE98C-3F4B-426C-9135-A9BC0A42ADA1}">
      <dsp:nvSpPr>
        <dsp:cNvPr id="0" name=""/>
        <dsp:cNvSpPr/>
      </dsp:nvSpPr>
      <dsp:spPr>
        <a:xfrm rot="10800000">
          <a:off x="1903571" y="1423749"/>
          <a:ext cx="6992874" cy="56883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put the adult at the centre of a transparent placement process</a:t>
          </a:r>
        </a:p>
      </dsp:txBody>
      <dsp:txXfrm rot="10800000">
        <a:off x="2045779" y="1423749"/>
        <a:ext cx="6850666" cy="568832"/>
      </dsp:txXfrm>
    </dsp:sp>
    <dsp:sp modelId="{EDA599B3-19F3-4AE4-9B37-B2973435896A}">
      <dsp:nvSpPr>
        <dsp:cNvPr id="0" name=""/>
        <dsp:cNvSpPr/>
      </dsp:nvSpPr>
      <dsp:spPr>
        <a:xfrm>
          <a:off x="1619154" y="1423749"/>
          <a:ext cx="568832" cy="56883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E9751-5167-4C4F-8A1C-0E867FF5F87C}">
      <dsp:nvSpPr>
        <dsp:cNvPr id="0" name=""/>
        <dsp:cNvSpPr/>
      </dsp:nvSpPr>
      <dsp:spPr>
        <a:xfrm rot="10800000">
          <a:off x="1903571" y="2134789"/>
          <a:ext cx="6992874" cy="56883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only use residential services for those adults that really need it and to maximise the use of more independent settings for everyone else</a:t>
          </a:r>
        </a:p>
      </dsp:txBody>
      <dsp:txXfrm rot="10800000">
        <a:off x="2045779" y="2134789"/>
        <a:ext cx="6850666" cy="568832"/>
      </dsp:txXfrm>
    </dsp:sp>
    <dsp:sp modelId="{1E069D1F-657B-4A09-88E4-D7ADA483EA39}">
      <dsp:nvSpPr>
        <dsp:cNvPr id="0" name=""/>
        <dsp:cNvSpPr/>
      </dsp:nvSpPr>
      <dsp:spPr>
        <a:xfrm>
          <a:off x="1619154" y="2134789"/>
          <a:ext cx="568832" cy="56883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A991B-1B0D-4D47-A880-C83BFD98B6A4}">
      <dsp:nvSpPr>
        <dsp:cNvPr id="0" name=""/>
        <dsp:cNvSpPr/>
      </dsp:nvSpPr>
      <dsp:spPr>
        <a:xfrm rot="10800000">
          <a:off x="1903571" y="2845830"/>
          <a:ext cx="6992874" cy="56883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To support adults to move on from residential services when they are ready to</a:t>
          </a:r>
        </a:p>
      </dsp:txBody>
      <dsp:txXfrm rot="10800000">
        <a:off x="2045779" y="2845830"/>
        <a:ext cx="6850666" cy="568832"/>
      </dsp:txXfrm>
    </dsp:sp>
    <dsp:sp modelId="{759E6D98-2133-4C74-8EEC-ECFDA8F48CCB}">
      <dsp:nvSpPr>
        <dsp:cNvPr id="0" name=""/>
        <dsp:cNvSpPr/>
      </dsp:nvSpPr>
      <dsp:spPr>
        <a:xfrm>
          <a:off x="1619154" y="2845830"/>
          <a:ext cx="568832" cy="56883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95C4-066D-4FE2-B8B0-31CD62C27F62}">
      <dsp:nvSpPr>
        <dsp:cNvPr id="0" name=""/>
        <dsp:cNvSpPr/>
      </dsp:nvSpPr>
      <dsp:spPr>
        <a:xfrm>
          <a:off x="992" y="194138"/>
          <a:ext cx="3869531" cy="232171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This framework has been designed for providers that care for adults with very complex needs, and only adults that have been identified by Essex County Council as meeting our complexity criteria will be referred to providers under this framework.</a:t>
          </a:r>
        </a:p>
      </dsp:txBody>
      <dsp:txXfrm>
        <a:off x="992" y="194138"/>
        <a:ext cx="3869531" cy="2321718"/>
      </dsp:txXfrm>
    </dsp:sp>
    <dsp:sp modelId="{2AB2D75D-3CE8-4843-934E-8D03C0F7754E}">
      <dsp:nvSpPr>
        <dsp:cNvPr id="0" name=""/>
        <dsp:cNvSpPr/>
      </dsp:nvSpPr>
      <dsp:spPr>
        <a:xfrm>
          <a:off x="4257476" y="194138"/>
          <a:ext cx="3869531" cy="232171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Only providers that meet our criteria for delivery of complex services will be admitted to the framework and will receive referrals of adults that are subsequently defined as complex.</a:t>
          </a:r>
        </a:p>
      </dsp:txBody>
      <dsp:txXfrm>
        <a:off x="4257476" y="194138"/>
        <a:ext cx="3869531" cy="2321718"/>
      </dsp:txXfrm>
    </dsp:sp>
    <dsp:sp modelId="{58221BF5-4E95-466D-B6FB-76CC44A350D8}">
      <dsp:nvSpPr>
        <dsp:cNvPr id="0" name=""/>
        <dsp:cNvSpPr/>
      </dsp:nvSpPr>
      <dsp:spPr>
        <a:xfrm>
          <a:off x="26144" y="2911191"/>
          <a:ext cx="3869531" cy="232171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Providers who join the framework will transfer their existing schemes over to the new terms and conditions of contract and specifications.</a:t>
          </a:r>
        </a:p>
      </dsp:txBody>
      <dsp:txXfrm>
        <a:off x="26144" y="2911191"/>
        <a:ext cx="3869531" cy="2321718"/>
      </dsp:txXfrm>
    </dsp:sp>
    <dsp:sp modelId="{7EDB1A2C-7317-4AFD-9973-ABC3DF71BA67}">
      <dsp:nvSpPr>
        <dsp:cNvPr id="0" name=""/>
        <dsp:cNvSpPr/>
      </dsp:nvSpPr>
      <dsp:spPr>
        <a:xfrm>
          <a:off x="4257476" y="2902810"/>
          <a:ext cx="3869531" cy="2321718"/>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definition ECC use for complexity can be found here [ins. Link] and example case studies of adults that would fit this criteria can be viewed here [ins. link] </a:t>
          </a:r>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832" y="5703887"/>
            <a:ext cx="1795876" cy="868746"/>
          </a:xfrm>
          <a:prstGeom prst="rect">
            <a:avLst/>
          </a:prstGeom>
        </p:spPr>
      </p:pic>
    </p:spTree>
    <p:extLst>
      <p:ext uri="{BB962C8B-B14F-4D97-AF65-F5344CB8AC3E}">
        <p14:creationId xmlns:p14="http://schemas.microsoft.com/office/powerpoint/2010/main" val="2783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rgbClr val="F28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99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rgbClr val="FAB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072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379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B01C-60E8-4453-8B0D-12A93FD3B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9E4DF2-781A-4119-92A0-3C57755F0AB3}"/>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535AFB-9A9C-4186-826B-CE62E5F166B1}"/>
              </a:ext>
            </a:extLst>
          </p:cNvPr>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7480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94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EDE-AC88-44B9-AC80-DEC2DB504FB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0317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832" y="5703887"/>
            <a:ext cx="1795876" cy="868746"/>
          </a:xfrm>
          <a:prstGeom prst="rect">
            <a:avLst/>
          </a:prstGeom>
        </p:spPr>
      </p:pic>
    </p:spTree>
    <p:extLst>
      <p:ext uri="{BB962C8B-B14F-4D97-AF65-F5344CB8AC3E}">
        <p14:creationId xmlns:p14="http://schemas.microsoft.com/office/powerpoint/2010/main" val="244595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rgbClr val="192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616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A8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262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rgbClr val="00A1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72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rgbClr val="192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897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07E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66858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074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934D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4185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E000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9315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34923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rgbClr val="F28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4882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rgbClr val="FAB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475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3496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B01C-60E8-4453-8B0D-12A93FD3B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9E4DF2-781A-4119-92A0-3C57755F0AB3}"/>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535AFB-9A9C-4186-826B-CE62E5F166B1}"/>
              </a:ext>
            </a:extLst>
          </p:cNvPr>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232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887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A8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635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EDE-AC88-44B9-AC80-DEC2DB504FB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3033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832" y="5703887"/>
            <a:ext cx="1795876" cy="868746"/>
          </a:xfrm>
          <a:prstGeom prst="rect">
            <a:avLst/>
          </a:prstGeom>
        </p:spPr>
      </p:pic>
    </p:spTree>
    <p:extLst>
      <p:ext uri="{BB962C8B-B14F-4D97-AF65-F5344CB8AC3E}">
        <p14:creationId xmlns:p14="http://schemas.microsoft.com/office/powerpoint/2010/main" val="160026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rgbClr val="192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7415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A8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0363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rgbClr val="00A1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512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07E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8397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731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934D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7128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E000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8521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937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rgbClr val="00A1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765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rgbClr val="F28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208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rgbClr val="FAB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840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9561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B01C-60E8-4453-8B0D-12A93FD3B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9E4DF2-781A-4119-92A0-3C57755F0AB3}"/>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535AFB-9A9C-4186-826B-CE62E5F166B1}"/>
              </a:ext>
            </a:extLst>
          </p:cNvPr>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53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2047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EDE-AC88-44B9-AC80-DEC2DB504FB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94765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528375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990527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266700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161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07E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8613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016280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9888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3457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78300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1637437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7314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699821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08206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723102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149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8458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122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825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BF04-A2E9-4B9B-8D18-720DA7DB337E}"/>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9EDC788-94A5-41DA-9320-58428D832DDC}"/>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C9D0DED7-1C79-4FE1-A9BF-25B18E320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832" y="5703887"/>
            <a:ext cx="1795876" cy="868746"/>
          </a:xfrm>
          <a:prstGeom prst="rect">
            <a:avLst/>
          </a:prstGeom>
        </p:spPr>
      </p:pic>
    </p:spTree>
    <p:extLst>
      <p:ext uri="{BB962C8B-B14F-4D97-AF65-F5344CB8AC3E}">
        <p14:creationId xmlns:p14="http://schemas.microsoft.com/office/powerpoint/2010/main" val="1936402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9_Section Header">
    <p:bg>
      <p:bgPr>
        <a:solidFill>
          <a:srgbClr val="192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4212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A8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9010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rgbClr val="00A1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3665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07E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3514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rgbClr val="65B2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1512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934D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7689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E000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24742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53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934D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7475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rgbClr val="F28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9510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8_Section Header">
    <p:bg>
      <p:bgPr>
        <a:solidFill>
          <a:srgbClr val="FAB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4880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1658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B01C-60E8-4453-8B0D-12A93FD3B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9E4DF2-781A-4119-92A0-3C57755F0AB3}"/>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535AFB-9A9C-4186-826B-CE62E5F166B1}"/>
              </a:ext>
            </a:extLst>
          </p:cNvPr>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6581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631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EDE-AC88-44B9-AC80-DEC2DB504FB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6189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1343342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E000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940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0_Section Header">
    <p:bg>
      <p:bgPr>
        <a:solidFill>
          <a:srgbClr val="E40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409-1A13-456F-96A0-7FCCFCBAA042}"/>
              </a:ext>
            </a:extLst>
          </p:cNvPr>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7264FA-179E-4E8A-A648-490B2EC9BFB2}"/>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48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4AD57-F208-4BE0-9686-0365BB7EB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576ABBA-005A-495E-B424-2FD504F8E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5CF4E7-9F55-4DCE-9AFE-EFEF64BCC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9A365-8B3C-42A9-A90D-B9219C5FD651}" type="datetimeFigureOut">
              <a:rPr lang="en-GB" smtClean="0"/>
              <a:t>05/07/2023</a:t>
            </a:fld>
            <a:endParaRPr lang="en-GB"/>
          </a:p>
        </p:txBody>
      </p:sp>
      <p:sp>
        <p:nvSpPr>
          <p:cNvPr id="5" name="Footer Placeholder 4">
            <a:extLst>
              <a:ext uri="{FF2B5EF4-FFF2-40B4-BE49-F238E27FC236}">
                <a16:creationId xmlns:a16="http://schemas.microsoft.com/office/drawing/2014/main" id="{43EE614D-256C-4ED8-A54B-EE43BD5F6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414A62-501C-454B-98AF-E3D43816A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3F3CF-578D-491A-BEEB-D74A82CAA035}" type="slidenum">
              <a:rPr lang="en-GB" smtClean="0"/>
              <a:t>‹#›</a:t>
            </a:fld>
            <a:endParaRPr lang="en-GB"/>
          </a:p>
        </p:txBody>
      </p:sp>
    </p:spTree>
    <p:extLst>
      <p:ext uri="{BB962C8B-B14F-4D97-AF65-F5344CB8AC3E}">
        <p14:creationId xmlns:p14="http://schemas.microsoft.com/office/powerpoint/2010/main" val="423417597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70" r:id="rId4"/>
    <p:sldLayoutId id="2147483664" r:id="rId5"/>
    <p:sldLayoutId id="2147483665" r:id="rId6"/>
    <p:sldLayoutId id="2147483663" r:id="rId7"/>
    <p:sldLayoutId id="2147483662" r:id="rId8"/>
    <p:sldLayoutId id="2147483669" r:id="rId9"/>
    <p:sldLayoutId id="2147483666" r:id="rId10"/>
    <p:sldLayoutId id="2147483667" r:id="rId11"/>
    <p:sldLayoutId id="2147483650" r:id="rId12"/>
    <p:sldLayoutId id="2147483652" r:id="rId13"/>
    <p:sldLayoutId id="2147483653" r:id="rId14"/>
    <p:sldLayoutId id="21474836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4AD57-F208-4BE0-9686-0365BB7EB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576ABBA-005A-495E-B424-2FD504F8E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5CF4E7-9F55-4DCE-9AFE-EFEF64BCC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9A365-8B3C-42A9-A90D-B9219C5FD651}" type="datetimeFigureOut">
              <a:rPr lang="en-GB" smtClean="0"/>
              <a:t>05/07/2023</a:t>
            </a:fld>
            <a:endParaRPr lang="en-GB"/>
          </a:p>
        </p:txBody>
      </p:sp>
      <p:sp>
        <p:nvSpPr>
          <p:cNvPr id="5" name="Footer Placeholder 4">
            <a:extLst>
              <a:ext uri="{FF2B5EF4-FFF2-40B4-BE49-F238E27FC236}">
                <a16:creationId xmlns:a16="http://schemas.microsoft.com/office/drawing/2014/main" id="{43EE614D-256C-4ED8-A54B-EE43BD5F6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414A62-501C-454B-98AF-E3D43816A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3F3CF-578D-491A-BEEB-D74A82CAA035}" type="slidenum">
              <a:rPr lang="en-GB" smtClean="0"/>
              <a:t>‹#›</a:t>
            </a:fld>
            <a:endParaRPr lang="en-GB"/>
          </a:p>
        </p:txBody>
      </p:sp>
    </p:spTree>
    <p:extLst>
      <p:ext uri="{BB962C8B-B14F-4D97-AF65-F5344CB8AC3E}">
        <p14:creationId xmlns:p14="http://schemas.microsoft.com/office/powerpoint/2010/main" val="13489063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4AD57-F208-4BE0-9686-0365BB7EB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576ABBA-005A-495E-B424-2FD504F8E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5CF4E7-9F55-4DCE-9AFE-EFEF64BCC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9A365-8B3C-42A9-A90D-B9219C5FD651}" type="datetimeFigureOut">
              <a:rPr lang="en-GB" smtClean="0"/>
              <a:t>05/07/2023</a:t>
            </a:fld>
            <a:endParaRPr lang="en-GB"/>
          </a:p>
        </p:txBody>
      </p:sp>
      <p:sp>
        <p:nvSpPr>
          <p:cNvPr id="5" name="Footer Placeholder 4">
            <a:extLst>
              <a:ext uri="{FF2B5EF4-FFF2-40B4-BE49-F238E27FC236}">
                <a16:creationId xmlns:a16="http://schemas.microsoft.com/office/drawing/2014/main" id="{43EE614D-256C-4ED8-A54B-EE43BD5F6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414A62-501C-454B-98AF-E3D43816A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3F3CF-578D-491A-BEEB-D74A82CAA035}" type="slidenum">
              <a:rPr lang="en-GB" smtClean="0"/>
              <a:t>‹#›</a:t>
            </a:fld>
            <a:endParaRPr lang="en-GB"/>
          </a:p>
        </p:txBody>
      </p:sp>
    </p:spTree>
    <p:extLst>
      <p:ext uri="{BB962C8B-B14F-4D97-AF65-F5344CB8AC3E}">
        <p14:creationId xmlns:p14="http://schemas.microsoft.com/office/powerpoint/2010/main" val="19208206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05/07/2023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0670010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4AD57-F208-4BE0-9686-0365BB7EB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576ABBA-005A-495E-B424-2FD504F8E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5CF4E7-9F55-4DCE-9AFE-EFEF64BCC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9A365-8B3C-42A9-A90D-B9219C5FD651}" type="datetimeFigureOut">
              <a:rPr lang="en-GB" smtClean="0"/>
              <a:t>05/07/2023</a:t>
            </a:fld>
            <a:endParaRPr lang="en-GB"/>
          </a:p>
        </p:txBody>
      </p:sp>
      <p:sp>
        <p:nvSpPr>
          <p:cNvPr id="5" name="Footer Placeholder 4">
            <a:extLst>
              <a:ext uri="{FF2B5EF4-FFF2-40B4-BE49-F238E27FC236}">
                <a16:creationId xmlns:a16="http://schemas.microsoft.com/office/drawing/2014/main" id="{43EE614D-256C-4ED8-A54B-EE43BD5F6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414A62-501C-454B-98AF-E3D43816A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3F3CF-578D-491A-BEEB-D74A82CAA035}" type="slidenum">
              <a:rPr lang="en-GB" smtClean="0"/>
              <a:t>‹#›</a:t>
            </a:fld>
            <a:endParaRPr lang="en-GB"/>
          </a:p>
        </p:txBody>
      </p:sp>
    </p:spTree>
    <p:extLst>
      <p:ext uri="{BB962C8B-B14F-4D97-AF65-F5344CB8AC3E}">
        <p14:creationId xmlns:p14="http://schemas.microsoft.com/office/powerpoint/2010/main" val="283912313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hyperlink" Target="https://procontract.due-north.com/Register" TargetMode="Externa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1130224" cy="1620000"/>
          </a:xfrm>
        </p:spPr>
        <p:txBody>
          <a:bodyPr/>
          <a:lstStyle/>
          <a:p>
            <a:r>
              <a:rPr lang="en-GB" dirty="0"/>
              <a:t>LDA Complex Residential Framework</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39750" y="5220000"/>
            <a:ext cx="41097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July 2023 Market Engagement Event </a:t>
            </a:r>
          </a:p>
        </p:txBody>
      </p:sp>
      <p:sp>
        <p:nvSpPr>
          <p:cNvPr id="3" name="Subtitle 2">
            <a:extLst>
              <a:ext uri="{FF2B5EF4-FFF2-40B4-BE49-F238E27FC236}">
                <a16:creationId xmlns:a16="http://schemas.microsoft.com/office/drawing/2014/main" id="{FA1F4A8F-F65C-174E-00EE-B9F6B1B2BDB7}"/>
              </a:ext>
            </a:extLst>
          </p:cNvPr>
          <p:cNvSpPr txBox="1">
            <a:spLocks/>
          </p:cNvSpPr>
          <p:nvPr/>
        </p:nvSpPr>
        <p:spPr>
          <a:xfrm>
            <a:off x="1524000" y="5515428"/>
            <a:ext cx="9144000" cy="111760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u="sng" dirty="0"/>
              <a:t>Procurement Services</a:t>
            </a:r>
            <a:br>
              <a:rPr lang="en-GB" sz="1800" i="1" dirty="0"/>
            </a:br>
            <a:r>
              <a:rPr lang="en-GB" sz="1800" i="1" dirty="0"/>
              <a:t>Realising Essex's potential through our suppliers</a:t>
            </a:r>
          </a:p>
        </p:txBody>
      </p:sp>
    </p:spTree>
    <p:extLst>
      <p:ext uri="{BB962C8B-B14F-4D97-AF65-F5344CB8AC3E}">
        <p14:creationId xmlns:p14="http://schemas.microsoft.com/office/powerpoint/2010/main" val="110353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DFDE-E75B-4778-AC45-CD05A1BE6780}"/>
              </a:ext>
            </a:extLst>
          </p:cNvPr>
          <p:cNvSpPr>
            <a:spLocks noGrp="1"/>
          </p:cNvSpPr>
          <p:nvPr>
            <p:ph type="title"/>
          </p:nvPr>
        </p:nvSpPr>
        <p:spPr>
          <a:xfrm>
            <a:off x="525100" y="365126"/>
            <a:ext cx="10828700" cy="703184"/>
          </a:xfrm>
        </p:spPr>
        <p:txBody>
          <a:bodyPr/>
          <a:lstStyle/>
          <a:p>
            <a:r>
              <a:rPr lang="en-GB" dirty="0"/>
              <a:t>Placement Process</a:t>
            </a:r>
          </a:p>
        </p:txBody>
      </p:sp>
      <p:graphicFrame>
        <p:nvGraphicFramePr>
          <p:cNvPr id="7" name="Content Placeholder 6">
            <a:extLst>
              <a:ext uri="{FF2B5EF4-FFF2-40B4-BE49-F238E27FC236}">
                <a16:creationId xmlns:a16="http://schemas.microsoft.com/office/drawing/2014/main" id="{B75A4EDD-4222-462B-9634-E5EEC90FF6FE}"/>
              </a:ext>
            </a:extLst>
          </p:cNvPr>
          <p:cNvGraphicFramePr>
            <a:graphicFrameLocks noGrp="1"/>
          </p:cNvGraphicFramePr>
          <p:nvPr>
            <p:ph idx="1"/>
          </p:nvPr>
        </p:nvGraphicFramePr>
        <p:xfrm>
          <a:off x="7620000" y="3139882"/>
          <a:ext cx="3733800" cy="3048000"/>
        </p:xfrm>
        <a:graphic>
          <a:graphicData uri="http://schemas.openxmlformats.org/drawingml/2006/table">
            <a:tbl>
              <a:tblPr/>
              <a:tblGrid>
                <a:gridCol w="609600">
                  <a:extLst>
                    <a:ext uri="{9D8B030D-6E8A-4147-A177-3AD203B41FA5}">
                      <a16:colId xmlns:a16="http://schemas.microsoft.com/office/drawing/2014/main" val="3403371318"/>
                    </a:ext>
                  </a:extLst>
                </a:gridCol>
                <a:gridCol w="3124200">
                  <a:extLst>
                    <a:ext uri="{9D8B030D-6E8A-4147-A177-3AD203B41FA5}">
                      <a16:colId xmlns:a16="http://schemas.microsoft.com/office/drawing/2014/main" val="3693596102"/>
                    </a:ext>
                  </a:extLst>
                </a:gridCol>
              </a:tblGrid>
              <a:tr h="762000">
                <a:tc>
                  <a:txBody>
                    <a:bodyPr/>
                    <a:lstStyle/>
                    <a:p>
                      <a:pPr algn="ctr" fontAlgn="ctr"/>
                      <a:r>
                        <a:rPr lang="en-GB" sz="11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92D050"/>
                    </a:solidFill>
                  </a:tcPr>
                </a:tc>
                <a:tc>
                  <a:txBody>
                    <a:bodyPr/>
                    <a:lstStyle/>
                    <a:p>
                      <a:pPr algn="l" fontAlgn="ctr"/>
                      <a:r>
                        <a:rPr lang="en-GB" sz="1100" b="0" i="0" u="none" strike="noStrike" dirty="0">
                          <a:solidFill>
                            <a:srgbClr val="000000"/>
                          </a:solidFill>
                          <a:effectLst/>
                          <a:latin typeface="Calibri" panose="020F0502020204030204" pitchFamily="34" charset="0"/>
                        </a:rPr>
                        <a:t>Provider assessment addresses this fully and there are no doubts regarding the suitability or delivery of services.</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2689568502"/>
                  </a:ext>
                </a:extLst>
              </a:tr>
              <a:tr h="762000">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92D050"/>
                    </a:solidFill>
                  </a:tcPr>
                </a:tc>
                <a:tc>
                  <a:txBody>
                    <a:bodyPr/>
                    <a:lstStyle/>
                    <a:p>
                      <a:pPr algn="l" fontAlgn="ctr"/>
                      <a:r>
                        <a:rPr lang="en-GB" sz="1100" b="0" i="0" u="none" strike="noStrike">
                          <a:solidFill>
                            <a:srgbClr val="000000"/>
                          </a:solidFill>
                          <a:effectLst/>
                          <a:latin typeface="Calibri" panose="020F0502020204030204" pitchFamily="34" charset="0"/>
                        </a:rPr>
                        <a:t>Provider assessment addresses this, but there are minor doubts regarding the suitability or delivery of the services.</a:t>
                      </a: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822829325"/>
                  </a:ext>
                </a:extLst>
              </a:tr>
              <a:tr h="762000">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solidFill>
                      <a:srgbClr val="FF0000"/>
                    </a:solidFill>
                  </a:tcPr>
                </a:tc>
                <a:tc>
                  <a:txBody>
                    <a:bodyPr/>
                    <a:lstStyle/>
                    <a:p>
                      <a:pPr algn="l" fontAlgn="ctr"/>
                      <a:r>
                        <a:rPr lang="en-GB" sz="1100" b="0" i="0" u="none" strike="noStrike">
                          <a:solidFill>
                            <a:srgbClr val="000000"/>
                          </a:solidFill>
                          <a:effectLst/>
                          <a:latin typeface="Calibri" panose="020F0502020204030204" pitchFamily="34" charset="0"/>
                        </a:rPr>
                        <a:t>Provider assessment partially addresses this but there are major doubts regarding the suitability or delivery of the services.</a:t>
                      </a:r>
                    </a:p>
                  </a:txBody>
                  <a:tcPr marL="9525" marR="9525" marT="9525" marB="0" anchor="ctr">
                    <a:lnL>
                      <a:noFill/>
                    </a:lnL>
                    <a:lnR>
                      <a:noFill/>
                    </a:lnR>
                    <a:lnT>
                      <a:noFill/>
                    </a:lnT>
                    <a:lnB>
                      <a:noFill/>
                    </a:lnB>
                    <a:solidFill>
                      <a:srgbClr val="FF0000"/>
                    </a:solidFill>
                  </a:tcPr>
                </a:tc>
                <a:extLst>
                  <a:ext uri="{0D108BD9-81ED-4DB2-BD59-A6C34878D82A}">
                    <a16:rowId xmlns:a16="http://schemas.microsoft.com/office/drawing/2014/main" val="2598705493"/>
                  </a:ext>
                </a:extLst>
              </a:tr>
              <a:tr h="762000">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solidFill>
                      <a:srgbClr val="FF0000"/>
                    </a:solidFill>
                  </a:tcPr>
                </a:tc>
                <a:tc>
                  <a:txBody>
                    <a:bodyPr/>
                    <a:lstStyle/>
                    <a:p>
                      <a:pPr algn="l" fontAlgn="ctr"/>
                      <a:r>
                        <a:rPr lang="en-GB" sz="1100" b="0" i="0" u="none" strike="noStrike" dirty="0">
                          <a:solidFill>
                            <a:srgbClr val="000000"/>
                          </a:solidFill>
                          <a:effectLst/>
                          <a:latin typeface="Calibri" panose="020F0502020204030204" pitchFamily="34" charset="0"/>
                        </a:rPr>
                        <a:t>Provider assessment does not address this.</a:t>
                      </a:r>
                    </a:p>
                  </a:txBody>
                  <a:tcPr marL="9525" marR="9525" marT="9525" marB="0" anchor="ctr">
                    <a:lnL>
                      <a:noFill/>
                    </a:lnL>
                    <a:lnR>
                      <a:noFill/>
                    </a:lnR>
                    <a:lnT>
                      <a:noFill/>
                    </a:lnT>
                    <a:lnB>
                      <a:noFill/>
                    </a:lnB>
                    <a:solidFill>
                      <a:srgbClr val="FF0000"/>
                    </a:solidFill>
                  </a:tcPr>
                </a:tc>
                <a:extLst>
                  <a:ext uri="{0D108BD9-81ED-4DB2-BD59-A6C34878D82A}">
                    <a16:rowId xmlns:a16="http://schemas.microsoft.com/office/drawing/2014/main" val="3575166493"/>
                  </a:ext>
                </a:extLst>
              </a:tr>
            </a:tbl>
          </a:graphicData>
        </a:graphic>
      </p:graphicFrame>
      <p:graphicFrame>
        <p:nvGraphicFramePr>
          <p:cNvPr id="8" name="Table 7">
            <a:extLst>
              <a:ext uri="{FF2B5EF4-FFF2-40B4-BE49-F238E27FC236}">
                <a16:creationId xmlns:a16="http://schemas.microsoft.com/office/drawing/2014/main" id="{3FA68EA4-E5B6-47C1-BB37-22A4E81D6867}"/>
              </a:ext>
            </a:extLst>
          </p:cNvPr>
          <p:cNvGraphicFramePr>
            <a:graphicFrameLocks noGrp="1"/>
          </p:cNvGraphicFramePr>
          <p:nvPr/>
        </p:nvGraphicFramePr>
        <p:xfrm>
          <a:off x="525101" y="3130424"/>
          <a:ext cx="6832600" cy="3048000"/>
        </p:xfrm>
        <a:graphic>
          <a:graphicData uri="http://schemas.openxmlformats.org/drawingml/2006/table">
            <a:tbl>
              <a:tblPr>
                <a:tableStyleId>{5C22544A-7EE6-4342-B048-85BDC9FD1C3A}</a:tableStyleId>
              </a:tblPr>
              <a:tblGrid>
                <a:gridCol w="1100079">
                  <a:extLst>
                    <a:ext uri="{9D8B030D-6E8A-4147-A177-3AD203B41FA5}">
                      <a16:colId xmlns:a16="http://schemas.microsoft.com/office/drawing/2014/main" val="1484351950"/>
                    </a:ext>
                  </a:extLst>
                </a:gridCol>
                <a:gridCol w="5732521">
                  <a:extLst>
                    <a:ext uri="{9D8B030D-6E8A-4147-A177-3AD203B41FA5}">
                      <a16:colId xmlns:a16="http://schemas.microsoft.com/office/drawing/2014/main" val="2656139610"/>
                    </a:ext>
                  </a:extLst>
                </a:gridCol>
              </a:tblGrid>
              <a:tr h="762000">
                <a:tc>
                  <a:txBody>
                    <a:bodyPr/>
                    <a:lstStyle/>
                    <a:p>
                      <a:pPr algn="l" fontAlgn="ctr"/>
                      <a:r>
                        <a:rPr lang="en-GB" sz="1100" u="none" strike="noStrike">
                          <a:effectLst/>
                        </a:rPr>
                        <a:t>Criteria 1</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100" u="none" strike="noStrike" dirty="0">
                          <a:effectLst/>
                        </a:rPr>
                        <a:t>Hours proposed within the package are proportionate and suitable for the adult based on their needs, with appropriate levels of core and 1:1 hours available</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2969701"/>
                  </a:ext>
                </a:extLst>
              </a:tr>
              <a:tr h="762000">
                <a:tc>
                  <a:txBody>
                    <a:bodyPr/>
                    <a:lstStyle/>
                    <a:p>
                      <a:pPr algn="l" fontAlgn="ctr"/>
                      <a:r>
                        <a:rPr lang="en-GB" sz="1100" u="none" strike="noStrike">
                          <a:effectLst/>
                        </a:rPr>
                        <a:t>Criteria 2</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100" u="none" strike="noStrike" dirty="0">
                          <a:effectLst/>
                        </a:rPr>
                        <a:t>How the home will provide (or be adapted to provide) an appropriate, safe environment for the adult and how this will meet the needs of the adult based on the physical environment and available facilities</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8022246"/>
                  </a:ext>
                </a:extLst>
              </a:tr>
              <a:tr h="762000">
                <a:tc>
                  <a:txBody>
                    <a:bodyPr/>
                    <a:lstStyle/>
                    <a:p>
                      <a:pPr algn="l" fontAlgn="ctr"/>
                      <a:r>
                        <a:rPr lang="en-GB" sz="1100" u="none" strike="noStrike">
                          <a:effectLst/>
                        </a:rPr>
                        <a:t>Criteria 3</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100" u="none" strike="noStrike">
                          <a:effectLst/>
                        </a:rPr>
                        <a:t>How compatibility with other residents has been considered and any identified risks will be mitigated by the provider to ensure a safe and suitable environment for all adults</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3994785"/>
                  </a:ext>
                </a:extLst>
              </a:tr>
              <a:tr h="762000">
                <a:tc>
                  <a:txBody>
                    <a:bodyPr/>
                    <a:lstStyle/>
                    <a:p>
                      <a:pPr algn="l" fontAlgn="ctr"/>
                      <a:r>
                        <a:rPr lang="en-GB" sz="1100" u="none" strike="noStrike">
                          <a:effectLst/>
                        </a:rPr>
                        <a:t>Criteria 4</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GB" sz="1100" u="none" strike="noStrike" dirty="0">
                          <a:effectLst/>
                        </a:rPr>
                        <a:t>What realistic and appropriate outcomes and goals will be set out for the adult and what is the proposed plan for their attainment</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2676547"/>
                  </a:ext>
                </a:extLst>
              </a:tr>
            </a:tbl>
          </a:graphicData>
        </a:graphic>
      </p:graphicFrame>
      <p:sp>
        <p:nvSpPr>
          <p:cNvPr id="10" name="TextBox 9">
            <a:extLst>
              <a:ext uri="{FF2B5EF4-FFF2-40B4-BE49-F238E27FC236}">
                <a16:creationId xmlns:a16="http://schemas.microsoft.com/office/drawing/2014/main" id="{8229BDE8-11EA-40B5-8F56-2D7C37BE55AD}"/>
              </a:ext>
            </a:extLst>
          </p:cNvPr>
          <p:cNvSpPr txBox="1"/>
          <p:nvPr/>
        </p:nvSpPr>
        <p:spPr>
          <a:xfrm>
            <a:off x="525101" y="1226933"/>
            <a:ext cx="1082869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The most suitable placement will be identified based on the assessment by ECC of the provider assessment and how it will meet the adult’s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Each provider assessment will be scored in line with defined criteria and this score will then be added to the score awarded for the cost of the package proposed. The provider and home with the highest score across both elements will be selected as the most suitable placement by ECC.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etaNormal-Roman"/>
              <a:ea typeface="ＭＳ Ｐゴシック"/>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Providers will be expected to use </a:t>
            </a:r>
            <a:r>
              <a:rPr kumimoji="0" lang="en-GB" sz="1200" b="1"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their own assessment templates</a:t>
            </a: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 to consider whether they are able to meet the needs of the adult referred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The proposed evaluation criteria to be used by ECC to assess the most suitable placement is listed to the left below, with the scoring for each element to the right:</a:t>
            </a:r>
          </a:p>
        </p:txBody>
      </p:sp>
      <p:sp>
        <p:nvSpPr>
          <p:cNvPr id="12" name="TextBox 11">
            <a:extLst>
              <a:ext uri="{FF2B5EF4-FFF2-40B4-BE49-F238E27FC236}">
                <a16:creationId xmlns:a16="http://schemas.microsoft.com/office/drawing/2014/main" id="{70273C6A-6B20-4743-8E70-CD948DB4A30F}"/>
              </a:ext>
            </a:extLst>
          </p:cNvPr>
          <p:cNvSpPr txBox="1"/>
          <p:nvPr/>
        </p:nvSpPr>
        <p:spPr>
          <a:xfrm>
            <a:off x="525100" y="6262041"/>
            <a:ext cx="108286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Providers will need to </a:t>
            </a:r>
            <a:r>
              <a:rPr kumimoji="0" lang="en-GB" sz="1200" b="1"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ensure they are covering these elements within their assessments</a:t>
            </a:r>
            <a:r>
              <a:rPr kumimoji="0" lang="en-GB" sz="1200" b="0" i="0" u="none" strike="noStrike" kern="1200" cap="none" spc="0" normalizeH="0" baseline="0" noProof="0" dirty="0">
                <a:ln>
                  <a:noFill/>
                </a:ln>
                <a:solidFill>
                  <a:srgbClr val="000000"/>
                </a:solidFill>
                <a:effectLst/>
                <a:uLnTx/>
                <a:uFillTx/>
                <a:latin typeface="MetaNormal-Roman"/>
                <a:ea typeface="Calibri" panose="020F0502020204030204" pitchFamily="34" charset="0"/>
                <a:cs typeface="Times New Roman" panose="02020603050405020304" pitchFamily="18" charset="0"/>
              </a:rPr>
              <a:t> because these will be what we are looking for and scoring when assessing where the most suitable accommodation may be.</a:t>
            </a:r>
          </a:p>
        </p:txBody>
      </p:sp>
    </p:spTree>
    <p:extLst>
      <p:ext uri="{BB962C8B-B14F-4D97-AF65-F5344CB8AC3E}">
        <p14:creationId xmlns:p14="http://schemas.microsoft.com/office/powerpoint/2010/main" val="91399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1ED8-2D97-4E14-8CBC-8AA6AE1958D2}"/>
              </a:ext>
            </a:extLst>
          </p:cNvPr>
          <p:cNvSpPr>
            <a:spLocks noGrp="1"/>
          </p:cNvSpPr>
          <p:nvPr>
            <p:ph type="title"/>
          </p:nvPr>
        </p:nvSpPr>
        <p:spPr/>
        <p:txBody>
          <a:bodyPr/>
          <a:lstStyle/>
          <a:p>
            <a:r>
              <a:rPr lang="en-GB" dirty="0"/>
              <a:t>Open Sourcing Process</a:t>
            </a:r>
          </a:p>
        </p:txBody>
      </p:sp>
      <p:sp>
        <p:nvSpPr>
          <p:cNvPr id="3" name="Content Placeholder 2">
            <a:extLst>
              <a:ext uri="{FF2B5EF4-FFF2-40B4-BE49-F238E27FC236}">
                <a16:creationId xmlns:a16="http://schemas.microsoft.com/office/drawing/2014/main" id="{4A584217-1168-40C5-8338-C717B2D60C9B}"/>
              </a:ext>
            </a:extLst>
          </p:cNvPr>
          <p:cNvSpPr>
            <a:spLocks noGrp="1"/>
          </p:cNvSpPr>
          <p:nvPr>
            <p:ph idx="1"/>
          </p:nvPr>
        </p:nvSpPr>
        <p:spPr/>
        <p:txBody>
          <a:bodyPr>
            <a:normAutofit fontScale="92500" lnSpcReduction="10000"/>
          </a:bodyPr>
          <a:lstStyle/>
          <a:p>
            <a:r>
              <a:rPr lang="en-GB" dirty="0"/>
              <a:t>An open sourcing process can be used by ECC in a number of different scenarios including but not limited to:</a:t>
            </a:r>
          </a:p>
          <a:p>
            <a:endParaRPr lang="en-GB" dirty="0"/>
          </a:p>
          <a:p>
            <a:pPr lvl="1"/>
            <a:r>
              <a:rPr lang="en-GB" dirty="0"/>
              <a:t>There is no current accommodation that is suitable on the framework</a:t>
            </a:r>
          </a:p>
          <a:p>
            <a:pPr lvl="1"/>
            <a:r>
              <a:rPr lang="en-GB" dirty="0"/>
              <a:t>The adult(s) require a very bespoke environment and care package</a:t>
            </a:r>
          </a:p>
          <a:p>
            <a:pPr lvl="1"/>
            <a:r>
              <a:rPr lang="en-GB" dirty="0"/>
              <a:t>There are multiple adults to be placed at the same time and in the same home</a:t>
            </a:r>
          </a:p>
          <a:p>
            <a:pPr lvl="1"/>
            <a:r>
              <a:rPr lang="en-GB" dirty="0"/>
              <a:t>A placement is needed urgently and the standard placement process will not be suitable</a:t>
            </a:r>
          </a:p>
          <a:p>
            <a:pPr marL="0" indent="0">
              <a:buNone/>
            </a:pPr>
            <a:r>
              <a:rPr lang="en-GB" dirty="0"/>
              <a:t> </a:t>
            </a:r>
          </a:p>
          <a:p>
            <a:r>
              <a:rPr lang="en-GB" dirty="0"/>
              <a:t>The benefit of operating an open sourcing process under the framework would be that it goes only to those providers who are already on the framework and who are quality assured.</a:t>
            </a:r>
          </a:p>
        </p:txBody>
      </p:sp>
    </p:spTree>
    <p:extLst>
      <p:ext uri="{BB962C8B-B14F-4D97-AF65-F5344CB8AC3E}">
        <p14:creationId xmlns:p14="http://schemas.microsoft.com/office/powerpoint/2010/main" val="70372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DDBE-1ABB-43EE-AA9D-A01BF2F81196}"/>
              </a:ext>
            </a:extLst>
          </p:cNvPr>
          <p:cNvSpPr>
            <a:spLocks noGrp="1"/>
          </p:cNvSpPr>
          <p:nvPr>
            <p:ph type="title"/>
          </p:nvPr>
        </p:nvSpPr>
        <p:spPr/>
        <p:txBody>
          <a:bodyPr/>
          <a:lstStyle/>
          <a:p>
            <a:r>
              <a:rPr lang="en-GB" dirty="0"/>
              <a:t>Development</a:t>
            </a:r>
          </a:p>
        </p:txBody>
      </p:sp>
      <p:sp>
        <p:nvSpPr>
          <p:cNvPr id="3" name="Content Placeholder 2">
            <a:extLst>
              <a:ext uri="{FF2B5EF4-FFF2-40B4-BE49-F238E27FC236}">
                <a16:creationId xmlns:a16="http://schemas.microsoft.com/office/drawing/2014/main" id="{4603C845-CB0A-4C2D-8416-7D2E61155AE4}"/>
              </a:ext>
            </a:extLst>
          </p:cNvPr>
          <p:cNvSpPr>
            <a:spLocks noGrp="1"/>
          </p:cNvSpPr>
          <p:nvPr>
            <p:ph idx="1"/>
          </p:nvPr>
        </p:nvSpPr>
        <p:spPr/>
        <p:txBody>
          <a:bodyPr>
            <a:normAutofit/>
          </a:bodyPr>
          <a:lstStyle/>
          <a:p>
            <a:pPr marL="0" indent="0">
              <a:lnSpc>
                <a:spcPct val="100000"/>
              </a:lnSpc>
              <a:spcBef>
                <a:spcPts val="0"/>
              </a:spcBef>
              <a:buNone/>
            </a:pPr>
            <a:r>
              <a:rPr lang="en-GB" sz="2400" dirty="0"/>
              <a:t>One of the key drivers behind the framework is to expand the capacity of complex residential services in Essex. Providers who have met all of the relevant quality criteria and have a place on the framework are encouraged to develop new services throughout the term of the framework.</a:t>
            </a:r>
          </a:p>
          <a:p>
            <a:pPr marL="0" indent="0">
              <a:lnSpc>
                <a:spcPct val="100000"/>
              </a:lnSpc>
              <a:spcBef>
                <a:spcPts val="0"/>
              </a:spcBef>
              <a:buNone/>
            </a:pPr>
            <a:endParaRPr lang="en-GB" sz="2400" dirty="0"/>
          </a:p>
          <a:p>
            <a:pPr>
              <a:lnSpc>
                <a:spcPct val="100000"/>
              </a:lnSpc>
              <a:spcBef>
                <a:spcPts val="0"/>
              </a:spcBef>
            </a:pPr>
            <a:r>
              <a:rPr lang="en-GB" sz="2400" dirty="0"/>
              <a:t>Published criteria will be included with the tender but will take account of the differing models of residential care for complex adults and the differences between every individual adult.</a:t>
            </a:r>
          </a:p>
          <a:p>
            <a:pPr>
              <a:lnSpc>
                <a:spcPct val="100000"/>
              </a:lnSpc>
              <a:spcBef>
                <a:spcPts val="0"/>
              </a:spcBef>
            </a:pPr>
            <a:endParaRPr lang="en-GB" sz="2400" dirty="0"/>
          </a:p>
          <a:p>
            <a:pPr>
              <a:lnSpc>
                <a:spcPct val="100000"/>
              </a:lnSpc>
              <a:spcBef>
                <a:spcPts val="0"/>
              </a:spcBef>
            </a:pPr>
            <a:r>
              <a:rPr lang="en-GB" sz="2400" dirty="0"/>
              <a:t>All new residential homes will need approval from ECC via the Accommodation Planning Board as a condition of it being admitted to our framework for placements to commence.</a:t>
            </a:r>
          </a:p>
        </p:txBody>
      </p:sp>
    </p:spTree>
    <p:extLst>
      <p:ext uri="{BB962C8B-B14F-4D97-AF65-F5344CB8AC3E}">
        <p14:creationId xmlns:p14="http://schemas.microsoft.com/office/powerpoint/2010/main" val="48882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0D17-3082-47C5-A53C-8913A8042FE3}"/>
              </a:ext>
            </a:extLst>
          </p:cNvPr>
          <p:cNvSpPr>
            <a:spLocks noGrp="1"/>
          </p:cNvSpPr>
          <p:nvPr>
            <p:ph type="title"/>
          </p:nvPr>
        </p:nvSpPr>
        <p:spPr/>
        <p:txBody>
          <a:bodyPr/>
          <a:lstStyle/>
          <a:p>
            <a:r>
              <a:rPr lang="en-GB" dirty="0"/>
              <a:t>Timescales</a:t>
            </a:r>
          </a:p>
        </p:txBody>
      </p:sp>
      <p:graphicFrame>
        <p:nvGraphicFramePr>
          <p:cNvPr id="4" name="Table 4">
            <a:extLst>
              <a:ext uri="{FF2B5EF4-FFF2-40B4-BE49-F238E27FC236}">
                <a16:creationId xmlns:a16="http://schemas.microsoft.com/office/drawing/2014/main" id="{A1ED3E61-6E5F-400E-B134-021992717403}"/>
              </a:ext>
            </a:extLst>
          </p:cNvPr>
          <p:cNvGraphicFramePr>
            <a:graphicFrameLocks noGrp="1"/>
          </p:cNvGraphicFramePr>
          <p:nvPr>
            <p:extLst>
              <p:ext uri="{D42A27DB-BD31-4B8C-83A1-F6EECF244321}">
                <p14:modId xmlns:p14="http://schemas.microsoft.com/office/powerpoint/2010/main" val="3095840799"/>
              </p:ext>
            </p:extLst>
          </p:nvPr>
        </p:nvGraphicFramePr>
        <p:xfrm>
          <a:off x="999905" y="1606906"/>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94710366"/>
                    </a:ext>
                  </a:extLst>
                </a:gridCol>
                <a:gridCol w="4064000">
                  <a:extLst>
                    <a:ext uri="{9D8B030D-6E8A-4147-A177-3AD203B41FA5}">
                      <a16:colId xmlns:a16="http://schemas.microsoft.com/office/drawing/2014/main" val="387252245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2142400252"/>
                  </a:ext>
                </a:extLst>
              </a:tr>
              <a:tr h="370840">
                <a:tc>
                  <a:txBody>
                    <a:bodyPr/>
                    <a:lstStyle/>
                    <a:p>
                      <a:r>
                        <a:rPr lang="en-GB" dirty="0"/>
                        <a:t>Governance approval</a:t>
                      </a:r>
                    </a:p>
                  </a:txBody>
                  <a:tcPr/>
                </a:tc>
                <a:tc>
                  <a:txBody>
                    <a:bodyPr/>
                    <a:lstStyle/>
                    <a:p>
                      <a:r>
                        <a:rPr lang="en-GB" dirty="0"/>
                        <a:t>July 2023</a:t>
                      </a:r>
                    </a:p>
                  </a:txBody>
                  <a:tcPr/>
                </a:tc>
                <a:extLst>
                  <a:ext uri="{0D108BD9-81ED-4DB2-BD59-A6C34878D82A}">
                    <a16:rowId xmlns:a16="http://schemas.microsoft.com/office/drawing/2014/main" val="2348338458"/>
                  </a:ext>
                </a:extLst>
              </a:tr>
              <a:tr h="370840">
                <a:tc>
                  <a:txBody>
                    <a:bodyPr/>
                    <a:lstStyle/>
                    <a:p>
                      <a:r>
                        <a:rPr lang="en-GB" dirty="0"/>
                        <a:t>Release of tender</a:t>
                      </a:r>
                    </a:p>
                  </a:txBody>
                  <a:tcPr/>
                </a:tc>
                <a:tc>
                  <a:txBody>
                    <a:bodyPr/>
                    <a:lstStyle/>
                    <a:p>
                      <a:r>
                        <a:rPr lang="en-GB" dirty="0"/>
                        <a:t>Week Commencing 17</a:t>
                      </a:r>
                      <a:r>
                        <a:rPr lang="en-GB" baseline="30000" dirty="0"/>
                        <a:t>th</a:t>
                      </a:r>
                      <a:r>
                        <a:rPr lang="en-GB" dirty="0"/>
                        <a:t> July</a:t>
                      </a:r>
                    </a:p>
                  </a:txBody>
                  <a:tcPr/>
                </a:tc>
                <a:extLst>
                  <a:ext uri="{0D108BD9-81ED-4DB2-BD59-A6C34878D82A}">
                    <a16:rowId xmlns:a16="http://schemas.microsoft.com/office/drawing/2014/main" val="228923510"/>
                  </a:ext>
                </a:extLst>
              </a:tr>
              <a:tr h="370840">
                <a:tc>
                  <a:txBody>
                    <a:bodyPr/>
                    <a:lstStyle/>
                    <a:p>
                      <a:r>
                        <a:rPr lang="en-GB" dirty="0"/>
                        <a:t>Date for return of submissions</a:t>
                      </a:r>
                    </a:p>
                  </a:txBody>
                  <a:tcPr/>
                </a:tc>
                <a:tc>
                  <a:txBody>
                    <a:bodyPr/>
                    <a:lstStyle/>
                    <a:p>
                      <a:r>
                        <a:rPr lang="en-GB" dirty="0"/>
                        <a:t>28</a:t>
                      </a:r>
                      <a:r>
                        <a:rPr lang="en-GB" baseline="30000" dirty="0"/>
                        <a:t>th</a:t>
                      </a:r>
                      <a:r>
                        <a:rPr lang="en-GB" dirty="0"/>
                        <a:t> August </a:t>
                      </a:r>
                    </a:p>
                  </a:txBody>
                  <a:tcPr/>
                </a:tc>
                <a:extLst>
                  <a:ext uri="{0D108BD9-81ED-4DB2-BD59-A6C34878D82A}">
                    <a16:rowId xmlns:a16="http://schemas.microsoft.com/office/drawing/2014/main" val="468424235"/>
                  </a:ext>
                </a:extLst>
              </a:tr>
              <a:tr h="370840">
                <a:tc>
                  <a:txBody>
                    <a:bodyPr/>
                    <a:lstStyle/>
                    <a:p>
                      <a:r>
                        <a:rPr lang="en-GB" dirty="0"/>
                        <a:t>Evaluation period completed</a:t>
                      </a:r>
                    </a:p>
                  </a:txBody>
                  <a:tcPr/>
                </a:tc>
                <a:tc>
                  <a:txBody>
                    <a:bodyPr/>
                    <a:lstStyle/>
                    <a:p>
                      <a:r>
                        <a:rPr lang="en-GB" dirty="0"/>
                        <a:t>December 2023</a:t>
                      </a:r>
                    </a:p>
                  </a:txBody>
                  <a:tcPr/>
                </a:tc>
                <a:extLst>
                  <a:ext uri="{0D108BD9-81ED-4DB2-BD59-A6C34878D82A}">
                    <a16:rowId xmlns:a16="http://schemas.microsoft.com/office/drawing/2014/main" val="3337968660"/>
                  </a:ext>
                </a:extLst>
              </a:tr>
              <a:tr h="370840">
                <a:tc>
                  <a:txBody>
                    <a:bodyPr/>
                    <a:lstStyle/>
                    <a:p>
                      <a:r>
                        <a:rPr lang="en-GB" dirty="0"/>
                        <a:t>Start of framework</a:t>
                      </a:r>
                    </a:p>
                  </a:txBody>
                  <a:tcPr/>
                </a:tc>
                <a:tc>
                  <a:txBody>
                    <a:bodyPr/>
                    <a:lstStyle/>
                    <a:p>
                      <a:r>
                        <a:rPr lang="en-GB" dirty="0"/>
                        <a:t>January 2024</a:t>
                      </a:r>
                    </a:p>
                  </a:txBody>
                  <a:tcPr/>
                </a:tc>
                <a:extLst>
                  <a:ext uri="{0D108BD9-81ED-4DB2-BD59-A6C34878D82A}">
                    <a16:rowId xmlns:a16="http://schemas.microsoft.com/office/drawing/2014/main" val="2628258720"/>
                  </a:ext>
                </a:extLst>
              </a:tr>
            </a:tbl>
          </a:graphicData>
        </a:graphic>
      </p:graphicFrame>
    </p:spTree>
    <p:extLst>
      <p:ext uri="{BB962C8B-B14F-4D97-AF65-F5344CB8AC3E}">
        <p14:creationId xmlns:p14="http://schemas.microsoft.com/office/powerpoint/2010/main" val="370995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67C6-50A7-4517-9188-B94DFDC99995}"/>
              </a:ext>
            </a:extLst>
          </p:cNvPr>
          <p:cNvSpPr>
            <a:spLocks noGrp="1"/>
          </p:cNvSpPr>
          <p:nvPr>
            <p:ph type="title"/>
          </p:nvPr>
        </p:nvSpPr>
        <p:spPr>
          <a:xfrm>
            <a:off x="838200" y="249011"/>
            <a:ext cx="10515600" cy="1325563"/>
          </a:xfrm>
        </p:spPr>
        <p:txBody>
          <a:bodyPr/>
          <a:lstStyle/>
          <a:p>
            <a:pPr algn="ctr"/>
            <a:r>
              <a:rPr lang="en-GB" dirty="0">
                <a:solidFill>
                  <a:schemeClr val="bg1"/>
                </a:solidFill>
              </a:rPr>
              <a:t>Questions</a:t>
            </a:r>
          </a:p>
        </p:txBody>
      </p:sp>
      <p:pic>
        <p:nvPicPr>
          <p:cNvPr id="5" name="Graphic 4" descr="Questions">
            <a:extLst>
              <a:ext uri="{FF2B5EF4-FFF2-40B4-BE49-F238E27FC236}">
                <a16:creationId xmlns:a16="http://schemas.microsoft.com/office/drawing/2014/main" id="{64345FBD-71E4-B3B2-BBCF-E9CA9E8957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5739" y="1425592"/>
            <a:ext cx="4303486" cy="4303486"/>
          </a:xfrm>
          <a:prstGeom prst="rect">
            <a:avLst/>
          </a:prstGeom>
        </p:spPr>
      </p:pic>
    </p:spTree>
    <p:extLst>
      <p:ext uri="{BB962C8B-B14F-4D97-AF65-F5344CB8AC3E}">
        <p14:creationId xmlns:p14="http://schemas.microsoft.com/office/powerpoint/2010/main" val="355261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3272-FBC2-47CD-94A8-95E2E35D344B}"/>
              </a:ext>
            </a:extLst>
          </p:cNvPr>
          <p:cNvSpPr>
            <a:spLocks noGrp="1"/>
          </p:cNvSpPr>
          <p:nvPr>
            <p:ph type="title"/>
          </p:nvPr>
        </p:nvSpPr>
        <p:spPr>
          <a:xfrm>
            <a:off x="838200" y="-79492"/>
            <a:ext cx="10515600" cy="1325563"/>
          </a:xfrm>
        </p:spPr>
        <p:txBody>
          <a:bodyPr/>
          <a:lstStyle/>
          <a:p>
            <a:r>
              <a:rPr lang="en-GB" dirty="0"/>
              <a:t>Summary</a:t>
            </a:r>
          </a:p>
        </p:txBody>
      </p:sp>
      <p:sp>
        <p:nvSpPr>
          <p:cNvPr id="3" name="Content Placeholder 2">
            <a:extLst>
              <a:ext uri="{FF2B5EF4-FFF2-40B4-BE49-F238E27FC236}">
                <a16:creationId xmlns:a16="http://schemas.microsoft.com/office/drawing/2014/main" id="{B00B4889-97DF-4DEB-91F2-C06D2744F821}"/>
              </a:ext>
            </a:extLst>
          </p:cNvPr>
          <p:cNvSpPr>
            <a:spLocks noGrp="1"/>
          </p:cNvSpPr>
          <p:nvPr>
            <p:ph idx="1"/>
          </p:nvPr>
        </p:nvSpPr>
        <p:spPr>
          <a:xfrm>
            <a:off x="838200" y="1003504"/>
            <a:ext cx="10515600" cy="5606846"/>
          </a:xfrm>
        </p:spPr>
        <p:txBody>
          <a:bodyPr>
            <a:normAutofit fontScale="92500" lnSpcReduction="10000"/>
          </a:bodyPr>
          <a:lstStyle/>
          <a:p>
            <a:r>
              <a:rPr lang="en-GB" dirty="0"/>
              <a:t>ECC worked on a proposal for a new framework for all complex residential placements to be made. </a:t>
            </a:r>
          </a:p>
          <a:p>
            <a:r>
              <a:rPr lang="en-GB" dirty="0"/>
              <a:t>This engagement event is for the Re-Opening of the framework, as we launched the tender last summer for the framework. </a:t>
            </a:r>
          </a:p>
          <a:p>
            <a:pPr marL="0" indent="0">
              <a:buNone/>
            </a:pPr>
            <a:endParaRPr lang="en-GB" dirty="0"/>
          </a:p>
          <a:p>
            <a:pPr marL="0" indent="0">
              <a:buNone/>
            </a:pPr>
            <a:r>
              <a:rPr lang="en-GB" dirty="0"/>
              <a:t>Event items being presented are;-</a:t>
            </a:r>
          </a:p>
          <a:p>
            <a:r>
              <a:rPr lang="en-GB" dirty="0"/>
              <a:t>Overview </a:t>
            </a:r>
          </a:p>
          <a:p>
            <a:r>
              <a:rPr lang="en-GB" dirty="0"/>
              <a:t>Scope of Framework</a:t>
            </a:r>
          </a:p>
          <a:p>
            <a:r>
              <a:rPr lang="en-GB" dirty="0"/>
              <a:t>Procurement Process &amp; Platform</a:t>
            </a:r>
          </a:p>
          <a:p>
            <a:r>
              <a:rPr lang="en-GB" dirty="0"/>
              <a:t>Placement Process</a:t>
            </a:r>
          </a:p>
          <a:p>
            <a:r>
              <a:rPr lang="en-GB" dirty="0"/>
              <a:t>Development </a:t>
            </a:r>
          </a:p>
          <a:p>
            <a:r>
              <a:rPr lang="en-GB" dirty="0"/>
              <a:t>Timescales</a:t>
            </a:r>
          </a:p>
          <a:p>
            <a:r>
              <a:rPr lang="en-GB" dirty="0"/>
              <a:t>Questions  </a:t>
            </a:r>
          </a:p>
        </p:txBody>
      </p:sp>
    </p:spTree>
    <p:extLst>
      <p:ext uri="{BB962C8B-B14F-4D97-AF65-F5344CB8AC3E}">
        <p14:creationId xmlns:p14="http://schemas.microsoft.com/office/powerpoint/2010/main" val="182489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t>Overview</a:t>
            </a:r>
          </a:p>
        </p:txBody>
      </p:sp>
      <p:sp>
        <p:nvSpPr>
          <p:cNvPr id="15" name="TextBox 14">
            <a:extLst>
              <a:ext uri="{FF2B5EF4-FFF2-40B4-BE49-F238E27FC236}">
                <a16:creationId xmlns:a16="http://schemas.microsoft.com/office/drawing/2014/main" id="{10B14C07-4ECB-BBD5-C72B-732AF05D4488}"/>
              </a:ext>
            </a:extLst>
          </p:cNvPr>
          <p:cNvSpPr txBox="1"/>
          <p:nvPr/>
        </p:nvSpPr>
        <p:spPr>
          <a:xfrm>
            <a:off x="2193550" y="1433582"/>
            <a:ext cx="9103100" cy="114400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ECC are proposing to Re-Open and procure a new framework for all complex residential placements to be made through in the future</a:t>
            </a:r>
          </a:p>
        </p:txBody>
      </p:sp>
      <p:pic>
        <p:nvPicPr>
          <p:cNvPr id="7" name="Graphic 6" descr="Work from home house with solid fill">
            <a:extLst>
              <a:ext uri="{FF2B5EF4-FFF2-40B4-BE49-F238E27FC236}">
                <a16:creationId xmlns:a16="http://schemas.microsoft.com/office/drawing/2014/main" id="{CB8F9F3F-F0DC-5FFA-6929-434C77F178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2850" y="2849225"/>
            <a:ext cx="1431191" cy="1431191"/>
          </a:xfrm>
          <a:prstGeom prst="rect">
            <a:avLst/>
          </a:prstGeom>
        </p:spPr>
      </p:pic>
      <p:sp>
        <p:nvSpPr>
          <p:cNvPr id="9" name="TextBox 8">
            <a:extLst>
              <a:ext uri="{FF2B5EF4-FFF2-40B4-BE49-F238E27FC236}">
                <a16:creationId xmlns:a16="http://schemas.microsoft.com/office/drawing/2014/main" id="{A9FDE8EC-EAEE-07FE-AE43-0C550EE0D5D5}"/>
              </a:ext>
            </a:extLst>
          </p:cNvPr>
          <p:cNvSpPr txBox="1"/>
          <p:nvPr/>
        </p:nvSpPr>
        <p:spPr>
          <a:xfrm>
            <a:off x="2193549" y="3020614"/>
            <a:ext cx="9103099" cy="946057"/>
          </a:xfrm>
          <a:prstGeom prst="rect">
            <a:avLst/>
          </a:prstGeom>
          <a:noFill/>
        </p:spPr>
        <p:txBody>
          <a:bodyPr wrap="square" lIns="0" tIns="0" rIns="0" bIns="0" rtlCol="0">
            <a:noAutofit/>
          </a:bodyPr>
          <a:lstStyle/>
          <a:p>
            <a:pPr lvl="0"/>
            <a:r>
              <a:rPr lang="en-GB" sz="2800" dirty="0"/>
              <a:t>The strategic direction of ECC is to utilise residential care only for adults with the most complex needs</a:t>
            </a:r>
            <a:endParaRPr lang="en-US" sz="2800" dirty="0"/>
          </a:p>
        </p:txBody>
      </p:sp>
      <p:sp>
        <p:nvSpPr>
          <p:cNvPr id="3" name="Rectangle 2" descr="City">
            <a:extLst>
              <a:ext uri="{FF2B5EF4-FFF2-40B4-BE49-F238E27FC236}">
                <a16:creationId xmlns:a16="http://schemas.microsoft.com/office/drawing/2014/main" id="{E3AD070B-F788-9784-25BA-82590225E272}"/>
              </a:ext>
            </a:extLst>
          </p:cNvPr>
          <p:cNvSpPr/>
          <p:nvPr/>
        </p:nvSpPr>
        <p:spPr>
          <a:xfrm>
            <a:off x="482849" y="1433582"/>
            <a:ext cx="1431191" cy="114400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
        <p:nvSpPr>
          <p:cNvPr id="4" name="Rectangle 3" descr="Business Growth">
            <a:extLst>
              <a:ext uri="{FF2B5EF4-FFF2-40B4-BE49-F238E27FC236}">
                <a16:creationId xmlns:a16="http://schemas.microsoft.com/office/drawing/2014/main" id="{2B3DF5FC-9853-86AA-6DE1-4CF2E82A6164}"/>
              </a:ext>
            </a:extLst>
          </p:cNvPr>
          <p:cNvSpPr/>
          <p:nvPr/>
        </p:nvSpPr>
        <p:spPr>
          <a:xfrm>
            <a:off x="482849" y="4812961"/>
            <a:ext cx="1431192" cy="106509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
        <p:nvSpPr>
          <p:cNvPr id="11" name="TextBox 10">
            <a:extLst>
              <a:ext uri="{FF2B5EF4-FFF2-40B4-BE49-F238E27FC236}">
                <a16:creationId xmlns:a16="http://schemas.microsoft.com/office/drawing/2014/main" id="{764A783E-9866-6DCC-A8D7-58EBA9FCBCAA}"/>
              </a:ext>
            </a:extLst>
          </p:cNvPr>
          <p:cNvSpPr txBox="1"/>
          <p:nvPr/>
        </p:nvSpPr>
        <p:spPr>
          <a:xfrm>
            <a:off x="2193549" y="4567328"/>
            <a:ext cx="9103099" cy="1928722"/>
          </a:xfrm>
          <a:prstGeom prst="rect">
            <a:avLst/>
          </a:prstGeom>
          <a:noFill/>
        </p:spPr>
        <p:txBody>
          <a:bodyPr wrap="square" lIns="0" tIns="0" rIns="0" bIns="0" rtlCol="0">
            <a:noAutofit/>
          </a:bodyPr>
          <a:lstStyle/>
          <a:p>
            <a:pPr lvl="0"/>
            <a:r>
              <a:rPr lang="en-GB" sz="2800" dirty="0"/>
              <a:t>Because the strategic direction for ECC is clear, rather than building a framework for the entire residential market we want to focus attention on the areas that align with this, and which you currently provide in Essex</a:t>
            </a:r>
          </a:p>
        </p:txBody>
      </p:sp>
    </p:spTree>
    <p:extLst>
      <p:ext uri="{BB962C8B-B14F-4D97-AF65-F5344CB8AC3E}">
        <p14:creationId xmlns:p14="http://schemas.microsoft.com/office/powerpoint/2010/main" val="15604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5E5E-1EC9-4F7B-BF47-0FBDF87BD3D7}"/>
              </a:ext>
            </a:extLst>
          </p:cNvPr>
          <p:cNvSpPr>
            <a:spLocks noGrp="1"/>
          </p:cNvSpPr>
          <p:nvPr>
            <p:ph type="title"/>
          </p:nvPr>
        </p:nvSpPr>
        <p:spPr/>
        <p:txBody>
          <a:bodyPr/>
          <a:lstStyle/>
          <a:p>
            <a:r>
              <a:rPr lang="en-GB" dirty="0"/>
              <a:t>What we want to achieve</a:t>
            </a:r>
          </a:p>
        </p:txBody>
      </p:sp>
      <p:graphicFrame>
        <p:nvGraphicFramePr>
          <p:cNvPr id="4" name="Content Placeholder 3">
            <a:extLst>
              <a:ext uri="{FF2B5EF4-FFF2-40B4-BE49-F238E27FC236}">
                <a16:creationId xmlns:a16="http://schemas.microsoft.com/office/drawing/2014/main" id="{9E91C1ED-2BFE-4692-BC1C-14BDB54CF460}"/>
              </a:ext>
            </a:extLst>
          </p:cNvPr>
          <p:cNvGraphicFramePr>
            <a:graphicFrameLocks noGrp="1"/>
          </p:cNvGraphicFramePr>
          <p:nvPr>
            <p:ph idx="1"/>
            <p:extLst>
              <p:ext uri="{D42A27DB-BD31-4B8C-83A1-F6EECF244321}">
                <p14:modId xmlns:p14="http://schemas.microsoft.com/office/powerpoint/2010/main" val="1776457521"/>
              </p:ext>
            </p:extLst>
          </p:nvPr>
        </p:nvGraphicFramePr>
        <p:xfrm>
          <a:off x="838200" y="1825625"/>
          <a:ext cx="10515600" cy="341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7AEF464-E948-4608-9C9A-B2ADD1B57315}"/>
              </a:ext>
            </a:extLst>
          </p:cNvPr>
          <p:cNvSpPr txBox="1"/>
          <p:nvPr/>
        </p:nvSpPr>
        <p:spPr>
          <a:xfrm>
            <a:off x="838200" y="5667469"/>
            <a:ext cx="1051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etaNormal-Roman"/>
                <a:ea typeface="ＭＳ Ｐゴシック"/>
                <a:cs typeface="+mn-cs"/>
              </a:rPr>
              <a:t>The framework we are proposing is a tool to help us achieve the aims we have set out and which have mutual benefit for both ECC and the market</a:t>
            </a:r>
          </a:p>
        </p:txBody>
      </p:sp>
    </p:spTree>
    <p:extLst>
      <p:ext uri="{BB962C8B-B14F-4D97-AF65-F5344CB8AC3E}">
        <p14:creationId xmlns:p14="http://schemas.microsoft.com/office/powerpoint/2010/main" val="208574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720D-E20C-4713-B186-F885BAF57987}"/>
              </a:ext>
            </a:extLst>
          </p:cNvPr>
          <p:cNvSpPr>
            <a:spLocks noGrp="1"/>
          </p:cNvSpPr>
          <p:nvPr>
            <p:ph type="title"/>
          </p:nvPr>
        </p:nvSpPr>
        <p:spPr>
          <a:xfrm>
            <a:off x="720505" y="131191"/>
            <a:ext cx="10515600" cy="1325563"/>
          </a:xfrm>
        </p:spPr>
        <p:txBody>
          <a:bodyPr/>
          <a:lstStyle/>
          <a:p>
            <a:r>
              <a:rPr lang="en-GB" dirty="0"/>
              <a:t>Scope of Framework</a:t>
            </a:r>
          </a:p>
        </p:txBody>
      </p:sp>
      <p:graphicFrame>
        <p:nvGraphicFramePr>
          <p:cNvPr id="4" name="Diagram 3">
            <a:extLst>
              <a:ext uri="{FF2B5EF4-FFF2-40B4-BE49-F238E27FC236}">
                <a16:creationId xmlns:a16="http://schemas.microsoft.com/office/drawing/2014/main" id="{960A4A19-E2A8-460A-9D2A-69F055AAFBA7}"/>
              </a:ext>
            </a:extLst>
          </p:cNvPr>
          <p:cNvGraphicFramePr/>
          <p:nvPr>
            <p:extLst>
              <p:ext uri="{D42A27DB-BD31-4B8C-83A1-F6EECF244321}">
                <p14:modId xmlns:p14="http://schemas.microsoft.com/office/powerpoint/2010/main" val="2931921575"/>
              </p:ext>
            </p:extLst>
          </p:nvPr>
        </p:nvGraphicFramePr>
        <p:xfrm>
          <a:off x="2032000" y="13081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93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B2A6-C396-4C00-A4BA-ED7ACD9796AE}"/>
              </a:ext>
            </a:extLst>
          </p:cNvPr>
          <p:cNvSpPr>
            <a:spLocks noGrp="1"/>
          </p:cNvSpPr>
          <p:nvPr>
            <p:ph type="title"/>
          </p:nvPr>
        </p:nvSpPr>
        <p:spPr/>
        <p:txBody>
          <a:bodyPr>
            <a:normAutofit/>
          </a:bodyPr>
          <a:lstStyle/>
          <a:p>
            <a:r>
              <a:rPr lang="en-GB" dirty="0"/>
              <a:t>Procurement Process</a:t>
            </a:r>
          </a:p>
        </p:txBody>
      </p:sp>
      <p:sp>
        <p:nvSpPr>
          <p:cNvPr id="3" name="Content Placeholder 2">
            <a:extLst>
              <a:ext uri="{FF2B5EF4-FFF2-40B4-BE49-F238E27FC236}">
                <a16:creationId xmlns:a16="http://schemas.microsoft.com/office/drawing/2014/main" id="{5F25B8E4-DFC5-45A0-96E2-500DAC87447E}"/>
              </a:ext>
            </a:extLst>
          </p:cNvPr>
          <p:cNvSpPr>
            <a:spLocks noGrp="1"/>
          </p:cNvSpPr>
          <p:nvPr>
            <p:ph sz="half" idx="1"/>
          </p:nvPr>
        </p:nvSpPr>
        <p:spPr/>
        <p:txBody>
          <a:bodyPr>
            <a:noAutofit/>
          </a:bodyPr>
          <a:lstStyle/>
          <a:p>
            <a:pPr marL="0" indent="0">
              <a:lnSpc>
                <a:spcPct val="120000"/>
              </a:lnSpc>
              <a:spcBef>
                <a:spcPts val="0"/>
              </a:spcBef>
              <a:buNone/>
            </a:pPr>
            <a:r>
              <a:rPr lang="en-GB" sz="1800" b="1" dirty="0"/>
              <a:t>Process</a:t>
            </a:r>
          </a:p>
          <a:p>
            <a:pPr marL="0" indent="0">
              <a:lnSpc>
                <a:spcPct val="120000"/>
              </a:lnSpc>
              <a:spcBef>
                <a:spcPts val="0"/>
              </a:spcBef>
              <a:buNone/>
            </a:pPr>
            <a:endParaRPr lang="en-GB" sz="1400" dirty="0"/>
          </a:p>
          <a:p>
            <a:pPr marL="0" indent="0">
              <a:lnSpc>
                <a:spcPct val="120000"/>
              </a:lnSpc>
              <a:spcBef>
                <a:spcPts val="0"/>
              </a:spcBef>
              <a:buNone/>
            </a:pPr>
            <a:r>
              <a:rPr lang="en-GB" sz="1400" dirty="0"/>
              <a:t>The contract will be procured through an open tender process, allowing any provider to submit a response.</a:t>
            </a:r>
          </a:p>
          <a:p>
            <a:pPr marL="0" indent="0">
              <a:lnSpc>
                <a:spcPct val="120000"/>
              </a:lnSpc>
              <a:spcBef>
                <a:spcPts val="0"/>
              </a:spcBef>
              <a:buNone/>
            </a:pPr>
            <a:endParaRPr lang="en-GB" sz="1400" dirty="0"/>
          </a:p>
          <a:p>
            <a:pPr marL="0" indent="0">
              <a:lnSpc>
                <a:spcPct val="120000"/>
              </a:lnSpc>
              <a:spcBef>
                <a:spcPts val="0"/>
              </a:spcBef>
              <a:buNone/>
            </a:pPr>
            <a:r>
              <a:rPr lang="en-GB" sz="1400" dirty="0"/>
              <a:t>At the time of tender providers will be asked to provide:</a:t>
            </a:r>
          </a:p>
          <a:p>
            <a:pPr>
              <a:lnSpc>
                <a:spcPct val="120000"/>
              </a:lnSpc>
              <a:spcBef>
                <a:spcPts val="0"/>
              </a:spcBef>
              <a:buFontTx/>
              <a:buChar char="-"/>
            </a:pPr>
            <a:r>
              <a:rPr lang="en-GB" sz="1400" dirty="0"/>
              <a:t>Full cost breakdowns and details of all residential homes proposed to be brought forward to the framework</a:t>
            </a:r>
          </a:p>
          <a:p>
            <a:pPr>
              <a:lnSpc>
                <a:spcPct val="120000"/>
              </a:lnSpc>
              <a:spcBef>
                <a:spcPts val="0"/>
              </a:spcBef>
              <a:buFontTx/>
              <a:buChar char="-"/>
            </a:pPr>
            <a:r>
              <a:rPr lang="en-GB" sz="1400" dirty="0"/>
              <a:t>A written response to tender questions designed to assure the quality of providers on our framework</a:t>
            </a:r>
          </a:p>
          <a:p>
            <a:pPr marL="0" indent="0">
              <a:lnSpc>
                <a:spcPct val="120000"/>
              </a:lnSpc>
              <a:spcBef>
                <a:spcPts val="0"/>
              </a:spcBef>
              <a:buNone/>
            </a:pPr>
            <a:endParaRPr lang="en-GB" sz="1400" dirty="0"/>
          </a:p>
          <a:p>
            <a:pPr marL="0" indent="0">
              <a:lnSpc>
                <a:spcPct val="120000"/>
              </a:lnSpc>
              <a:spcBef>
                <a:spcPts val="0"/>
              </a:spcBef>
              <a:buNone/>
            </a:pPr>
            <a:r>
              <a:rPr lang="en-GB" sz="1400" dirty="0"/>
              <a:t>Providers do not need to have existing residential homes within Essex in order to bid on the framework, and new services can be developed once a place is secured on the framework.</a:t>
            </a:r>
          </a:p>
          <a:p>
            <a:pPr marL="0" indent="0">
              <a:lnSpc>
                <a:spcPct val="120000"/>
              </a:lnSpc>
              <a:spcBef>
                <a:spcPts val="0"/>
              </a:spcBef>
              <a:buNone/>
            </a:pPr>
            <a:endParaRPr lang="en-GB" sz="1400" dirty="0"/>
          </a:p>
          <a:p>
            <a:pPr marL="0" indent="0">
              <a:lnSpc>
                <a:spcPct val="120000"/>
              </a:lnSpc>
              <a:spcBef>
                <a:spcPts val="0"/>
              </a:spcBef>
              <a:buNone/>
            </a:pPr>
            <a:r>
              <a:rPr lang="en-GB" sz="1400" dirty="0"/>
              <a:t>There will be no limit to the number of providers that can on the framework.</a:t>
            </a:r>
          </a:p>
        </p:txBody>
      </p:sp>
      <p:sp>
        <p:nvSpPr>
          <p:cNvPr id="4" name="Content Placeholder 3">
            <a:extLst>
              <a:ext uri="{FF2B5EF4-FFF2-40B4-BE49-F238E27FC236}">
                <a16:creationId xmlns:a16="http://schemas.microsoft.com/office/drawing/2014/main" id="{9F57B0BC-98DD-4511-A0E1-2E3B899C7050}"/>
              </a:ext>
            </a:extLst>
          </p:cNvPr>
          <p:cNvSpPr>
            <a:spLocks noGrp="1"/>
          </p:cNvSpPr>
          <p:nvPr>
            <p:ph sz="half" idx="2"/>
          </p:nvPr>
        </p:nvSpPr>
        <p:spPr/>
        <p:txBody>
          <a:bodyPr>
            <a:normAutofit/>
          </a:bodyPr>
          <a:lstStyle/>
          <a:p>
            <a:pPr marL="0" indent="0">
              <a:lnSpc>
                <a:spcPct val="120000"/>
              </a:lnSpc>
              <a:spcBef>
                <a:spcPts val="0"/>
              </a:spcBef>
              <a:buNone/>
            </a:pPr>
            <a:r>
              <a:rPr lang="en-GB" sz="1800" b="1" dirty="0"/>
              <a:t>Costs</a:t>
            </a:r>
            <a:endParaRPr lang="en-GB" sz="1400" b="1" dirty="0"/>
          </a:p>
          <a:p>
            <a:pPr marL="0" indent="0">
              <a:lnSpc>
                <a:spcPct val="120000"/>
              </a:lnSpc>
              <a:spcBef>
                <a:spcPts val="0"/>
              </a:spcBef>
              <a:buNone/>
            </a:pPr>
            <a:endParaRPr lang="en-GB" sz="1400" dirty="0"/>
          </a:p>
          <a:p>
            <a:pPr marL="0" indent="0">
              <a:lnSpc>
                <a:spcPct val="120000"/>
              </a:lnSpc>
              <a:spcBef>
                <a:spcPts val="0"/>
              </a:spcBef>
              <a:buNone/>
            </a:pPr>
            <a:r>
              <a:rPr lang="en-GB" sz="1400" dirty="0"/>
              <a:t>Cost breakdowns submitted will be benchmarked against Care Cubed and other residential services commissioned by ECC. </a:t>
            </a:r>
          </a:p>
          <a:p>
            <a:pPr marL="0" indent="0">
              <a:lnSpc>
                <a:spcPct val="120000"/>
              </a:lnSpc>
              <a:spcBef>
                <a:spcPts val="0"/>
              </a:spcBef>
              <a:buNone/>
            </a:pPr>
            <a:endParaRPr lang="en-GB" sz="1400" dirty="0"/>
          </a:p>
          <a:p>
            <a:pPr marL="0" indent="0">
              <a:lnSpc>
                <a:spcPct val="120000"/>
              </a:lnSpc>
              <a:spcBef>
                <a:spcPts val="0"/>
              </a:spcBef>
              <a:buNone/>
            </a:pPr>
            <a:r>
              <a:rPr lang="en-GB" sz="1400" dirty="0"/>
              <a:t>Costs submitted at the time of tender will be used by ECC to rank homes in order of cost and quality, and this is utilised to narrow down options in scenarios where an adult has multiple homes identified as suitable.</a:t>
            </a:r>
          </a:p>
          <a:p>
            <a:pPr marL="0" indent="0">
              <a:lnSpc>
                <a:spcPct val="120000"/>
              </a:lnSpc>
              <a:spcBef>
                <a:spcPts val="0"/>
              </a:spcBef>
              <a:buNone/>
            </a:pPr>
            <a:endParaRPr lang="en-GB" sz="1400" dirty="0"/>
          </a:p>
          <a:p>
            <a:pPr marL="0" indent="0">
              <a:lnSpc>
                <a:spcPct val="120000"/>
              </a:lnSpc>
              <a:spcBef>
                <a:spcPts val="0"/>
              </a:spcBef>
              <a:buNone/>
            </a:pPr>
            <a:r>
              <a:rPr lang="en-GB" sz="1400" dirty="0"/>
              <a:t>Where rates exceed the benchmark, this will be flagged on our framework and rates will be negotiated with the provider prior to any placements being made at that home. The Council will reserve the right not to place at any home where costs cannot be reasonably justified or are excessive, irrespective of their place on the framework.</a:t>
            </a:r>
          </a:p>
          <a:p>
            <a:endParaRPr lang="en-GB" sz="1400" dirty="0"/>
          </a:p>
        </p:txBody>
      </p:sp>
    </p:spTree>
    <p:extLst>
      <p:ext uri="{BB962C8B-B14F-4D97-AF65-F5344CB8AC3E}">
        <p14:creationId xmlns:p14="http://schemas.microsoft.com/office/powerpoint/2010/main" val="169025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63E9-713F-1C3A-6F63-55E8F6DEF654}"/>
              </a:ext>
            </a:extLst>
          </p:cNvPr>
          <p:cNvSpPr>
            <a:spLocks noGrp="1"/>
          </p:cNvSpPr>
          <p:nvPr>
            <p:ph type="title"/>
          </p:nvPr>
        </p:nvSpPr>
        <p:spPr/>
        <p:txBody>
          <a:bodyPr/>
          <a:lstStyle/>
          <a:p>
            <a:r>
              <a:rPr lang="en-GB" dirty="0"/>
              <a:t>Procurement Platform</a:t>
            </a:r>
          </a:p>
        </p:txBody>
      </p:sp>
      <p:pic>
        <p:nvPicPr>
          <p:cNvPr id="5" name="Content Placeholder 4">
            <a:extLst>
              <a:ext uri="{FF2B5EF4-FFF2-40B4-BE49-F238E27FC236}">
                <a16:creationId xmlns:a16="http://schemas.microsoft.com/office/drawing/2014/main" id="{5023B1A2-93A2-752C-0E24-8A9D2970C4C1}"/>
              </a:ext>
            </a:extLst>
          </p:cNvPr>
          <p:cNvPicPr>
            <a:picLocks noGrp="1" noChangeAspect="1"/>
          </p:cNvPicPr>
          <p:nvPr>
            <p:ph idx="1"/>
          </p:nvPr>
        </p:nvPicPr>
        <p:blipFill>
          <a:blip r:embed="rId2"/>
          <a:stretch>
            <a:fillRect/>
          </a:stretch>
        </p:blipFill>
        <p:spPr>
          <a:xfrm>
            <a:off x="304045" y="3265346"/>
            <a:ext cx="7134225" cy="3086100"/>
          </a:xfrm>
        </p:spPr>
      </p:pic>
      <p:pic>
        <p:nvPicPr>
          <p:cNvPr id="7" name="Picture 6">
            <a:extLst>
              <a:ext uri="{FF2B5EF4-FFF2-40B4-BE49-F238E27FC236}">
                <a16:creationId xmlns:a16="http://schemas.microsoft.com/office/drawing/2014/main" id="{1AC4A3F5-FBF9-0D7F-5D0A-350553066405}"/>
              </a:ext>
            </a:extLst>
          </p:cNvPr>
          <p:cNvPicPr>
            <a:picLocks noChangeAspect="1"/>
          </p:cNvPicPr>
          <p:nvPr/>
        </p:nvPicPr>
        <p:blipFill>
          <a:blip r:embed="rId3"/>
          <a:stretch>
            <a:fillRect/>
          </a:stretch>
        </p:blipFill>
        <p:spPr>
          <a:xfrm>
            <a:off x="8026651" y="2574783"/>
            <a:ext cx="2619375" cy="1381125"/>
          </a:xfrm>
          <a:prstGeom prst="rect">
            <a:avLst/>
          </a:prstGeom>
        </p:spPr>
      </p:pic>
      <p:pic>
        <p:nvPicPr>
          <p:cNvPr id="9" name="Picture 8">
            <a:extLst>
              <a:ext uri="{FF2B5EF4-FFF2-40B4-BE49-F238E27FC236}">
                <a16:creationId xmlns:a16="http://schemas.microsoft.com/office/drawing/2014/main" id="{64684DF1-5D3D-28E3-C796-9FF5F897F529}"/>
              </a:ext>
            </a:extLst>
          </p:cNvPr>
          <p:cNvPicPr>
            <a:picLocks noChangeAspect="1"/>
          </p:cNvPicPr>
          <p:nvPr/>
        </p:nvPicPr>
        <p:blipFill>
          <a:blip r:embed="rId4"/>
          <a:stretch>
            <a:fillRect/>
          </a:stretch>
        </p:blipFill>
        <p:spPr>
          <a:xfrm>
            <a:off x="7583362" y="4241753"/>
            <a:ext cx="4467225" cy="2152650"/>
          </a:xfrm>
          <a:prstGeom prst="rect">
            <a:avLst/>
          </a:prstGeom>
        </p:spPr>
      </p:pic>
      <p:sp>
        <p:nvSpPr>
          <p:cNvPr id="10" name="TextBox 9">
            <a:extLst>
              <a:ext uri="{FF2B5EF4-FFF2-40B4-BE49-F238E27FC236}">
                <a16:creationId xmlns:a16="http://schemas.microsoft.com/office/drawing/2014/main" id="{C422764E-5F6C-672D-0D18-CC28A6310A06}"/>
              </a:ext>
            </a:extLst>
          </p:cNvPr>
          <p:cNvSpPr txBox="1"/>
          <p:nvPr/>
        </p:nvSpPr>
        <p:spPr>
          <a:xfrm>
            <a:off x="506994" y="1690688"/>
            <a:ext cx="6536602" cy="646331"/>
          </a:xfrm>
          <a:prstGeom prst="rect">
            <a:avLst/>
          </a:prstGeom>
          <a:noFill/>
        </p:spPr>
        <p:txBody>
          <a:bodyPr wrap="square" rtlCol="0">
            <a:spAutoFit/>
          </a:bodyPr>
          <a:lstStyle/>
          <a:p>
            <a:r>
              <a:rPr lang="en-GB" dirty="0"/>
              <a:t>To access the bid, registration for the system will be required </a:t>
            </a:r>
          </a:p>
          <a:p>
            <a:r>
              <a:rPr lang="en-GB" dirty="0">
                <a:hlinkClick r:id="rId5"/>
              </a:rPr>
              <a:t>https://procontract.due-north.com/Register</a:t>
            </a:r>
            <a:r>
              <a:rPr lang="en-GB" dirty="0"/>
              <a:t> </a:t>
            </a:r>
          </a:p>
        </p:txBody>
      </p:sp>
    </p:spTree>
    <p:extLst>
      <p:ext uri="{BB962C8B-B14F-4D97-AF65-F5344CB8AC3E}">
        <p14:creationId xmlns:p14="http://schemas.microsoft.com/office/powerpoint/2010/main" val="388439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018C-4534-4F54-83FD-D6CB59D308EA}"/>
              </a:ext>
            </a:extLst>
          </p:cNvPr>
          <p:cNvSpPr>
            <a:spLocks noGrp="1"/>
          </p:cNvSpPr>
          <p:nvPr>
            <p:ph type="title"/>
          </p:nvPr>
        </p:nvSpPr>
        <p:spPr>
          <a:xfrm>
            <a:off x="90055" y="180398"/>
            <a:ext cx="10515600" cy="558511"/>
          </a:xfrm>
        </p:spPr>
        <p:txBody>
          <a:bodyPr anchor="ctr">
            <a:normAutofit fontScale="90000"/>
          </a:bodyPr>
          <a:lstStyle/>
          <a:p>
            <a:r>
              <a:rPr lang="en-GB" dirty="0"/>
              <a:t>Placement Process</a:t>
            </a:r>
          </a:p>
        </p:txBody>
      </p:sp>
      <p:pic>
        <p:nvPicPr>
          <p:cNvPr id="9" name="Picture 8">
            <a:extLst>
              <a:ext uri="{FF2B5EF4-FFF2-40B4-BE49-F238E27FC236}">
                <a16:creationId xmlns:a16="http://schemas.microsoft.com/office/drawing/2014/main" id="{D9E35C0E-AB1E-4F68-931B-A92788106664}"/>
              </a:ext>
            </a:extLst>
          </p:cNvPr>
          <p:cNvPicPr>
            <a:picLocks noChangeAspect="1"/>
          </p:cNvPicPr>
          <p:nvPr/>
        </p:nvPicPr>
        <p:blipFill>
          <a:blip r:embed="rId2"/>
          <a:stretch>
            <a:fillRect/>
          </a:stretch>
        </p:blipFill>
        <p:spPr>
          <a:xfrm>
            <a:off x="0" y="1192443"/>
            <a:ext cx="12192000" cy="5082713"/>
          </a:xfrm>
          <a:prstGeom prst="rect">
            <a:avLst/>
          </a:prstGeom>
        </p:spPr>
      </p:pic>
    </p:spTree>
    <p:extLst>
      <p:ext uri="{BB962C8B-B14F-4D97-AF65-F5344CB8AC3E}">
        <p14:creationId xmlns:p14="http://schemas.microsoft.com/office/powerpoint/2010/main" val="208108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3B10-9A8A-4717-9E60-178B8C3E697B}"/>
              </a:ext>
            </a:extLst>
          </p:cNvPr>
          <p:cNvSpPr>
            <a:spLocks noGrp="1"/>
          </p:cNvSpPr>
          <p:nvPr>
            <p:ph type="title"/>
          </p:nvPr>
        </p:nvSpPr>
        <p:spPr>
          <a:xfrm>
            <a:off x="838200" y="365125"/>
            <a:ext cx="10515600" cy="748451"/>
          </a:xfrm>
        </p:spPr>
        <p:txBody>
          <a:bodyPr/>
          <a:lstStyle/>
          <a:p>
            <a:r>
              <a:rPr lang="en-GB" dirty="0"/>
              <a:t>Placement Process</a:t>
            </a:r>
          </a:p>
        </p:txBody>
      </p:sp>
      <p:sp>
        <p:nvSpPr>
          <p:cNvPr id="3" name="Content Placeholder 2">
            <a:extLst>
              <a:ext uri="{FF2B5EF4-FFF2-40B4-BE49-F238E27FC236}">
                <a16:creationId xmlns:a16="http://schemas.microsoft.com/office/drawing/2014/main" id="{D5B2A7E8-6FA4-4232-A2C1-6B93A50368E4}"/>
              </a:ext>
            </a:extLst>
          </p:cNvPr>
          <p:cNvSpPr>
            <a:spLocks noGrp="1"/>
          </p:cNvSpPr>
          <p:nvPr>
            <p:ph idx="1"/>
          </p:nvPr>
        </p:nvSpPr>
        <p:spPr>
          <a:xfrm>
            <a:off x="838199" y="1249378"/>
            <a:ext cx="10515599" cy="5243497"/>
          </a:xfrm>
        </p:spPr>
        <p:txBody>
          <a:bodyPr>
            <a:normAutofit fontScale="62500" lnSpcReduction="20000"/>
          </a:bodyPr>
          <a:lstStyle/>
          <a:p>
            <a:pPr marL="0" indent="0">
              <a:lnSpc>
                <a:spcPct val="120000"/>
              </a:lnSpc>
              <a:spcBef>
                <a:spcPts val="0"/>
              </a:spcBef>
              <a:buNone/>
            </a:pPr>
            <a:r>
              <a:rPr lang="en-GB" dirty="0"/>
              <a:t>The placement process will be outlined in full within the tender documentation but will follow a number of principles.</a:t>
            </a:r>
          </a:p>
          <a:p>
            <a:pPr marL="0" indent="0">
              <a:lnSpc>
                <a:spcPct val="120000"/>
              </a:lnSpc>
              <a:spcBef>
                <a:spcPts val="0"/>
              </a:spcBef>
              <a:buNone/>
            </a:pPr>
            <a:endParaRPr lang="en-GB" dirty="0"/>
          </a:p>
          <a:p>
            <a:pPr lvl="1">
              <a:lnSpc>
                <a:spcPct val="120000"/>
              </a:lnSpc>
              <a:spcBef>
                <a:spcPts val="0"/>
              </a:spcBef>
            </a:pPr>
            <a:r>
              <a:rPr lang="en-GB" dirty="0"/>
              <a:t>ECC will utilise a matching tool which will rule out homes that are not suitable for an adult based on defined criteria (e.g. location, type of accommodation)</a:t>
            </a:r>
          </a:p>
          <a:p>
            <a:pPr marL="457200" lvl="1" indent="0">
              <a:lnSpc>
                <a:spcPct val="120000"/>
              </a:lnSpc>
              <a:spcBef>
                <a:spcPts val="0"/>
              </a:spcBef>
              <a:buNone/>
            </a:pPr>
            <a:r>
              <a:rPr lang="en-GB" dirty="0"/>
              <a:t> </a:t>
            </a:r>
          </a:p>
          <a:p>
            <a:pPr lvl="1">
              <a:lnSpc>
                <a:spcPct val="120000"/>
              </a:lnSpc>
              <a:spcBef>
                <a:spcPts val="0"/>
              </a:spcBef>
            </a:pPr>
            <a:r>
              <a:rPr lang="en-GB" dirty="0"/>
              <a:t>All remaining homes will be invited to express an interest in the package based on the ISP and service specification for the adult.</a:t>
            </a:r>
          </a:p>
          <a:p>
            <a:pPr marL="457200" lvl="1" indent="0">
              <a:lnSpc>
                <a:spcPct val="120000"/>
              </a:lnSpc>
              <a:spcBef>
                <a:spcPts val="0"/>
              </a:spcBef>
              <a:buNone/>
            </a:pPr>
            <a:endParaRPr lang="en-GB" dirty="0"/>
          </a:p>
          <a:p>
            <a:pPr lvl="1">
              <a:lnSpc>
                <a:spcPct val="120000"/>
              </a:lnSpc>
              <a:spcBef>
                <a:spcPts val="0"/>
              </a:spcBef>
            </a:pPr>
            <a:r>
              <a:rPr lang="en-GB" dirty="0"/>
              <a:t>Of all homes that have expressed interest, ECC will then narrow the homes to a maximum of three based on the cost and quality score awarded at the time of tender.</a:t>
            </a:r>
          </a:p>
          <a:p>
            <a:pPr lvl="1">
              <a:lnSpc>
                <a:spcPct val="120000"/>
              </a:lnSpc>
              <a:spcBef>
                <a:spcPts val="0"/>
              </a:spcBef>
            </a:pPr>
            <a:endParaRPr lang="en-GB" dirty="0"/>
          </a:p>
          <a:p>
            <a:pPr lvl="1">
              <a:lnSpc>
                <a:spcPct val="120000"/>
              </a:lnSpc>
              <a:spcBef>
                <a:spcPts val="0"/>
              </a:spcBef>
            </a:pPr>
            <a:r>
              <a:rPr lang="en-GB" dirty="0"/>
              <a:t>The homes selected will formally assess the adult and detail how they will meet their needs.</a:t>
            </a:r>
          </a:p>
          <a:p>
            <a:pPr lvl="1">
              <a:lnSpc>
                <a:spcPct val="120000"/>
              </a:lnSpc>
              <a:spcBef>
                <a:spcPts val="0"/>
              </a:spcBef>
            </a:pPr>
            <a:endParaRPr lang="en-GB" dirty="0"/>
          </a:p>
          <a:p>
            <a:pPr lvl="1">
              <a:lnSpc>
                <a:spcPct val="120000"/>
              </a:lnSpc>
              <a:spcBef>
                <a:spcPts val="0"/>
              </a:spcBef>
            </a:pPr>
            <a:r>
              <a:rPr lang="en-GB" dirty="0"/>
              <a:t>Each assessment will be reviewed by ECC and scored based on set criteria as to what offers the best fit for the adult.</a:t>
            </a:r>
          </a:p>
          <a:p>
            <a:pPr lvl="1">
              <a:lnSpc>
                <a:spcPct val="120000"/>
              </a:lnSpc>
              <a:spcBef>
                <a:spcPts val="0"/>
              </a:spcBef>
            </a:pPr>
            <a:endParaRPr lang="en-GB" dirty="0"/>
          </a:p>
          <a:p>
            <a:pPr lvl="1">
              <a:lnSpc>
                <a:spcPct val="120000"/>
              </a:lnSpc>
              <a:spcBef>
                <a:spcPts val="0"/>
              </a:spcBef>
            </a:pPr>
            <a:r>
              <a:rPr lang="en-GB" dirty="0"/>
              <a:t>The cost of the proposed package will be taken into account to give a final cost/quality score to each home. The best scoring home will be selected for the placement. Cost will account for 30% of the score, with quality consideration making up the remaining 70%.</a:t>
            </a:r>
          </a:p>
          <a:p>
            <a:endParaRPr lang="en-GB" dirty="0"/>
          </a:p>
        </p:txBody>
      </p:sp>
    </p:spTree>
    <p:extLst>
      <p:ext uri="{BB962C8B-B14F-4D97-AF65-F5344CB8AC3E}">
        <p14:creationId xmlns:p14="http://schemas.microsoft.com/office/powerpoint/2010/main" val="118221763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E00069"/>
      </a:dk2>
      <a:lt2>
        <a:srgbClr val="E1291A"/>
      </a:lt2>
      <a:accent1>
        <a:srgbClr val="00A8D6"/>
      </a:accent1>
      <a:accent2>
        <a:srgbClr val="E00069"/>
      </a:accent2>
      <a:accent3>
        <a:srgbClr val="65B22E"/>
      </a:accent3>
      <a:accent4>
        <a:srgbClr val="FAB500"/>
      </a:accent4>
      <a:accent5>
        <a:srgbClr val="934D98"/>
      </a:accent5>
      <a:accent6>
        <a:srgbClr val="E40037"/>
      </a:accent6>
      <a:hlink>
        <a:srgbClr val="004899"/>
      </a:hlink>
      <a:folHlink>
        <a:srgbClr val="D5EBF0"/>
      </a:folHlink>
    </a:clrScheme>
    <a:fontScheme name="Custom 1">
      <a:majorFont>
        <a:latin typeface="MetaNormal-Roman"/>
        <a:ea typeface="ＭＳ Ｐゴシック"/>
        <a:cs typeface=""/>
      </a:majorFont>
      <a:minorFont>
        <a:latin typeface="MetaNormal-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Market Engagement Slides 2021" id="{3A30861A-C1EA-4569-9B4C-D74AED38835C}" vid="{A08FCFB4-5B22-4A35-A1D0-ABF47D53ECF5}"/>
    </a:ext>
  </a:extLst>
</a:theme>
</file>

<file path=ppt/theme/theme2.xml><?xml version="1.0" encoding="utf-8"?>
<a:theme xmlns:a="http://schemas.openxmlformats.org/drawingml/2006/main" name="1_Office Theme">
  <a:themeElements>
    <a:clrScheme name="Custom 1">
      <a:dk1>
        <a:srgbClr val="000000"/>
      </a:dk1>
      <a:lt1>
        <a:srgbClr val="FFFFFF"/>
      </a:lt1>
      <a:dk2>
        <a:srgbClr val="E00069"/>
      </a:dk2>
      <a:lt2>
        <a:srgbClr val="E1291A"/>
      </a:lt2>
      <a:accent1>
        <a:srgbClr val="00A8D6"/>
      </a:accent1>
      <a:accent2>
        <a:srgbClr val="E00069"/>
      </a:accent2>
      <a:accent3>
        <a:srgbClr val="65B22E"/>
      </a:accent3>
      <a:accent4>
        <a:srgbClr val="FAB500"/>
      </a:accent4>
      <a:accent5>
        <a:srgbClr val="934D98"/>
      </a:accent5>
      <a:accent6>
        <a:srgbClr val="E40037"/>
      </a:accent6>
      <a:hlink>
        <a:srgbClr val="004899"/>
      </a:hlink>
      <a:folHlink>
        <a:srgbClr val="D5EBF0"/>
      </a:folHlink>
    </a:clrScheme>
    <a:fontScheme name="Custom 1">
      <a:majorFont>
        <a:latin typeface="MetaNormal-Roman"/>
        <a:ea typeface="ＭＳ Ｐゴシック"/>
        <a:cs typeface=""/>
      </a:majorFont>
      <a:minorFont>
        <a:latin typeface="MetaNormal-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Market Engagement Slides 2021" id="{3A30861A-C1EA-4569-9B4C-D74AED38835C}" vid="{9FF77D2C-C699-48DC-8800-CB81D461A19D}"/>
    </a:ext>
  </a:extLst>
</a:theme>
</file>

<file path=ppt/theme/theme3.xml><?xml version="1.0" encoding="utf-8"?>
<a:theme xmlns:a="http://schemas.openxmlformats.org/drawingml/2006/main" name="2_Office Theme">
  <a:themeElements>
    <a:clrScheme name="Custom 1">
      <a:dk1>
        <a:srgbClr val="000000"/>
      </a:dk1>
      <a:lt1>
        <a:srgbClr val="FFFFFF"/>
      </a:lt1>
      <a:dk2>
        <a:srgbClr val="E00069"/>
      </a:dk2>
      <a:lt2>
        <a:srgbClr val="E1291A"/>
      </a:lt2>
      <a:accent1>
        <a:srgbClr val="00A8D6"/>
      </a:accent1>
      <a:accent2>
        <a:srgbClr val="E00069"/>
      </a:accent2>
      <a:accent3>
        <a:srgbClr val="65B22E"/>
      </a:accent3>
      <a:accent4>
        <a:srgbClr val="FAB500"/>
      </a:accent4>
      <a:accent5>
        <a:srgbClr val="934D98"/>
      </a:accent5>
      <a:accent6>
        <a:srgbClr val="E40037"/>
      </a:accent6>
      <a:hlink>
        <a:srgbClr val="004899"/>
      </a:hlink>
      <a:folHlink>
        <a:srgbClr val="D5EBF0"/>
      </a:folHlink>
    </a:clrScheme>
    <a:fontScheme name="Custom 1">
      <a:majorFont>
        <a:latin typeface="MetaNormal-Roman"/>
        <a:ea typeface="ＭＳ Ｐゴシック"/>
        <a:cs typeface=""/>
      </a:majorFont>
      <a:minorFont>
        <a:latin typeface="MetaNormal-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Market Engagement Slides 2021" id="{3A30861A-C1EA-4569-9B4C-D74AED38835C}" vid="{20D754BC-D0F4-45B3-9913-E0E9C2539E3F}"/>
    </a:ext>
  </a:extLst>
</a:theme>
</file>

<file path=ppt/theme/theme4.xml><?xml version="1.0" encoding="utf-8"?>
<a:theme xmlns:a="http://schemas.openxmlformats.org/drawingml/2006/main" name="3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5.xml><?xml version="1.0" encoding="utf-8"?>
<a:theme xmlns:a="http://schemas.openxmlformats.org/drawingml/2006/main" name="4_Office Theme">
  <a:themeElements>
    <a:clrScheme name="Custom 1">
      <a:dk1>
        <a:srgbClr val="000000"/>
      </a:dk1>
      <a:lt1>
        <a:srgbClr val="FFFFFF"/>
      </a:lt1>
      <a:dk2>
        <a:srgbClr val="E00069"/>
      </a:dk2>
      <a:lt2>
        <a:srgbClr val="E1291A"/>
      </a:lt2>
      <a:accent1>
        <a:srgbClr val="00A8D6"/>
      </a:accent1>
      <a:accent2>
        <a:srgbClr val="E00069"/>
      </a:accent2>
      <a:accent3>
        <a:srgbClr val="65B22E"/>
      </a:accent3>
      <a:accent4>
        <a:srgbClr val="FAB500"/>
      </a:accent4>
      <a:accent5>
        <a:srgbClr val="934D98"/>
      </a:accent5>
      <a:accent6>
        <a:srgbClr val="E40037"/>
      </a:accent6>
      <a:hlink>
        <a:srgbClr val="004899"/>
      </a:hlink>
      <a:folHlink>
        <a:srgbClr val="D5EBF0"/>
      </a:folHlink>
    </a:clrScheme>
    <a:fontScheme name="Custom 1">
      <a:majorFont>
        <a:latin typeface="MetaNormal-Roman"/>
        <a:ea typeface="ＭＳ Ｐゴシック"/>
        <a:cs typeface=""/>
      </a:majorFont>
      <a:minorFont>
        <a:latin typeface="MetaNormal-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 Market Engagement Procurement Slides  -  Read-Only" id="{62124A1A-9A20-4434-B847-B70295991B67}" vid="{64B62BD1-1867-4508-A8D9-56E984E5DCA0}"/>
    </a:ext>
  </a:extLst>
</a:theme>
</file>

<file path=docProps/app.xml><?xml version="1.0" encoding="utf-8"?>
<Properties xmlns="http://schemas.openxmlformats.org/officeDocument/2006/extended-properties" xmlns:vt="http://schemas.openxmlformats.org/officeDocument/2006/docPropsVTypes">
  <Template>Final Market Engagement Slides 2021</Template>
  <TotalTime>84</TotalTime>
  <Words>1495</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Calibri Light</vt:lpstr>
      <vt:lpstr>MetaNormal-Roman</vt:lpstr>
      <vt:lpstr>Office Theme</vt:lpstr>
      <vt:lpstr>1_Office Theme</vt:lpstr>
      <vt:lpstr>2_Office Theme</vt:lpstr>
      <vt:lpstr>3_Office Theme</vt:lpstr>
      <vt:lpstr>4_Office Theme</vt:lpstr>
      <vt:lpstr>LDA Complex Residential Framework</vt:lpstr>
      <vt:lpstr>Summary</vt:lpstr>
      <vt:lpstr>Overview</vt:lpstr>
      <vt:lpstr>What we want to achieve</vt:lpstr>
      <vt:lpstr>Scope of Framework</vt:lpstr>
      <vt:lpstr>Procurement Process</vt:lpstr>
      <vt:lpstr>Procurement Platform</vt:lpstr>
      <vt:lpstr>Placement Process</vt:lpstr>
      <vt:lpstr>Placement Process</vt:lpstr>
      <vt:lpstr>Placement Process</vt:lpstr>
      <vt:lpstr>Open Sourcing Process</vt:lpstr>
      <vt:lpstr>Development</vt:lpstr>
      <vt:lpstr>Timescales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LDA Complex Residential Framework</dc:title>
  <dc:creator>Craig Gough - Procurement Assistant Manager</dc:creator>
  <cp:lastModifiedBy>Craig Gough - Procurement Assistant Manager</cp:lastModifiedBy>
  <cp:revision>1</cp:revision>
  <dcterms:created xsi:type="dcterms:W3CDTF">2023-07-03T13:12:35Z</dcterms:created>
  <dcterms:modified xsi:type="dcterms:W3CDTF">2023-07-05T13:55:08Z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2020-09-23T10:07:54Z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35d9a07b-967c-48f5-ba41-0000e646ceb9</vt:lpwstr>
  </property>
  <property fmtid="{D5CDD505-2E9C-101B-9397-08002B2CF9AE}" pid="8" name="MSIP_Label_39d8be9e-c8d9-4b9c-bd40-2c27cc7ea2e6_ContentBits">
    <vt:lpwstr>0</vt:lpwstr>
  </property>
</Properties>
</file>