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2"/>
  </p:notesMasterIdLst>
  <p:sldIdLst>
    <p:sldId id="256" r:id="rId5"/>
    <p:sldId id="2147483487" r:id="rId6"/>
    <p:sldId id="2147483488" r:id="rId7"/>
    <p:sldId id="2147483489" r:id="rId8"/>
    <p:sldId id="273" r:id="rId9"/>
    <p:sldId id="275"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E388C-46DB-1419-F01C-0ADEE35E04A8}" v="3" dt="2025-09-29T15:22:50.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 pos="6262"/>
        <p:guide pos="1455"/>
        <p:guide orient="horz" pos="2818"/>
        <p:guide orient="horz" pos="200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owell - Public Health Consultant" userId="40e2a702-6809-414f-83ad-da8042a0f385" providerId="ADAL" clId="{CB7980ED-C42E-4BF1-BB8E-0D93F87A5057}"/>
    <pc:docChg chg="custSel modSld">
      <pc:chgData name="Daniel Showell - Public Health Consultant" userId="40e2a702-6809-414f-83ad-da8042a0f385" providerId="ADAL" clId="{CB7980ED-C42E-4BF1-BB8E-0D93F87A5057}" dt="2025-09-28T19:06:19.364" v="3" actId="478"/>
      <pc:docMkLst>
        <pc:docMk/>
      </pc:docMkLst>
      <pc:sldChg chg="delSp mod delAnim">
        <pc:chgData name="Daniel Showell - Public Health Consultant" userId="40e2a702-6809-414f-83ad-da8042a0f385" providerId="ADAL" clId="{CB7980ED-C42E-4BF1-BB8E-0D93F87A5057}" dt="2025-09-28T19:06:19.364" v="3" actId="478"/>
        <pc:sldMkLst>
          <pc:docMk/>
          <pc:sldMk cId="238884924" sldId="256"/>
        </pc:sldMkLst>
        <pc:picChg chg="del">
          <ac:chgData name="Daniel Showell - Public Health Consultant" userId="40e2a702-6809-414f-83ad-da8042a0f385" providerId="ADAL" clId="{CB7980ED-C42E-4BF1-BB8E-0D93F87A5057}" dt="2025-09-28T19:06:19.364" v="3" actId="478"/>
          <ac:picMkLst>
            <pc:docMk/>
            <pc:sldMk cId="238884924" sldId="256"/>
            <ac:picMk id="20" creationId="{C10264EE-B494-4E03-9972-C9A39EEF88DD}"/>
          </ac:picMkLst>
        </pc:picChg>
      </pc:sldChg>
      <pc:sldChg chg="delSp mod delAnim">
        <pc:chgData name="Daniel Showell - Public Health Consultant" userId="40e2a702-6809-414f-83ad-da8042a0f385" providerId="ADAL" clId="{CB7980ED-C42E-4BF1-BB8E-0D93F87A5057}" dt="2025-09-28T19:06:15.065" v="2" actId="478"/>
        <pc:sldMkLst>
          <pc:docMk/>
          <pc:sldMk cId="1639027998" sldId="273"/>
        </pc:sldMkLst>
        <pc:picChg chg="del">
          <ac:chgData name="Daniel Showell - Public Health Consultant" userId="40e2a702-6809-414f-83ad-da8042a0f385" providerId="ADAL" clId="{CB7980ED-C42E-4BF1-BB8E-0D93F87A5057}" dt="2025-09-28T19:06:15.065" v="2" actId="478"/>
          <ac:picMkLst>
            <pc:docMk/>
            <pc:sldMk cId="1639027998" sldId="273"/>
            <ac:picMk id="25" creationId="{48FBBDF2-C1A7-39C1-CB59-E33085D30C3E}"/>
          </ac:picMkLst>
        </pc:picChg>
      </pc:sldChg>
      <pc:sldChg chg="delSp mod delAnim">
        <pc:chgData name="Daniel Showell - Public Health Consultant" userId="40e2a702-6809-414f-83ad-da8042a0f385" providerId="ADAL" clId="{CB7980ED-C42E-4BF1-BB8E-0D93F87A5057}" dt="2025-09-28T19:06:11.310" v="1" actId="478"/>
        <pc:sldMkLst>
          <pc:docMk/>
          <pc:sldMk cId="1401119753" sldId="275"/>
        </pc:sldMkLst>
        <pc:picChg chg="del">
          <ac:chgData name="Daniel Showell - Public Health Consultant" userId="40e2a702-6809-414f-83ad-da8042a0f385" providerId="ADAL" clId="{CB7980ED-C42E-4BF1-BB8E-0D93F87A5057}" dt="2025-09-28T19:06:11.310" v="1" actId="478"/>
          <ac:picMkLst>
            <pc:docMk/>
            <pc:sldMk cId="1401119753" sldId="275"/>
            <ac:picMk id="6" creationId="{8EF9C82A-B980-7BE7-CB02-3D12AD10750D}"/>
          </ac:picMkLst>
        </pc:picChg>
      </pc:sldChg>
      <pc:sldChg chg="delSp mod delAnim">
        <pc:chgData name="Daniel Showell - Public Health Consultant" userId="40e2a702-6809-414f-83ad-da8042a0f385" providerId="ADAL" clId="{CB7980ED-C42E-4BF1-BB8E-0D93F87A5057}" dt="2025-09-28T19:06:04.608" v="0" actId="478"/>
        <pc:sldMkLst>
          <pc:docMk/>
          <pc:sldMk cId="3400080510" sldId="278"/>
        </pc:sldMkLst>
        <pc:picChg chg="del">
          <ac:chgData name="Daniel Showell - Public Health Consultant" userId="40e2a702-6809-414f-83ad-da8042a0f385" providerId="ADAL" clId="{CB7980ED-C42E-4BF1-BB8E-0D93F87A5057}" dt="2025-09-28T19:06:04.608" v="0" actId="478"/>
          <ac:picMkLst>
            <pc:docMk/>
            <pc:sldMk cId="3400080510" sldId="278"/>
            <ac:picMk id="6" creationId="{3DB381D4-E4EA-E769-2DBF-D507ADDE5156}"/>
          </ac:picMkLst>
        </pc:picChg>
      </pc:sldChg>
    </pc:docChg>
  </pc:docChgLst>
  <pc:docChgLst>
    <pc:chgData name="Sue Mitchell - Procurement Assistant Manager" userId="S::susan.mitchell4@essex.gov.uk::cd7f8e6e-1990-4e1d-aa5d-9788227b3a05" providerId="AD" clId="Web-{6BFE388C-46DB-1419-F01C-0ADEE35E04A8}"/>
    <pc:docChg chg="addSld">
      <pc:chgData name="Sue Mitchell - Procurement Assistant Manager" userId="S::susan.mitchell4@essex.gov.uk::cd7f8e6e-1990-4e1d-aa5d-9788227b3a05" providerId="AD" clId="Web-{6BFE388C-46DB-1419-F01C-0ADEE35E04A8}" dt="2025-09-29T15:22:50.273" v="2"/>
      <pc:docMkLst>
        <pc:docMk/>
      </pc:docMkLst>
      <pc:sldChg chg="add">
        <pc:chgData name="Sue Mitchell - Procurement Assistant Manager" userId="S::susan.mitchell4@essex.gov.uk::cd7f8e6e-1990-4e1d-aa5d-9788227b3a05" providerId="AD" clId="Web-{6BFE388C-46DB-1419-F01C-0ADEE35E04A8}" dt="2025-09-29T15:22:49.804" v="0"/>
        <pc:sldMkLst>
          <pc:docMk/>
          <pc:sldMk cId="3914771310" sldId="2147483487"/>
        </pc:sldMkLst>
      </pc:sldChg>
      <pc:sldChg chg="add">
        <pc:chgData name="Sue Mitchell - Procurement Assistant Manager" userId="S::susan.mitchell4@essex.gov.uk::cd7f8e6e-1990-4e1d-aa5d-9788227b3a05" providerId="AD" clId="Web-{6BFE388C-46DB-1419-F01C-0ADEE35E04A8}" dt="2025-09-29T15:22:50.195" v="1"/>
        <pc:sldMkLst>
          <pc:docMk/>
          <pc:sldMk cId="1669510750" sldId="2147483488"/>
        </pc:sldMkLst>
      </pc:sldChg>
      <pc:sldChg chg="add">
        <pc:chgData name="Sue Mitchell - Procurement Assistant Manager" userId="S::susan.mitchell4@essex.gov.uk::cd7f8e6e-1990-4e1d-aa5d-9788227b3a05" providerId="AD" clId="Web-{6BFE388C-46DB-1419-F01C-0ADEE35E04A8}" dt="2025-09-29T15:22:50.273" v="2"/>
        <pc:sldMkLst>
          <pc:docMk/>
          <pc:sldMk cId="1906204511" sldId="2147483489"/>
        </pc:sldMkLst>
      </pc:sldChg>
      <pc:sldMasterChg chg="addSldLayout">
        <pc:chgData name="Sue Mitchell - Procurement Assistant Manager" userId="S::susan.mitchell4@essex.gov.uk::cd7f8e6e-1990-4e1d-aa5d-9788227b3a05" providerId="AD" clId="Web-{6BFE388C-46DB-1419-F01C-0ADEE35E04A8}" dt="2025-09-29T15:22:49.804" v="0"/>
        <pc:sldMasterMkLst>
          <pc:docMk/>
          <pc:sldMasterMk cId="2787047283" sldId="2147483670"/>
        </pc:sldMasterMkLst>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3279679204" sldId="2147483686"/>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674368538" sldId="2147483687"/>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1148104067" sldId="2147483740"/>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2897922618" sldId="2147483997"/>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79915600" sldId="2147483998"/>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2190410345" sldId="2147483999"/>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727303773" sldId="2147484000"/>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740105676" sldId="2147484001"/>
          </pc:sldLayoutMkLst>
        </pc:sldLayoutChg>
        <pc:sldLayoutChg chg="add">
          <pc:chgData name="Sue Mitchell - Procurement Assistant Manager" userId="S::susan.mitchell4@essex.gov.uk::cd7f8e6e-1990-4e1d-aa5d-9788227b3a05" providerId="AD" clId="Web-{6BFE388C-46DB-1419-F01C-0ADEE35E04A8}" dt="2025-09-29T15:22:49.804" v="0"/>
          <pc:sldLayoutMkLst>
            <pc:docMk/>
            <pc:sldMasterMk cId="2787047283" sldId="2147483670"/>
            <pc:sldLayoutMk cId="238311417" sldId="21474840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hs.uk/nhs-services/vaccination-and-booking-services/book-flu-vaccination/" TargetMode="External"/><Relationship Id="rId7" Type="http://schemas.openxmlformats.org/officeDocument/2006/relationships/hyperlink" Target="mailto:EastofEnglandHPT@ukhsa.gov.uk"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orldhealthorg.shinyapps.io/tb_profiles/" TargetMode="External"/><Relationship Id="rId5" Type="http://schemas.openxmlformats.org/officeDocument/2006/relationships/hyperlink" Target="https://www.gov.uk/government/publications/infection-prevention-and-control-in-adult-social-care-settings/infection-prevention-and-control-resource-for-adult-social-care" TargetMode="External"/><Relationship Id="rId4" Type="http://schemas.openxmlformats.org/officeDocument/2006/relationships/hyperlink" Target="https://www.nhs.uk/nhs-ap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nhs-services/vaccination-and-booking-services/book-flu-vaccination/" TargetMode="External"/><Relationship Id="rId7" Type="http://schemas.openxmlformats.org/officeDocument/2006/relationships/hyperlink" Target="mailto:EastofEnglandHPT@ukhsa.gov.u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orldhealthorg.shinyapps.io/tb_profiles/" TargetMode="External"/><Relationship Id="rId5" Type="http://schemas.openxmlformats.org/officeDocument/2006/relationships/hyperlink" Target="https://www.gov.uk/government/publications/infection-prevention-and-control-in-adult-social-care-settings/infection-prevention-and-control-resource-for-adult-social-care" TargetMode="External"/><Relationship Id="rId4" Type="http://schemas.openxmlformats.org/officeDocument/2006/relationships/hyperlink" Target="https://www.nhs.uk/nhs-ap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a:t>
            </a:fld>
            <a:endParaRPr lang="en-GB"/>
          </a:p>
        </p:txBody>
      </p:sp>
    </p:spTree>
    <p:extLst>
      <p:ext uri="{BB962C8B-B14F-4D97-AF65-F5344CB8AC3E}">
        <p14:creationId xmlns:p14="http://schemas.microsoft.com/office/powerpoint/2010/main" val="97567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Seasonal flu immunisation: </a:t>
            </a:r>
            <a:r>
              <a:rPr lang="en-GB"/>
              <a:t>should be offered to all frontline care staff.  Any provider unable to offer the flu vaccination to its staff can direct them to a community pharmacy offering the NHS flu immunisation or to their general practitioner, as long as the provider is </a:t>
            </a:r>
            <a:r>
              <a:rPr lang="en-GB" sz="1200" b="0" i="0" kern="1200">
                <a:solidFill>
                  <a:schemeClr val="tx1"/>
                </a:solidFill>
                <a:effectLst/>
                <a:latin typeface="+mn-lt"/>
                <a:ea typeface="+mn-ea"/>
                <a:cs typeface="+mn-cs"/>
              </a:rPr>
              <a:t>a registered residential care or nursing home; a registered domiciliary care provider; a voluntary managed hospice provider or if engaged through direct payments or personal health budgets.  They will not be charged for the NHS flu immunisation.  A flu immunisation can be booked on-line through the booking service </a:t>
            </a:r>
            <a:r>
              <a:rPr lang="en-GB" sz="1200" u="sng" kern="1200">
                <a:solidFill>
                  <a:schemeClr val="tx1"/>
                </a:solidFill>
                <a:effectLst/>
                <a:latin typeface="+mn-lt"/>
                <a:ea typeface="+mn-ea"/>
                <a:cs typeface="+mn-cs"/>
                <a:hlinkClick r:id="rId3"/>
              </a:rPr>
              <a:t>https://www.nhs.uk/nhs-services/vaccination-and-booking-services/book-flu-vaccination/</a:t>
            </a:r>
            <a:r>
              <a:rPr lang="en-GB" sz="1200" kern="1200">
                <a:solidFill>
                  <a:schemeClr val="tx1"/>
                </a:solidFill>
                <a:effectLst/>
                <a:latin typeface="+mn-lt"/>
                <a:ea typeface="+mn-ea"/>
                <a:cs typeface="+mn-cs"/>
              </a:rPr>
              <a:t> or the NHS App (</a:t>
            </a:r>
            <a:r>
              <a:rPr lang="en-GB" sz="1200" u="sng" kern="1200">
                <a:solidFill>
                  <a:schemeClr val="tx1"/>
                </a:solidFill>
                <a:effectLst/>
                <a:latin typeface="+mn-lt"/>
                <a:ea typeface="+mn-ea"/>
                <a:cs typeface="+mn-cs"/>
                <a:hlinkClick r:id="rId4"/>
              </a:rPr>
              <a:t>https://www.nhs.uk/nhs-app/</a:t>
            </a:r>
            <a:r>
              <a:rPr lang="en-GB"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COVID-19 immunisation: </a:t>
            </a:r>
            <a:r>
              <a:rPr lang="en-GB" sz="1200" kern="1200">
                <a:solidFill>
                  <a:schemeClr val="tx1"/>
                </a:solidFill>
                <a:effectLst/>
                <a:latin typeface="+mn-lt"/>
                <a:ea typeface="+mn-ea"/>
                <a:cs typeface="+mn-cs"/>
              </a:rPr>
              <a:t>this is no longer offered to frontline care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Infection prevention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Sickness: staff must not attend work if they have a fever and respiratory symptoms or gastrointestinal symptoms (diarrhoea or vomiting).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staff should be trained and have refresher training on infection prevention and control (IPC) which should cover hand hygiene, respiratory hygiene, the correct use and disposal of personal protective equipment (PPE), laundry and waste disposal.  (</a:t>
            </a:r>
            <a:r>
              <a:rPr lang="en-GB" sz="1200" u="sng" kern="1200">
                <a:solidFill>
                  <a:schemeClr val="tx1"/>
                </a:solidFill>
                <a:effectLst/>
                <a:latin typeface="+mn-lt"/>
                <a:ea typeface="+mn-ea"/>
                <a:cs typeface="+mn-cs"/>
                <a:hlinkClick r:id="rId5"/>
              </a:rPr>
              <a:t>https://www.gov.uk/government/publications/infection-prevention-and-control-in-adult-social-care-settings/infection-prevention-and-control-resource-for-adult-social-care</a:t>
            </a:r>
            <a:r>
              <a:rPr lang="en-GB"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Tuberculosis (TB): </a:t>
            </a:r>
            <a:r>
              <a:rPr lang="en-GB" sz="1200" b="0" kern="1200">
                <a:solidFill>
                  <a:schemeClr val="tx1"/>
                </a:solidFill>
                <a:effectLst/>
                <a:latin typeface="+mn-lt"/>
                <a:ea typeface="+mn-ea"/>
                <a:cs typeface="+mn-cs"/>
              </a:rPr>
              <a:t>there have been multiple cases in Essex of care workers having symptoms of TB for many months whilst still working.  This has led to colleagues and residents or clients being needlessly exposed to TB.  To avoid this an awareness of TB amongst managers and staff would be helpful with any staff member having symptoms being directed to see their GP to ask if they might have TB.  The main symptom to look out for is a cough going on for more than three weeks without improvement.  Other things to look out for are night sweats and unexpected weight loss.  It is not necessary to have all the typical symptoms of TB.  Anyone of these symptoms should prompt a medical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n-lt"/>
                <a:ea typeface="+mn-ea"/>
                <a:cs typeface="+mn-cs"/>
              </a:rPr>
              <a:t>Another thing that will help reduce the occurrence of TB in cares settings is for those eligible to have latent (dormant) TB screening.  Anyone fitting all the following criteria are eligible for latent TB screening: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born or spent more than 6 months in a high TB incidence country (≥150/100,000 or Sub-Saharan Africa) (country TB incidence can be found at: </a:t>
            </a:r>
            <a:r>
              <a:rPr lang="en-GB" sz="1200" u="sng" kern="1200">
                <a:solidFill>
                  <a:schemeClr val="tx1"/>
                </a:solidFill>
                <a:effectLst/>
                <a:latin typeface="+mn-lt"/>
                <a:ea typeface="+mn-ea"/>
                <a:cs typeface="+mn-cs"/>
                <a:hlinkClick r:id="rId6"/>
              </a:rPr>
              <a:t>https://worldhealthorg.shinyapps.io/tb_profiles/</a:t>
            </a:r>
            <a:r>
              <a:rPr lang="en-GB" sz="1200" b="0" i="0" kern="1200">
                <a:solidFill>
                  <a:schemeClr val="tx1"/>
                </a:solidFill>
                <a:effectLst/>
                <a:latin typeface="+mn-lt"/>
                <a:ea typeface="+mn-ea"/>
                <a:cs typeface="+mn-cs"/>
              </a:rPr>
              <a:t>) </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entered the UK within the last 5 years (including entry via other countries)</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aged between 16 – 35 years.</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no previous history of TB or LTBI</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not previously screened for LTBI in the UK</a:t>
            </a:r>
          </a:p>
          <a:p>
            <a:pPr marL="171450" indent="-171450" fontAlgn="base">
              <a:buFont typeface="Arial" panose="020B0604020202020204" pitchFamily="34" charset="0"/>
              <a:buChar char="•"/>
            </a:pPr>
            <a:endParaRPr lang="en-GB"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kern="1200">
                <a:solidFill>
                  <a:schemeClr val="tx1"/>
                </a:solidFill>
                <a:effectLst/>
                <a:latin typeface="+mn-lt"/>
                <a:ea typeface="+mn-ea"/>
                <a:cs typeface="+mn-cs"/>
              </a:rPr>
              <a:t>Outbreak vigilance:</a:t>
            </a:r>
            <a:r>
              <a:rPr lang="en-GB" sz="1200" b="0" i="0" kern="1200">
                <a:solidFill>
                  <a:schemeClr val="tx1"/>
                </a:solidFill>
                <a:effectLst/>
                <a:latin typeface="+mn-lt"/>
                <a:ea typeface="+mn-ea"/>
                <a:cs typeface="+mn-cs"/>
              </a:rPr>
              <a:t> any two illness of the same kind, linked by time and by place, should prompt consideration of whether the situation is an outbreak.  Liked in time simply means the start within the incubation period.  Linked by place means that there was an opportunity for infection between individuals, directly of through environmental contamination.  As soon as an outbreak is suspected, control measures should begin.  The UK Health Security Agency is available to give advice on outbreak control.  They can be contacted by email (</a:t>
            </a:r>
            <a:r>
              <a:rPr lang="en-GB" sz="1200" u="sng" kern="1200">
                <a:solidFill>
                  <a:schemeClr val="tx1"/>
                </a:solidFill>
                <a:effectLst/>
                <a:latin typeface="+mn-lt"/>
                <a:ea typeface="+mn-ea"/>
                <a:cs typeface="+mn-cs"/>
                <a:hlinkClick r:id="rId7"/>
              </a:rPr>
              <a:t>EastofEnglandHPT@ukhsa.gov.uk</a:t>
            </a:r>
            <a:r>
              <a:rPr lang="en-GB" sz="1200" b="0" i="0" kern="1200">
                <a:solidFill>
                  <a:schemeClr val="tx1"/>
                </a:solidFill>
                <a:effectLst/>
                <a:latin typeface="+mn-lt"/>
                <a:ea typeface="+mn-ea"/>
                <a:cs typeface="+mn-cs"/>
              </a:rPr>
              <a:t>) or telephone (0300 303 8537).</a:t>
            </a:r>
            <a:endParaRPr lang="en-GB"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372251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9B9B6-5A23-0DAC-E44F-EA6DAC23F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007B6-242F-9C45-291F-02947CF41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E1381-A2AC-C2AD-18B5-57F9D73C3717}"/>
              </a:ext>
            </a:extLst>
          </p:cNvPr>
          <p:cNvSpPr>
            <a:spLocks noGrp="1"/>
          </p:cNvSpPr>
          <p:nvPr>
            <p:ph type="body" idx="1"/>
          </p:nvPr>
        </p:nvSpPr>
        <p:spPr/>
        <p:txBody>
          <a:bodyPr/>
          <a:lstStyle/>
          <a:p>
            <a:r>
              <a:rPr lang="en-GB" b="1"/>
              <a:t>Seasonal flu immunisation:</a:t>
            </a:r>
            <a:r>
              <a:rPr lang="en-GB" b="0"/>
              <a:t> f</a:t>
            </a:r>
            <a:r>
              <a:rPr lang="en-GB" sz="1200" b="0" i="0" kern="1200">
                <a:solidFill>
                  <a:schemeClr val="tx1"/>
                </a:solidFill>
                <a:effectLst/>
                <a:latin typeface="+mn-lt"/>
                <a:ea typeface="+mn-ea"/>
                <a:cs typeface="+mn-cs"/>
              </a:rPr>
              <a:t>rom 1 October 2025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care home residents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everyone aged 65 years and 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frontline health and social care workers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individuals aged 18 to under 65 with certain long-term health conditions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carers in receipt of carer's allowance, or those who are the main carer of an elderly or disabled person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those living with people who are immunocompromised </a:t>
            </a:r>
          </a:p>
          <a:p>
            <a:pPr marL="0" indent="0">
              <a:buFont typeface="Arial" panose="020B0604020202020204" pitchFamily="34" charset="0"/>
              <a:buNone/>
            </a:pPr>
            <a:r>
              <a:rPr lang="en-GB" sz="1200" b="0" i="0" kern="1200">
                <a:solidFill>
                  <a:schemeClr val="tx1"/>
                </a:solidFill>
                <a:effectLst/>
                <a:latin typeface="+mn-lt"/>
                <a:ea typeface="+mn-ea"/>
                <a:cs typeface="+mn-cs"/>
              </a:rPr>
              <a:t>(NB: pregnant women at any stage of pregnancy were eligible even earlier, from 1</a:t>
            </a:r>
            <a:r>
              <a:rPr lang="en-GB" sz="1200" b="0" i="0" kern="1200" baseline="30000">
                <a:solidFill>
                  <a:schemeClr val="tx1"/>
                </a:solidFill>
                <a:effectLst/>
                <a:latin typeface="+mn-lt"/>
                <a:ea typeface="+mn-ea"/>
                <a:cs typeface="+mn-cs"/>
              </a:rPr>
              <a:t>st</a:t>
            </a:r>
            <a:r>
              <a:rPr lang="en-GB" sz="1200" b="0" i="0" kern="1200">
                <a:solidFill>
                  <a:schemeClr val="tx1"/>
                </a:solidFill>
                <a:effectLst/>
                <a:latin typeface="+mn-lt"/>
                <a:ea typeface="+mn-ea"/>
                <a:cs typeface="+mn-cs"/>
              </a:rPr>
              <a:t> September)</a:t>
            </a:r>
          </a:p>
          <a:p>
            <a:endParaRPr lang="en-GB" b="1"/>
          </a:p>
          <a:p>
            <a:r>
              <a:rPr lang="en-GB" b="1"/>
              <a:t>COVID-19 immunisation:</a:t>
            </a:r>
            <a:r>
              <a:rPr lang="en-GB" b="0"/>
              <a:t> anyone fitting into any of the following groups are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residents in care homes for older adults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adults aged 75 years or over</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individuals who are immunosuppressed aged 6 months and over</a:t>
            </a:r>
          </a:p>
          <a:p>
            <a:pPr marL="0" indent="0">
              <a:buFont typeface="Arial" panose="020B0604020202020204" pitchFamily="34" charset="0"/>
              <a:buNone/>
            </a:pPr>
            <a:r>
              <a:rPr lang="en-GB" sz="1200" b="0" i="0" kern="1200">
                <a:solidFill>
                  <a:schemeClr val="tx1"/>
                </a:solidFill>
                <a:effectLst/>
                <a:latin typeface="+mn-lt"/>
                <a:ea typeface="+mn-ea"/>
                <a:cs typeface="+mn-cs"/>
              </a:rPr>
              <a:t>The COVID-19 immunisation is associated with a 43% reduction in the chance of being admitted to hospital with COVID-19.  Although this does not mean it is immunisation can always prevent COVID-19 it does dramatically reduce the risk of a bad health outcome.</a:t>
            </a:r>
          </a:p>
          <a:p>
            <a:pPr marL="0" indent="0">
              <a:buFont typeface="Arial" panose="020B0604020202020204" pitchFamily="34" charset="0"/>
              <a:buNone/>
            </a:pPr>
            <a:endParaRPr lang="en-GB" sz="1200" b="0" i="0" kern="1200">
              <a:solidFill>
                <a:schemeClr val="tx1"/>
              </a:solidFill>
              <a:effectLst/>
              <a:latin typeface="+mn-lt"/>
              <a:ea typeface="+mn-ea"/>
              <a:cs typeface="+mn-cs"/>
            </a:endParaRPr>
          </a:p>
          <a:p>
            <a:pPr marL="0" indent="0">
              <a:buFont typeface="Arial" panose="020B0604020202020204" pitchFamily="34" charset="0"/>
              <a:buNone/>
            </a:pPr>
            <a:r>
              <a:rPr lang="en-GB" sz="1200" b="1" i="0" kern="1200">
                <a:solidFill>
                  <a:schemeClr val="tx1"/>
                </a:solidFill>
                <a:effectLst/>
                <a:latin typeface="+mn-lt"/>
                <a:ea typeface="+mn-ea"/>
                <a:cs typeface="+mn-cs"/>
              </a:rPr>
              <a:t>Pneumococcal immunisation:</a:t>
            </a:r>
            <a:r>
              <a:rPr lang="en-GB" sz="1200" b="0" i="0" kern="1200">
                <a:solidFill>
                  <a:schemeClr val="tx1"/>
                </a:solidFill>
                <a:effectLst/>
                <a:latin typeface="+mn-lt"/>
                <a:ea typeface="+mn-ea"/>
                <a:cs typeface="+mn-cs"/>
              </a:rPr>
              <a:t> anyone aged 65 or over, who has not previously received a pneumococcal immunisation should be offered one.  It does not need to be repeated in subsequent years (unless the individual has </a:t>
            </a:r>
            <a:r>
              <a:rPr lang="en-GB"/>
              <a:t>chronic renal disease, asplenia or splenic dysfunction (including sickle cell disease) in which case the pneumococcal immunisation is recommended every 5 years).</a:t>
            </a:r>
          </a:p>
          <a:p>
            <a:pPr marL="0" indent="0">
              <a:buFont typeface="Arial" panose="020B0604020202020204" pitchFamily="34" charset="0"/>
              <a:buNone/>
            </a:pPr>
            <a:endParaRPr lang="en-GB" sz="1200" b="1" i="0" kern="1200">
              <a:solidFill>
                <a:schemeClr val="tx1"/>
              </a:solidFill>
              <a:effectLst/>
              <a:latin typeface="+mn-lt"/>
              <a:ea typeface="+mn-ea"/>
              <a:cs typeface="+mn-cs"/>
            </a:endParaRPr>
          </a:p>
          <a:p>
            <a:pPr marL="0" indent="0">
              <a:buFont typeface="Arial" panose="020B0604020202020204" pitchFamily="34" charset="0"/>
              <a:buNone/>
            </a:pPr>
            <a:r>
              <a:rPr lang="en-GB" sz="1200" b="0" i="0" kern="1200">
                <a:solidFill>
                  <a:schemeClr val="tx1"/>
                </a:solidFill>
                <a:effectLst/>
                <a:latin typeface="+mn-lt"/>
                <a:ea typeface="+mn-ea"/>
                <a:cs typeface="+mn-cs"/>
              </a:rPr>
              <a:t>In addition to thinking of immunisation the basics of what supports everyone’s wellbeing should not be neglected: nutritious food, being as physically active as capability allows, having meaningful social contact, avoiding falls and having adequate warmth.</a:t>
            </a:r>
          </a:p>
          <a:p>
            <a:endParaRPr lang="en-GB"/>
          </a:p>
        </p:txBody>
      </p:sp>
      <p:sp>
        <p:nvSpPr>
          <p:cNvPr id="4" name="Slide Number Placeholder 3">
            <a:extLst>
              <a:ext uri="{FF2B5EF4-FFF2-40B4-BE49-F238E27FC236}">
                <a16:creationId xmlns:a16="http://schemas.microsoft.com/office/drawing/2014/main" id="{44A8F38A-8995-9545-8EB3-2CBEC8D86A5C}"/>
              </a:ext>
            </a:extLst>
          </p:cNvPr>
          <p:cNvSpPr>
            <a:spLocks noGrp="1"/>
          </p:cNvSpPr>
          <p:nvPr>
            <p:ph type="sldNum" sz="quarter" idx="5"/>
          </p:nvPr>
        </p:nvSpPr>
        <p:spPr/>
        <p:txBody>
          <a:bodyPr/>
          <a:lstStyle/>
          <a:p>
            <a:fld id="{F1B10567-32D7-4C6B-A64F-CFCFF718CD9F}" type="slidenum">
              <a:rPr lang="en-GB" smtClean="0"/>
              <a:t>3</a:t>
            </a:fld>
            <a:endParaRPr lang="en-GB"/>
          </a:p>
        </p:txBody>
      </p:sp>
    </p:spTree>
    <p:extLst>
      <p:ext uri="{BB962C8B-B14F-4D97-AF65-F5344CB8AC3E}">
        <p14:creationId xmlns:p14="http://schemas.microsoft.com/office/powerpoint/2010/main" val="66386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B8DFF-46A4-37A2-9978-56552B15E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78FB9-7AAD-FCFD-EDF2-3421A4E63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8E83C-2753-402E-F90E-B4C12EA2F2F0}"/>
              </a:ext>
            </a:extLst>
          </p:cNvPr>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502FB42-55D9-D97F-89CF-8F94359E5D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Seasonal flu immunisation: </a:t>
            </a:r>
            <a:r>
              <a:rPr lang="en-GB"/>
              <a:t>should be offered to all frontline care staff.  Any provider unable to offer the flu vaccination to its staff can direct them to a community pharmacy offering the NHS flu immunisation or to their general practitioner, as long as the provider is </a:t>
            </a:r>
            <a:r>
              <a:rPr lang="en-GB" sz="1200" b="0" i="0" kern="1200">
                <a:solidFill>
                  <a:schemeClr val="tx1"/>
                </a:solidFill>
                <a:effectLst/>
                <a:latin typeface="+mn-lt"/>
                <a:ea typeface="+mn-ea"/>
                <a:cs typeface="+mn-cs"/>
              </a:rPr>
              <a:t>a registered residential care or nursing home; a registered domiciliary care provider; a voluntary managed hospice provider or if engaged through direct payments or personal health budgets.  They will not be charged for the NHS flu immunisation.  A flu immunisation can be booked on-line through the booking service </a:t>
            </a:r>
            <a:r>
              <a:rPr lang="en-GB" sz="1200" u="sng" kern="1200">
                <a:solidFill>
                  <a:schemeClr val="tx1"/>
                </a:solidFill>
                <a:effectLst/>
                <a:latin typeface="+mn-lt"/>
                <a:ea typeface="+mn-ea"/>
                <a:cs typeface="+mn-cs"/>
                <a:hlinkClick r:id="rId3"/>
              </a:rPr>
              <a:t>https://www.nhs.uk/nhs-services/vaccination-and-booking-services/book-flu-vaccination/</a:t>
            </a:r>
            <a:r>
              <a:rPr lang="en-GB" sz="1200" kern="1200">
                <a:solidFill>
                  <a:schemeClr val="tx1"/>
                </a:solidFill>
                <a:effectLst/>
                <a:latin typeface="+mn-lt"/>
                <a:ea typeface="+mn-ea"/>
                <a:cs typeface="+mn-cs"/>
              </a:rPr>
              <a:t> or the NHS App (</a:t>
            </a:r>
            <a:r>
              <a:rPr lang="en-GB" sz="1200" u="sng" kern="1200">
                <a:solidFill>
                  <a:schemeClr val="tx1"/>
                </a:solidFill>
                <a:effectLst/>
                <a:latin typeface="+mn-lt"/>
                <a:ea typeface="+mn-ea"/>
                <a:cs typeface="+mn-cs"/>
                <a:hlinkClick r:id="rId4"/>
              </a:rPr>
              <a:t>https://www.nhs.uk/nhs-app/</a:t>
            </a:r>
            <a:r>
              <a:rPr lang="en-GB"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COVID-19 immunisation: </a:t>
            </a:r>
            <a:r>
              <a:rPr lang="en-GB" sz="1200" kern="1200">
                <a:solidFill>
                  <a:schemeClr val="tx1"/>
                </a:solidFill>
                <a:effectLst/>
                <a:latin typeface="+mn-lt"/>
                <a:ea typeface="+mn-ea"/>
                <a:cs typeface="+mn-cs"/>
              </a:rPr>
              <a:t>this is no longer offered to frontline care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Infection prevention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Sickness: staff must not attend work if they have a fever and respiratory symptoms or gastrointestinal symptoms (diarrhoea or vomiting).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staff should be trained and have refresher training on infection prevention and control (IPC) which should cover hand hygiene, respiratory hygiene, the correct use and disposal of personal protective equipment (PPE), laundry and waste disposal.  (</a:t>
            </a:r>
            <a:r>
              <a:rPr lang="en-GB" sz="1200" u="sng" kern="1200">
                <a:solidFill>
                  <a:schemeClr val="tx1"/>
                </a:solidFill>
                <a:effectLst/>
                <a:latin typeface="+mn-lt"/>
                <a:ea typeface="+mn-ea"/>
                <a:cs typeface="+mn-cs"/>
                <a:hlinkClick r:id="rId5"/>
              </a:rPr>
              <a:t>https://www.gov.uk/government/publications/infection-prevention-and-control-in-adult-social-care-settings/infection-prevention-and-control-resource-for-adult-social-care</a:t>
            </a:r>
            <a:r>
              <a:rPr lang="en-GB"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Tuberculosis (TB): </a:t>
            </a:r>
            <a:r>
              <a:rPr lang="en-GB" sz="1200" b="0" kern="1200">
                <a:solidFill>
                  <a:schemeClr val="tx1"/>
                </a:solidFill>
                <a:effectLst/>
                <a:latin typeface="+mn-lt"/>
                <a:ea typeface="+mn-ea"/>
                <a:cs typeface="+mn-cs"/>
              </a:rPr>
              <a:t>there have been multiple cases in Essex of care workers having symptoms of TB for many months whilst still working.  This has led to colleagues and residents or clients being needlessly exposed to TB.  To avoid this an awareness of TB amongst managers and staff would be helpful with any staff member having symptoms being directed to see their GP to ask if they might have TB.  The main symptom to look out for is a cough going on for more than three weeks without improvement.  Other things to look out for are night sweats and unexpected weight loss.  It is not necessary to have all the typical symptoms of TB.  Anyone of these symptoms should prompt a medical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n-lt"/>
                <a:ea typeface="+mn-ea"/>
                <a:cs typeface="+mn-cs"/>
              </a:rPr>
              <a:t>Another thing that will help reduce the occurrence of TB in cares settings is for those eligible to have latent (dormant) TB screening.  Anyone fitting all the following criteria are eligible for latent TB screening: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born or spent more than 6 months in a high TB incidence country (≥150/100,000 or Sub-Saharan Africa) (country TB incidence can be found at: </a:t>
            </a:r>
            <a:r>
              <a:rPr lang="en-GB" sz="1200" u="sng" kern="1200">
                <a:solidFill>
                  <a:schemeClr val="tx1"/>
                </a:solidFill>
                <a:effectLst/>
                <a:latin typeface="+mn-lt"/>
                <a:ea typeface="+mn-ea"/>
                <a:cs typeface="+mn-cs"/>
                <a:hlinkClick r:id="rId6"/>
              </a:rPr>
              <a:t>https://worldhealthorg.shinyapps.io/tb_profiles/</a:t>
            </a:r>
            <a:r>
              <a:rPr lang="en-GB" sz="1200" b="0" i="0" kern="1200">
                <a:solidFill>
                  <a:schemeClr val="tx1"/>
                </a:solidFill>
                <a:effectLst/>
                <a:latin typeface="+mn-lt"/>
                <a:ea typeface="+mn-ea"/>
                <a:cs typeface="+mn-cs"/>
              </a:rPr>
              <a:t>) </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entered the UK within the last 5 years (including entry via other countries)</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aged between 16 – 35 years.</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no previous history of TB or LTBI</a:t>
            </a: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not previously screened for LTBI in the UK</a:t>
            </a:r>
          </a:p>
          <a:p>
            <a:pPr marL="171450" indent="-171450" fontAlgn="base">
              <a:buFont typeface="Arial" panose="020B0604020202020204" pitchFamily="34" charset="0"/>
              <a:buChar char="•"/>
            </a:pPr>
            <a:endParaRPr lang="en-GB"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kern="1200">
                <a:solidFill>
                  <a:schemeClr val="tx1"/>
                </a:solidFill>
                <a:effectLst/>
                <a:latin typeface="+mn-lt"/>
                <a:ea typeface="+mn-ea"/>
                <a:cs typeface="+mn-cs"/>
              </a:rPr>
              <a:t>Outbreak vigilance:</a:t>
            </a:r>
            <a:r>
              <a:rPr lang="en-GB" sz="1200" b="0" i="0" kern="1200">
                <a:solidFill>
                  <a:schemeClr val="tx1"/>
                </a:solidFill>
                <a:effectLst/>
                <a:latin typeface="+mn-lt"/>
                <a:ea typeface="+mn-ea"/>
                <a:cs typeface="+mn-cs"/>
              </a:rPr>
              <a:t> any two illness of the same kind, linked by time and by place, should prompt consideration of whether the situation is an outbreak.  Liked in time simply means the start within the incubation period.  Linked by place means that there was an opportunity for infection between individuals, directly of through environmental contamination.  As soon as an outbreak is suspected, control measures should begin.  The UK Health Security Agency is available to give advice on outbreak control.  They can be contacted by email (</a:t>
            </a:r>
            <a:r>
              <a:rPr lang="en-GB" sz="1200" u="sng" kern="1200">
                <a:solidFill>
                  <a:schemeClr val="tx1"/>
                </a:solidFill>
                <a:effectLst/>
                <a:latin typeface="+mn-lt"/>
                <a:ea typeface="+mn-ea"/>
                <a:cs typeface="+mn-cs"/>
                <a:hlinkClick r:id="rId7"/>
              </a:rPr>
              <a:t>EastofEnglandHPT@ukhsa.gov.uk</a:t>
            </a:r>
            <a:r>
              <a:rPr lang="en-GB" sz="1200" b="0" i="0" kern="1200">
                <a:solidFill>
                  <a:schemeClr val="tx1"/>
                </a:solidFill>
                <a:effectLst/>
                <a:latin typeface="+mn-lt"/>
                <a:ea typeface="+mn-ea"/>
                <a:cs typeface="+mn-cs"/>
              </a:rPr>
              <a:t>) or telephone (0300 303 8537).</a:t>
            </a:r>
            <a:endParaRPr lang="en-GB"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5</a:t>
            </a:fld>
            <a:endParaRPr lang="en-GB"/>
          </a:p>
        </p:txBody>
      </p:sp>
    </p:spTree>
    <p:extLst>
      <p:ext uri="{BB962C8B-B14F-4D97-AF65-F5344CB8AC3E}">
        <p14:creationId xmlns:p14="http://schemas.microsoft.com/office/powerpoint/2010/main" val="381090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Seasonal flu immunisation:</a:t>
            </a:r>
            <a:r>
              <a:rPr lang="en-GB" b="0"/>
              <a:t> f</a:t>
            </a:r>
            <a:r>
              <a:rPr lang="en-GB" sz="1200" b="0" i="0" kern="1200">
                <a:solidFill>
                  <a:schemeClr val="tx1"/>
                </a:solidFill>
                <a:effectLst/>
                <a:latin typeface="+mn-lt"/>
                <a:ea typeface="+mn-ea"/>
                <a:cs typeface="+mn-cs"/>
              </a:rPr>
              <a:t>rom 1 October 2025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care home residents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everyone aged 65 years and 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frontline health and social care workers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individuals aged 18 to under 65 with certain long-term health conditions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carers in receipt of carer's allowance, or those who are the main carer of an elderly or disabled person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those living with people who are immunocompromised </a:t>
            </a:r>
          </a:p>
          <a:p>
            <a:pPr marL="0" indent="0">
              <a:buFont typeface="Arial" panose="020B0604020202020204" pitchFamily="34" charset="0"/>
              <a:buNone/>
            </a:pPr>
            <a:r>
              <a:rPr lang="en-GB" sz="1200" b="0" i="0" kern="1200">
                <a:solidFill>
                  <a:schemeClr val="tx1"/>
                </a:solidFill>
                <a:effectLst/>
                <a:latin typeface="+mn-lt"/>
                <a:ea typeface="+mn-ea"/>
                <a:cs typeface="+mn-cs"/>
              </a:rPr>
              <a:t>(NB: pregnant women at any stage of pregnancy were eligible even earlier, from 1</a:t>
            </a:r>
            <a:r>
              <a:rPr lang="en-GB" sz="1200" b="0" i="0" kern="1200" baseline="30000">
                <a:solidFill>
                  <a:schemeClr val="tx1"/>
                </a:solidFill>
                <a:effectLst/>
                <a:latin typeface="+mn-lt"/>
                <a:ea typeface="+mn-ea"/>
                <a:cs typeface="+mn-cs"/>
              </a:rPr>
              <a:t>st</a:t>
            </a:r>
            <a:r>
              <a:rPr lang="en-GB" sz="1200" b="0" i="0" kern="1200">
                <a:solidFill>
                  <a:schemeClr val="tx1"/>
                </a:solidFill>
                <a:effectLst/>
                <a:latin typeface="+mn-lt"/>
                <a:ea typeface="+mn-ea"/>
                <a:cs typeface="+mn-cs"/>
              </a:rPr>
              <a:t> September)</a:t>
            </a:r>
          </a:p>
          <a:p>
            <a:endParaRPr lang="en-GB" b="1"/>
          </a:p>
          <a:p>
            <a:r>
              <a:rPr lang="en-GB" b="1"/>
              <a:t>COVID-19 immunisation:</a:t>
            </a:r>
            <a:r>
              <a:rPr lang="en-GB" b="0"/>
              <a:t> anyone fitting into any of the following groups are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tx1"/>
                </a:solidFill>
                <a:effectLst/>
                <a:latin typeface="+mn-lt"/>
                <a:ea typeface="+mn-ea"/>
                <a:cs typeface="+mn-cs"/>
              </a:rPr>
              <a:t>residents in care homes for older adults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adults aged 75 years or over</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individuals who are immunosuppressed aged 6 months and over</a:t>
            </a:r>
          </a:p>
          <a:p>
            <a:pPr marL="0" indent="0">
              <a:buFont typeface="Arial" panose="020B0604020202020204" pitchFamily="34" charset="0"/>
              <a:buNone/>
            </a:pPr>
            <a:r>
              <a:rPr lang="en-GB" sz="1200" b="0" i="0" kern="1200">
                <a:solidFill>
                  <a:schemeClr val="tx1"/>
                </a:solidFill>
                <a:effectLst/>
                <a:latin typeface="+mn-lt"/>
                <a:ea typeface="+mn-ea"/>
                <a:cs typeface="+mn-cs"/>
              </a:rPr>
              <a:t>The COVID-19 immunisation is associated with a 43% reduction in the chance of being admitted to hospital with COVID-19.  Although this does not mean it is immunisation can always prevent COVID-19 it does dramatically reduce the risk of a bad health outcome.</a:t>
            </a:r>
          </a:p>
          <a:p>
            <a:pPr marL="0" indent="0">
              <a:buFont typeface="Arial" panose="020B0604020202020204" pitchFamily="34" charset="0"/>
              <a:buNone/>
            </a:pPr>
            <a:endParaRPr lang="en-GB" sz="1200" b="0" i="0" kern="1200">
              <a:solidFill>
                <a:schemeClr val="tx1"/>
              </a:solidFill>
              <a:effectLst/>
              <a:latin typeface="+mn-lt"/>
              <a:ea typeface="+mn-ea"/>
              <a:cs typeface="+mn-cs"/>
            </a:endParaRPr>
          </a:p>
          <a:p>
            <a:pPr marL="0" indent="0">
              <a:buFont typeface="Arial" panose="020B0604020202020204" pitchFamily="34" charset="0"/>
              <a:buNone/>
            </a:pPr>
            <a:r>
              <a:rPr lang="en-GB" sz="1200" b="1" i="0" kern="1200">
                <a:solidFill>
                  <a:schemeClr val="tx1"/>
                </a:solidFill>
                <a:effectLst/>
                <a:latin typeface="+mn-lt"/>
                <a:ea typeface="+mn-ea"/>
                <a:cs typeface="+mn-cs"/>
              </a:rPr>
              <a:t>Pneumococcal immunisation:</a:t>
            </a:r>
            <a:r>
              <a:rPr lang="en-GB" sz="1200" b="0" i="0" kern="1200">
                <a:solidFill>
                  <a:schemeClr val="tx1"/>
                </a:solidFill>
                <a:effectLst/>
                <a:latin typeface="+mn-lt"/>
                <a:ea typeface="+mn-ea"/>
                <a:cs typeface="+mn-cs"/>
              </a:rPr>
              <a:t> anyone aged 65 or over, who has not previously received a pneumococcal immunisation should be offered one.  It does not need to be repeated in subsequent years (unless the individual has </a:t>
            </a:r>
            <a:r>
              <a:rPr lang="en-GB"/>
              <a:t>chronic renal disease, asplenia or splenic dysfunction (including sickle cell disease) in which case the pneumococcal immunisation is recommended every 5 years).</a:t>
            </a:r>
          </a:p>
          <a:p>
            <a:pPr marL="0" indent="0">
              <a:buFont typeface="Arial" panose="020B0604020202020204" pitchFamily="34" charset="0"/>
              <a:buNone/>
            </a:pPr>
            <a:endParaRPr lang="en-GB" sz="1200" b="1" i="0" kern="1200">
              <a:solidFill>
                <a:schemeClr val="tx1"/>
              </a:solidFill>
              <a:effectLst/>
              <a:latin typeface="+mn-lt"/>
              <a:ea typeface="+mn-ea"/>
              <a:cs typeface="+mn-cs"/>
            </a:endParaRPr>
          </a:p>
          <a:p>
            <a:pPr marL="0" indent="0">
              <a:buFont typeface="Arial" panose="020B0604020202020204" pitchFamily="34" charset="0"/>
              <a:buNone/>
            </a:pPr>
            <a:r>
              <a:rPr lang="en-GB" sz="1200" b="0" i="0" kern="1200">
                <a:solidFill>
                  <a:schemeClr val="tx1"/>
                </a:solidFill>
                <a:effectLst/>
                <a:latin typeface="+mn-lt"/>
                <a:ea typeface="+mn-ea"/>
                <a:cs typeface="+mn-cs"/>
              </a:rPr>
              <a:t>In addition to thinking of immunisation the basics of what supports everyone’s wellbeing should not be neglected: nutritious food, being as physically active as capability allows, having meaningful social contact, avoiding falls and having adequate warmth.</a:t>
            </a:r>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324335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B8DFF-46A4-37A2-9978-56552B15E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78FB9-7AAD-FCFD-EDF2-3421A4E63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8E83C-2753-402E-F90E-B4C12EA2F2F0}"/>
              </a:ext>
            </a:extLst>
          </p:cNvPr>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502FB42-55D9-D97F-89CF-8F94359E5D54}"/>
              </a:ext>
            </a:extLst>
          </p:cNvPr>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41636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a:normAutofit/>
          </a:bodyPr>
          <a:lstStyle>
            <a:lvl1pPr>
              <a:defRPr sz="7000"/>
            </a:lvl1pPr>
          </a:lstStyle>
          <a:p>
            <a:r>
              <a:rPr lang="en-US"/>
              <a:t>Click to edit Master title style</a:t>
            </a:r>
          </a:p>
        </p:txBody>
      </p:sp>
      <p:sp>
        <p:nvSpPr>
          <p:cNvPr id="12" name="Subtitle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B7D9461-0F61-4002-8F2D-B7697A0E13FF}" type="datetime1">
              <a:rPr lang="en-US" smtClean="0"/>
              <a:t>9/29/2025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7" name="Rectangle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10406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2CCBF12-A134-45A3-B375-F0ED773AC1A8}" type="datetimeFigureOut">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8E909-8E45-4D67-996B-788FD46C12E3}" type="slidenum">
              <a:rPr lang="en-GB" smtClean="0"/>
              <a:t>‹#›</a:t>
            </a:fld>
            <a:endParaRPr lang="en-GB"/>
          </a:p>
        </p:txBody>
      </p:sp>
    </p:spTree>
    <p:extLst>
      <p:ext uri="{BB962C8B-B14F-4D97-AF65-F5344CB8AC3E}">
        <p14:creationId xmlns:p14="http://schemas.microsoft.com/office/powerpoint/2010/main" val="327967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2CCBF12-A134-45A3-B375-F0ED773AC1A8}" type="datetimeFigureOut">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8E909-8E45-4D67-996B-788FD46C12E3}" type="slidenum">
              <a:rPr lang="en-GB" smtClean="0"/>
              <a:t>‹#›</a:t>
            </a:fld>
            <a:endParaRPr lang="en-GB"/>
          </a:p>
        </p:txBody>
      </p:sp>
    </p:spTree>
    <p:extLst>
      <p:ext uri="{BB962C8B-B14F-4D97-AF65-F5344CB8AC3E}">
        <p14:creationId xmlns:p14="http://schemas.microsoft.com/office/powerpoint/2010/main" val="67436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29/09/2025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671" r:id="rId3"/>
    <p:sldLayoutId id="2147483672" r:id="rId4"/>
    <p:sldLayoutId id="2147483673" r:id="rId5"/>
    <p:sldLayoutId id="2147483674" r:id="rId6"/>
    <p:sldLayoutId id="2147483999" r:id="rId7"/>
    <p:sldLayoutId id="2147483675" r:id="rId8"/>
    <p:sldLayoutId id="2147483676" r:id="rId9"/>
    <p:sldLayoutId id="2147483677" r:id="rId10"/>
    <p:sldLayoutId id="2147484000" r:id="rId11"/>
    <p:sldLayoutId id="2147483678" r:id="rId12"/>
    <p:sldLayoutId id="2147483679" r:id="rId13"/>
    <p:sldLayoutId id="2147483680" r:id="rId14"/>
    <p:sldLayoutId id="2147484001" r:id="rId15"/>
    <p:sldLayoutId id="2147483681" r:id="rId16"/>
    <p:sldLayoutId id="2147483682" r:id="rId17"/>
    <p:sldLayoutId id="2147484002" r:id="rId18"/>
    <p:sldLayoutId id="2147483683" r:id="rId19"/>
    <p:sldLayoutId id="2147483684" r:id="rId20"/>
    <p:sldLayoutId id="2147483685" r:id="rId21"/>
    <p:sldLayoutId id="2147483740" r:id="rId22"/>
    <p:sldLayoutId id="2147483686" r:id="rId23"/>
    <p:sldLayoutId id="2147483687" r:id="rId24"/>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hs.uk/nhs-services/vaccination-and-booking-services/book-flu-vaccination/" TargetMode="External"/><Relationship Id="rId7" Type="http://schemas.openxmlformats.org/officeDocument/2006/relationships/hyperlink" Target="https://www.essexproviderhub.org/provider-hub-news/ecc-public-health-ukhsa-webinar-15-october-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mailto:EastofEnglandHPT@ukhsa.gov.uk" TargetMode="External"/><Relationship Id="rId5" Type="http://schemas.openxmlformats.org/officeDocument/2006/relationships/hyperlink" Target="https://www.gov.uk/government/publications/infection-prevention-and-control-in-adult-social-care-settings/infection-prevention-and-control-resource-for-adult-social-care" TargetMode="External"/><Relationship Id="rId4" Type="http://schemas.openxmlformats.org/officeDocument/2006/relationships/hyperlink" Target="https://www.nhs.uk/nhs-ap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nhs-services/vaccination-and-booking-services/book-flu-vaccination/" TargetMode="External"/><Relationship Id="rId7" Type="http://schemas.openxmlformats.org/officeDocument/2006/relationships/hyperlink" Target="https://www.essexproviderhub.org/provider-hub-news/ecc-public-health-ukhsa-webinar-15-october-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mailto:EastofEnglandHPT@ukhsa.gov.uk" TargetMode="External"/><Relationship Id="rId5" Type="http://schemas.openxmlformats.org/officeDocument/2006/relationships/hyperlink" Target="https://www.gov.uk/government/publications/infection-prevention-and-control-in-adult-social-care-settings/infection-prevention-and-control-resource-for-adult-social-care" TargetMode="External"/><Relationship Id="rId4" Type="http://schemas.openxmlformats.org/officeDocument/2006/relationships/hyperlink" Target="https://www.nhs.uk/nhs-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8929464" cy="1620000"/>
          </a:xfrm>
        </p:spPr>
        <p:txBody>
          <a:bodyPr/>
          <a:lstStyle/>
          <a:p>
            <a:r>
              <a:rPr lang="en-GB"/>
              <a:t>Essential for winter health </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Some public health basics</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a:t>30</a:t>
            </a:r>
            <a:r>
              <a:rPr lang="en-GB" baseline="30000"/>
              <a:t>th</a:t>
            </a:r>
            <a:r>
              <a:rPr lang="en-GB"/>
              <a:t> September 2025</a:t>
            </a:r>
          </a:p>
        </p:txBody>
      </p:sp>
    </p:spTree>
    <p:extLst>
      <p:ext uri="{BB962C8B-B14F-4D97-AF65-F5344CB8AC3E}">
        <p14:creationId xmlns:p14="http://schemas.microsoft.com/office/powerpoint/2010/main" val="238884924"/>
      </p:ext>
    </p:extLst>
  </p:cSld>
  <p:clrMapOvr>
    <a:masterClrMapping/>
  </p:clrMapOvr>
  <mc:AlternateContent xmlns:mc="http://schemas.openxmlformats.org/markup-compatibility/2006">
    <mc:Choice xmlns:p14="http://schemas.microsoft.com/office/powerpoint/2010/main" Requires="p14">
      <p:transition spd="slow" p14:dur="2000" advTm="19362"/>
    </mc:Choice>
    <mc:Fallback>
      <p:transition spd="slow" advTm="193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arm receiving an needle">
            <a:extLst>
              <a:ext uri="{FF2B5EF4-FFF2-40B4-BE49-F238E27FC236}">
                <a16:creationId xmlns:a16="http://schemas.microsoft.com/office/drawing/2014/main" id="{13A5A1BD-522E-EF47-6807-3D54F54C7A2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3020" r="23020"/>
          <a:stretch>
            <a:fillRect/>
          </a:stretch>
        </p:blipFill>
        <p:spPr/>
      </p:pic>
      <p:sp>
        <p:nvSpPr>
          <p:cNvPr id="3" name="Title 2">
            <a:extLst>
              <a:ext uri="{FF2B5EF4-FFF2-40B4-BE49-F238E27FC236}">
                <a16:creationId xmlns:a16="http://schemas.microsoft.com/office/drawing/2014/main" id="{A8548529-51D4-596C-A8DF-08390EFDD262}"/>
              </a:ext>
            </a:extLst>
          </p:cNvPr>
          <p:cNvSpPr>
            <a:spLocks noGrp="1"/>
          </p:cNvSpPr>
          <p:nvPr>
            <p:ph type="ctrTitle"/>
          </p:nvPr>
        </p:nvSpPr>
        <p:spPr>
          <a:xfrm>
            <a:off x="539750" y="1274306"/>
            <a:ext cx="6218859" cy="1620000"/>
          </a:xfrm>
        </p:spPr>
        <p:txBody>
          <a:bodyPr/>
          <a:lstStyle/>
          <a:p>
            <a:r>
              <a:rPr lang="en-GB" sz="4000"/>
              <a:t>General Winter Resilience - Staff</a:t>
            </a:r>
          </a:p>
        </p:txBody>
      </p:sp>
      <p:sp>
        <p:nvSpPr>
          <p:cNvPr id="8" name="TextBox 7">
            <a:extLst>
              <a:ext uri="{FF2B5EF4-FFF2-40B4-BE49-F238E27FC236}">
                <a16:creationId xmlns:a16="http://schemas.microsoft.com/office/drawing/2014/main" id="{8C22721A-ABD5-FA07-03B6-5988D17676C3}"/>
              </a:ext>
            </a:extLst>
          </p:cNvPr>
          <p:cNvSpPr txBox="1"/>
          <p:nvPr/>
        </p:nvSpPr>
        <p:spPr>
          <a:xfrm>
            <a:off x="539750" y="2735280"/>
            <a:ext cx="6097656" cy="3693319"/>
          </a:xfrm>
          <a:prstGeom prst="rect">
            <a:avLst/>
          </a:prstGeom>
          <a:noFill/>
        </p:spPr>
        <p:txBody>
          <a:bodyPr wrap="square">
            <a:spAutoFit/>
          </a:bodyPr>
          <a:lstStyle/>
          <a:p>
            <a:pPr marL="285750" indent="-285750">
              <a:spcBef>
                <a:spcPts val="0"/>
              </a:spcBef>
              <a:spcAft>
                <a:spcPts val="0"/>
              </a:spcAft>
              <a:buFont typeface="Arial" panose="020B0604020202020204" pitchFamily="34" charset="0"/>
              <a:buChar char="•"/>
            </a:pPr>
            <a:r>
              <a:rPr lang="en-GB" b="0"/>
              <a:t>Seasonal flu immunisation </a:t>
            </a:r>
          </a:p>
          <a:p>
            <a:pPr marL="285750" indent="-285750">
              <a:spcBef>
                <a:spcPts val="0"/>
              </a:spcBef>
              <a:spcAft>
                <a:spcPts val="0"/>
              </a:spcAft>
              <a:buFont typeface="Arial" panose="020B0604020202020204" pitchFamily="34" charset="0"/>
              <a:buChar char="•"/>
            </a:pPr>
            <a:r>
              <a:rPr lang="en-GB" b="0"/>
              <a:t>Sickness (do not bringing respiratory or gastrointestinal symptoms to work) </a:t>
            </a:r>
          </a:p>
          <a:p>
            <a:pPr marL="285750" indent="-285750">
              <a:spcBef>
                <a:spcPts val="0"/>
              </a:spcBef>
              <a:spcAft>
                <a:spcPts val="0"/>
              </a:spcAft>
              <a:buFont typeface="Arial" panose="020B0604020202020204" pitchFamily="34" charset="0"/>
              <a:buChar char="•"/>
            </a:pPr>
            <a:r>
              <a:rPr lang="en-GB" b="0"/>
              <a:t>IPC training and audits.  (hand washing, respiratory hygiene, correct use of PPE)</a:t>
            </a:r>
          </a:p>
          <a:p>
            <a:pPr marL="285750" indent="-285750">
              <a:spcBef>
                <a:spcPts val="0"/>
              </a:spcBef>
              <a:spcAft>
                <a:spcPts val="0"/>
              </a:spcAft>
              <a:buFont typeface="Arial" panose="020B0604020202020204" pitchFamily="34" charset="0"/>
              <a:buChar char="•"/>
            </a:pPr>
            <a:r>
              <a:rPr lang="en-GB" b="0"/>
              <a:t>TB awareness (joining organisation, symptoms develop: cough &gt; 3 weeks, night sweats, unexpected weight loss)</a:t>
            </a:r>
          </a:p>
          <a:p>
            <a:pPr marL="285750" indent="-285750">
              <a:spcBef>
                <a:spcPts val="0"/>
              </a:spcBef>
              <a:spcAft>
                <a:spcPts val="0"/>
              </a:spcAft>
              <a:buFont typeface="Arial" panose="020B0604020202020204" pitchFamily="34" charset="0"/>
              <a:buChar char="•"/>
            </a:pPr>
            <a:endParaRPr lang="en-GB" b="0"/>
          </a:p>
          <a:p>
            <a:pPr marL="285750" indent="-285750">
              <a:spcBef>
                <a:spcPts val="0"/>
              </a:spcBef>
              <a:spcAft>
                <a:spcPts val="0"/>
              </a:spcAft>
              <a:buFont typeface="Arial" panose="020B0604020202020204" pitchFamily="34" charset="0"/>
              <a:buChar char="•"/>
            </a:pPr>
            <a:r>
              <a:rPr lang="en-GB" b="0"/>
              <a:t>Vigilant for outbreaks </a:t>
            </a:r>
          </a:p>
          <a:p>
            <a:pPr marL="742950" lvl="1" indent="-285750">
              <a:buFont typeface="Arial" panose="020B0604020202020204" pitchFamily="34" charset="0"/>
              <a:buChar char="•"/>
            </a:pPr>
            <a:r>
              <a:rPr lang="en-GB" b="0"/>
              <a:t>Plan possible responses to outbreaks (segregated infected and non-infected residence; </a:t>
            </a:r>
            <a:r>
              <a:rPr lang="en-GB"/>
              <a:t>minimise staff working across different teams; how to manage visiting; when to close to new admissions)</a:t>
            </a:r>
            <a:endParaRPr lang="en-GB" b="0"/>
          </a:p>
        </p:txBody>
      </p:sp>
    </p:spTree>
    <p:extLst>
      <p:ext uri="{BB962C8B-B14F-4D97-AF65-F5344CB8AC3E}">
        <p14:creationId xmlns:p14="http://schemas.microsoft.com/office/powerpoint/2010/main" val="391477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4E1B-D116-1423-CB60-7457D323ECED}"/>
            </a:ext>
          </a:extLst>
        </p:cNvPr>
        <p:cNvGrpSpPr/>
        <p:nvPr/>
      </p:nvGrpSpPr>
      <p:grpSpPr>
        <a:xfrm>
          <a:off x="0" y="0"/>
          <a:ext cx="0" cy="0"/>
          <a:chOff x="0" y="0"/>
          <a:chExt cx="0" cy="0"/>
        </a:xfrm>
      </p:grpSpPr>
      <p:pic>
        <p:nvPicPr>
          <p:cNvPr id="6" name="Picture Placeholder 5" descr="Three old men sitting on the bleachers">
            <a:extLst>
              <a:ext uri="{FF2B5EF4-FFF2-40B4-BE49-F238E27FC236}">
                <a16:creationId xmlns:a16="http://schemas.microsoft.com/office/drawing/2014/main" id="{A7E3B7BA-3295-81CC-7402-70AF2495761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008" r="21008"/>
          <a:stretch/>
        </p:blipFill>
        <p:spPr/>
      </p:pic>
      <p:sp>
        <p:nvSpPr>
          <p:cNvPr id="3" name="Title 2">
            <a:extLst>
              <a:ext uri="{FF2B5EF4-FFF2-40B4-BE49-F238E27FC236}">
                <a16:creationId xmlns:a16="http://schemas.microsoft.com/office/drawing/2014/main" id="{0FA2A10B-EC36-8D2B-D5E2-A568C27F0BE8}"/>
              </a:ext>
            </a:extLst>
          </p:cNvPr>
          <p:cNvSpPr>
            <a:spLocks noGrp="1"/>
          </p:cNvSpPr>
          <p:nvPr>
            <p:ph type="ctrTitle"/>
          </p:nvPr>
        </p:nvSpPr>
        <p:spPr>
          <a:xfrm>
            <a:off x="539750" y="1274306"/>
            <a:ext cx="6218859" cy="1620000"/>
          </a:xfrm>
        </p:spPr>
        <p:txBody>
          <a:bodyPr/>
          <a:lstStyle/>
          <a:p>
            <a:r>
              <a:rPr lang="en-GB" sz="4000"/>
              <a:t>General Winter Resilience – Residence / Clients</a:t>
            </a:r>
          </a:p>
        </p:txBody>
      </p:sp>
      <p:sp>
        <p:nvSpPr>
          <p:cNvPr id="8" name="TextBox 7">
            <a:extLst>
              <a:ext uri="{FF2B5EF4-FFF2-40B4-BE49-F238E27FC236}">
                <a16:creationId xmlns:a16="http://schemas.microsoft.com/office/drawing/2014/main" id="{89D2C49D-3610-BBA0-BBB8-32638FD06D50}"/>
              </a:ext>
            </a:extLst>
          </p:cNvPr>
          <p:cNvSpPr txBox="1"/>
          <p:nvPr/>
        </p:nvSpPr>
        <p:spPr>
          <a:xfrm>
            <a:off x="539750" y="2735280"/>
            <a:ext cx="6097656" cy="2862322"/>
          </a:xfrm>
          <a:prstGeom prst="rect">
            <a:avLst/>
          </a:prstGeom>
          <a:noFill/>
        </p:spPr>
        <p:txBody>
          <a:bodyPr wrap="square">
            <a:spAutoFit/>
          </a:bodyPr>
          <a:lstStyle/>
          <a:p>
            <a:pPr marL="285750" indent="-285750">
              <a:spcBef>
                <a:spcPts val="0"/>
              </a:spcBef>
              <a:spcAft>
                <a:spcPts val="0"/>
              </a:spcAft>
              <a:buFont typeface="Arial" panose="020B0604020202020204" pitchFamily="34" charset="0"/>
              <a:buChar char="•"/>
            </a:pPr>
            <a:r>
              <a:rPr lang="en-GB"/>
              <a:t>Seasonal flu immunisation</a:t>
            </a:r>
          </a:p>
          <a:p>
            <a:pPr marL="285750" indent="-285750">
              <a:spcBef>
                <a:spcPts val="0"/>
              </a:spcBef>
              <a:spcAft>
                <a:spcPts val="0"/>
              </a:spcAft>
              <a:buFont typeface="Arial" panose="020B0604020202020204" pitchFamily="34" charset="0"/>
              <a:buChar char="•"/>
            </a:pPr>
            <a:r>
              <a:rPr lang="en-GB"/>
              <a:t>COVID-19 immunisation</a:t>
            </a:r>
          </a:p>
          <a:p>
            <a:pPr marL="285750" indent="-285750">
              <a:spcBef>
                <a:spcPts val="0"/>
              </a:spcBef>
              <a:spcAft>
                <a:spcPts val="0"/>
              </a:spcAft>
              <a:buFont typeface="Arial" panose="020B0604020202020204" pitchFamily="34" charset="0"/>
              <a:buChar char="•"/>
            </a:pPr>
            <a:r>
              <a:rPr lang="en-GB"/>
              <a:t>Pneumococcal immunisation</a:t>
            </a:r>
          </a:p>
          <a:p>
            <a:pPr marL="285750" indent="-285750">
              <a:spcBef>
                <a:spcPts val="0"/>
              </a:spcBef>
              <a:spcAft>
                <a:spcPts val="0"/>
              </a:spcAft>
              <a:buFont typeface="Arial" panose="020B0604020202020204" pitchFamily="34" charset="0"/>
              <a:buChar char="•"/>
            </a:pPr>
            <a:endParaRPr lang="en-GB"/>
          </a:p>
          <a:p>
            <a:pPr marL="285750" indent="-285750">
              <a:spcBef>
                <a:spcPts val="0"/>
              </a:spcBef>
              <a:spcAft>
                <a:spcPts val="0"/>
              </a:spcAft>
              <a:buFont typeface="Arial" panose="020B0604020202020204" pitchFamily="34" charset="0"/>
              <a:buChar char="•"/>
            </a:pPr>
            <a:r>
              <a:rPr lang="en-GB"/>
              <a:t>Good nutrition</a:t>
            </a:r>
          </a:p>
          <a:p>
            <a:pPr marL="285750" indent="-285750">
              <a:spcBef>
                <a:spcPts val="0"/>
              </a:spcBef>
              <a:spcAft>
                <a:spcPts val="0"/>
              </a:spcAft>
              <a:buFont typeface="Arial" panose="020B0604020202020204" pitchFamily="34" charset="0"/>
              <a:buChar char="•"/>
            </a:pPr>
            <a:r>
              <a:rPr lang="en-GB"/>
              <a:t>Physical activity</a:t>
            </a:r>
          </a:p>
          <a:p>
            <a:pPr marL="285750" indent="-285750">
              <a:spcBef>
                <a:spcPts val="0"/>
              </a:spcBef>
              <a:spcAft>
                <a:spcPts val="0"/>
              </a:spcAft>
              <a:buFont typeface="Arial" panose="020B0604020202020204" pitchFamily="34" charset="0"/>
              <a:buChar char="•"/>
            </a:pPr>
            <a:r>
              <a:rPr lang="en-GB"/>
              <a:t>Social contact</a:t>
            </a:r>
          </a:p>
          <a:p>
            <a:pPr marL="285750" indent="-285750">
              <a:spcBef>
                <a:spcPts val="0"/>
              </a:spcBef>
              <a:spcAft>
                <a:spcPts val="0"/>
              </a:spcAft>
              <a:buFont typeface="Arial" panose="020B0604020202020204" pitchFamily="34" charset="0"/>
              <a:buChar char="•"/>
            </a:pPr>
            <a:r>
              <a:rPr lang="en-GB"/>
              <a:t>Falls avoidance</a:t>
            </a:r>
          </a:p>
          <a:p>
            <a:pPr marL="285750" indent="-285750">
              <a:spcBef>
                <a:spcPts val="0"/>
              </a:spcBef>
              <a:spcAft>
                <a:spcPts val="0"/>
              </a:spcAft>
              <a:buFont typeface="Arial" panose="020B0604020202020204" pitchFamily="34" charset="0"/>
              <a:buChar char="•"/>
            </a:pPr>
            <a:r>
              <a:rPr lang="en-GB"/>
              <a:t>Warmth</a:t>
            </a:r>
          </a:p>
          <a:p>
            <a:pPr>
              <a:spcBef>
                <a:spcPts val="0"/>
              </a:spcBef>
              <a:spcAft>
                <a:spcPts val="0"/>
              </a:spcAft>
            </a:pPr>
            <a:endParaRPr lang="en-GB"/>
          </a:p>
        </p:txBody>
      </p:sp>
    </p:spTree>
    <p:extLst>
      <p:ext uri="{BB962C8B-B14F-4D97-AF65-F5344CB8AC3E}">
        <p14:creationId xmlns:p14="http://schemas.microsoft.com/office/powerpoint/2010/main" val="166951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2580-EE89-27B4-62E4-B6A524F29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FA304-3901-B8F4-ECC1-F69E86D7333F}"/>
              </a:ext>
            </a:extLst>
          </p:cNvPr>
          <p:cNvSpPr>
            <a:spLocks noGrp="1"/>
          </p:cNvSpPr>
          <p:nvPr>
            <p:ph type="title"/>
          </p:nvPr>
        </p:nvSpPr>
        <p:spPr>
          <a:xfrm>
            <a:off x="545123" y="517524"/>
            <a:ext cx="11117789" cy="1065091"/>
          </a:xfrm>
        </p:spPr>
        <p:txBody>
          <a:bodyPr/>
          <a:lstStyle/>
          <a:p>
            <a:r>
              <a:rPr lang="en-GB"/>
              <a:t>Resources </a:t>
            </a:r>
          </a:p>
        </p:txBody>
      </p:sp>
      <p:sp>
        <p:nvSpPr>
          <p:cNvPr id="3" name="Content Placeholder 2">
            <a:extLst>
              <a:ext uri="{FF2B5EF4-FFF2-40B4-BE49-F238E27FC236}">
                <a16:creationId xmlns:a16="http://schemas.microsoft.com/office/drawing/2014/main" id="{5F05AB3A-0DFB-3774-EE73-73F512C111DE}"/>
              </a:ext>
            </a:extLst>
          </p:cNvPr>
          <p:cNvSpPr>
            <a:spLocks noGrp="1"/>
          </p:cNvSpPr>
          <p:nvPr>
            <p:ph sz="half" idx="1"/>
          </p:nvPr>
        </p:nvSpPr>
        <p:spPr>
          <a:xfrm>
            <a:off x="537105" y="1680845"/>
            <a:ext cx="11117789" cy="4149725"/>
          </a:xfrm>
        </p:spPr>
        <p:txBody>
          <a:bodyPr/>
          <a:lstStyle/>
          <a:p>
            <a:pPr lvl="0">
              <a:spcBef>
                <a:spcPts val="0"/>
              </a:spcBef>
              <a:spcAft>
                <a:spcPts val="0"/>
              </a:spcAft>
              <a:defRPr/>
            </a:pPr>
            <a:r>
              <a:rPr lang="en-GB" sz="1600"/>
              <a:t>Staff wishing to book their flu immunisation:</a:t>
            </a:r>
          </a:p>
          <a:p>
            <a:pPr marL="285750" lvl="0" indent="-285750">
              <a:spcBef>
                <a:spcPts val="0"/>
              </a:spcBef>
              <a:spcAft>
                <a:spcPts val="0"/>
              </a:spcAft>
              <a:buFont typeface="Arial" panose="020B0604020202020204" pitchFamily="34" charset="0"/>
              <a:buChar char="•"/>
              <a:defRPr/>
            </a:pPr>
            <a:r>
              <a:rPr lang="en-GB" sz="1600" b="0"/>
              <a:t>on-line through the national booking service </a:t>
            </a:r>
            <a:r>
              <a:rPr lang="en-GB" sz="1600" u="sng">
                <a:hlinkClick r:id="rId3"/>
              </a:rPr>
              <a:t>https://www.nhs.uk/nhs-services/vaccination-and-booking-services/book-flu-vaccination/</a:t>
            </a:r>
            <a:endParaRPr lang="en-GB" sz="1600" u="sng"/>
          </a:p>
          <a:p>
            <a:pPr lvl="0">
              <a:spcBef>
                <a:spcPts val="0"/>
              </a:spcBef>
              <a:spcAft>
                <a:spcPts val="0"/>
              </a:spcAft>
              <a:defRPr/>
            </a:pPr>
            <a:r>
              <a:rPr lang="en-GB" sz="1600" b="0"/>
              <a:t>or </a:t>
            </a:r>
          </a:p>
          <a:p>
            <a:pPr marL="285750" lvl="0" indent="-285750">
              <a:spcBef>
                <a:spcPts val="0"/>
              </a:spcBef>
              <a:spcAft>
                <a:spcPts val="0"/>
              </a:spcAft>
              <a:buFont typeface="Arial" panose="020B0604020202020204" pitchFamily="34" charset="0"/>
              <a:buChar char="•"/>
              <a:defRPr/>
            </a:pPr>
            <a:r>
              <a:rPr lang="en-GB" sz="1600" b="0"/>
              <a:t>Through the NHS App </a:t>
            </a:r>
            <a:r>
              <a:rPr lang="en-GB" sz="1600"/>
              <a:t>(</a:t>
            </a:r>
            <a:r>
              <a:rPr lang="en-GB" sz="1600" u="sng">
                <a:hlinkClick r:id="rId4"/>
              </a:rPr>
              <a:t>https://www.nhs.uk/nhs-app/</a:t>
            </a:r>
            <a:r>
              <a:rPr lang="en-GB" sz="1600"/>
              <a:t>).</a:t>
            </a:r>
          </a:p>
          <a:p>
            <a:pPr lvl="0">
              <a:spcBef>
                <a:spcPts val="0"/>
              </a:spcBef>
              <a:spcAft>
                <a:spcPts val="0"/>
              </a:spcAft>
              <a:defRPr/>
            </a:pPr>
            <a:endParaRPr lang="en-GB" sz="1600"/>
          </a:p>
          <a:p>
            <a:pPr lvl="0">
              <a:spcBef>
                <a:spcPts val="0"/>
              </a:spcBef>
              <a:spcAft>
                <a:spcPts val="0"/>
              </a:spcAft>
              <a:defRPr/>
            </a:pPr>
            <a:r>
              <a:rPr lang="en-GB" sz="1600"/>
              <a:t>Basic Infection Prevention and Control information:</a:t>
            </a:r>
          </a:p>
          <a:p>
            <a:pPr lvl="0">
              <a:spcBef>
                <a:spcPts val="0"/>
              </a:spcBef>
              <a:spcAft>
                <a:spcPts val="0"/>
              </a:spcAft>
              <a:defRPr/>
            </a:pPr>
            <a:r>
              <a:rPr lang="en-GB" sz="1600" u="sng">
                <a:hlinkClick r:id="rId5"/>
              </a:rPr>
              <a:t>https://www.gov.uk/government/publications/infection-prevention-and-control-in-adult-social-care-settings/infection-prevention-and-control-resource-for-adult-social-care</a:t>
            </a:r>
            <a:endParaRPr lang="en-GB" sz="1600"/>
          </a:p>
          <a:p>
            <a:pPr lvl="0" fontAlgn="base">
              <a:spcBef>
                <a:spcPts val="0"/>
              </a:spcBef>
              <a:spcAft>
                <a:spcPts val="0"/>
              </a:spcAft>
              <a:defRPr/>
            </a:pPr>
            <a:endParaRPr lang="en-GB" sz="1600" b="0"/>
          </a:p>
          <a:p>
            <a:pPr lvl="0" fontAlgn="base">
              <a:spcBef>
                <a:spcPts val="0"/>
              </a:spcBef>
              <a:spcAft>
                <a:spcPts val="0"/>
              </a:spcAft>
              <a:defRPr/>
            </a:pPr>
            <a:r>
              <a:rPr lang="en-GB" sz="1600" b="0"/>
              <a:t>The </a:t>
            </a:r>
            <a:r>
              <a:rPr lang="en-GB" sz="1600"/>
              <a:t>UK Health Security Agency </a:t>
            </a:r>
            <a:r>
              <a:rPr lang="en-GB" sz="1600" b="0"/>
              <a:t>contact details </a:t>
            </a:r>
          </a:p>
          <a:p>
            <a:pPr lvl="0" fontAlgn="base">
              <a:spcBef>
                <a:spcPts val="0"/>
              </a:spcBef>
              <a:spcAft>
                <a:spcPts val="0"/>
              </a:spcAft>
              <a:defRPr/>
            </a:pPr>
            <a:r>
              <a:rPr lang="en-GB" sz="1600" u="sng">
                <a:hlinkClick r:id="rId6"/>
              </a:rPr>
              <a:t>EastofEnglandHPT@ukhsa.gov.uk</a:t>
            </a:r>
            <a:r>
              <a:rPr lang="en-GB" sz="1600" b="0"/>
              <a:t> or telephone 0300 303 8537.</a:t>
            </a:r>
          </a:p>
          <a:p>
            <a:pPr lvl="0" fontAlgn="base">
              <a:spcBef>
                <a:spcPts val="0"/>
              </a:spcBef>
              <a:spcAft>
                <a:spcPts val="0"/>
              </a:spcAft>
              <a:defRPr/>
            </a:pPr>
            <a:endParaRPr lang="en-GB" sz="1600" b="0"/>
          </a:p>
          <a:p>
            <a:pPr lvl="0" fontAlgn="base">
              <a:spcBef>
                <a:spcPts val="0"/>
              </a:spcBef>
              <a:spcAft>
                <a:spcPts val="0"/>
              </a:spcAft>
              <a:defRPr/>
            </a:pPr>
            <a:endParaRPr lang="en-GB" sz="1600" b="0"/>
          </a:p>
          <a:p>
            <a:pPr lvl="0" fontAlgn="base">
              <a:spcBef>
                <a:spcPts val="0"/>
              </a:spcBef>
              <a:spcAft>
                <a:spcPts val="0"/>
              </a:spcAft>
              <a:defRPr/>
            </a:pPr>
            <a:r>
              <a:rPr lang="en-GB">
                <a:hlinkClick r:id="rId7"/>
              </a:rPr>
              <a:t>Preparing for winter webinar</a:t>
            </a:r>
            <a:r>
              <a:rPr lang="en-GB"/>
              <a:t> </a:t>
            </a:r>
            <a:r>
              <a:rPr lang="en-GB" b="0"/>
              <a:t>Public Health and UK Health Security Agency. Wednesday 15 October, 11:30am to 12:30pm</a:t>
            </a:r>
            <a:endParaRPr lang="en-GB" sz="1600"/>
          </a:p>
          <a:p>
            <a:pPr>
              <a:spcBef>
                <a:spcPts val="0"/>
              </a:spcBef>
              <a:spcAft>
                <a:spcPts val="0"/>
              </a:spcAft>
            </a:pPr>
            <a:endParaRPr lang="en-GB"/>
          </a:p>
        </p:txBody>
      </p:sp>
    </p:spTree>
    <p:extLst>
      <p:ext uri="{BB962C8B-B14F-4D97-AF65-F5344CB8AC3E}">
        <p14:creationId xmlns:p14="http://schemas.microsoft.com/office/powerpoint/2010/main" val="1906204511"/>
      </p:ext>
    </p:extLst>
  </p:cSld>
  <p:clrMapOvr>
    <a:masterClrMapping/>
  </p:clrMapOvr>
  <mc:AlternateContent xmlns:mc="http://schemas.openxmlformats.org/markup-compatibility/2006">
    <mc:Choice xmlns:p14="http://schemas.microsoft.com/office/powerpoint/2010/main" Requires="p14">
      <p:transition spd="slow" p14:dur="2000" advTm="62146"/>
    </mc:Choice>
    <mc:Fallback>
      <p:transition spd="slow" advTm="621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7F83-5087-4D6E-0B19-F498D3DCC4DE}"/>
              </a:ext>
            </a:extLst>
          </p:cNvPr>
          <p:cNvSpPr>
            <a:spLocks noGrp="1"/>
          </p:cNvSpPr>
          <p:nvPr>
            <p:ph type="title"/>
          </p:nvPr>
        </p:nvSpPr>
        <p:spPr>
          <a:xfrm>
            <a:off x="545123" y="517524"/>
            <a:ext cx="11117789" cy="1065091"/>
          </a:xfrm>
        </p:spPr>
        <p:txBody>
          <a:bodyPr/>
          <a:lstStyle/>
          <a:p>
            <a:r>
              <a:rPr lang="en-GB"/>
              <a:t>General Winter Resilience - Staff</a:t>
            </a:r>
          </a:p>
        </p:txBody>
      </p:sp>
      <p:sp>
        <p:nvSpPr>
          <p:cNvPr id="3" name="Content Placeholder 2">
            <a:extLst>
              <a:ext uri="{FF2B5EF4-FFF2-40B4-BE49-F238E27FC236}">
                <a16:creationId xmlns:a16="http://schemas.microsoft.com/office/drawing/2014/main" id="{94C28CB3-4302-4F46-6E40-F70077F8F491}"/>
              </a:ext>
            </a:extLst>
          </p:cNvPr>
          <p:cNvSpPr>
            <a:spLocks noGrp="1"/>
          </p:cNvSpPr>
          <p:nvPr>
            <p:ph sz="half" idx="1"/>
          </p:nvPr>
        </p:nvSpPr>
        <p:spPr>
          <a:xfrm>
            <a:off x="539999" y="1863725"/>
            <a:ext cx="11117789" cy="4149725"/>
          </a:xfrm>
        </p:spPr>
        <p:txBody>
          <a:bodyPr/>
          <a:lstStyle/>
          <a:p>
            <a:pPr marL="285750" indent="-285750">
              <a:spcBef>
                <a:spcPts val="0"/>
              </a:spcBef>
              <a:spcAft>
                <a:spcPts val="0"/>
              </a:spcAft>
              <a:buFont typeface="Arial" panose="020B0604020202020204" pitchFamily="34" charset="0"/>
              <a:buChar char="•"/>
            </a:pPr>
            <a:r>
              <a:rPr lang="en-GB" b="0"/>
              <a:t>Seasonal flu immunisation </a:t>
            </a:r>
          </a:p>
          <a:p>
            <a:pPr marL="285750" indent="-285750">
              <a:spcBef>
                <a:spcPts val="0"/>
              </a:spcBef>
              <a:spcAft>
                <a:spcPts val="0"/>
              </a:spcAft>
              <a:buFont typeface="Arial" panose="020B0604020202020204" pitchFamily="34" charset="0"/>
              <a:buChar char="•"/>
            </a:pPr>
            <a:r>
              <a:rPr lang="en-GB" b="0"/>
              <a:t>Sickness (do not bringing respiratory or gastrointestinal symptoms to work) </a:t>
            </a:r>
          </a:p>
          <a:p>
            <a:pPr marL="285750" indent="-285750">
              <a:spcBef>
                <a:spcPts val="0"/>
              </a:spcBef>
              <a:spcAft>
                <a:spcPts val="0"/>
              </a:spcAft>
              <a:buFont typeface="Arial" panose="020B0604020202020204" pitchFamily="34" charset="0"/>
              <a:buChar char="•"/>
            </a:pPr>
            <a:r>
              <a:rPr lang="en-GB" b="0"/>
              <a:t>IPC training and audits.  (hand washing, respiratory hygiene, correct use of PPE)</a:t>
            </a:r>
          </a:p>
          <a:p>
            <a:pPr marL="285750" indent="-285750">
              <a:spcBef>
                <a:spcPts val="0"/>
              </a:spcBef>
              <a:spcAft>
                <a:spcPts val="0"/>
              </a:spcAft>
              <a:buFont typeface="Arial" panose="020B0604020202020204" pitchFamily="34" charset="0"/>
              <a:buChar char="•"/>
            </a:pPr>
            <a:r>
              <a:rPr lang="en-GB" b="0"/>
              <a:t>TB awareness (joining organisation, symptoms develop: cough &gt; 3 weeks, night sweats, unexpected weight loss)</a:t>
            </a:r>
          </a:p>
          <a:p>
            <a:pPr marL="285750" indent="-285750">
              <a:spcBef>
                <a:spcPts val="0"/>
              </a:spcBef>
              <a:spcAft>
                <a:spcPts val="0"/>
              </a:spcAft>
              <a:buFont typeface="Arial" panose="020B0604020202020204" pitchFamily="34" charset="0"/>
              <a:buChar char="•"/>
            </a:pPr>
            <a:endParaRPr lang="en-GB" b="0"/>
          </a:p>
          <a:p>
            <a:pPr marL="285750" indent="-285750">
              <a:spcBef>
                <a:spcPts val="0"/>
              </a:spcBef>
              <a:spcAft>
                <a:spcPts val="0"/>
              </a:spcAft>
              <a:buFont typeface="Arial" panose="020B0604020202020204" pitchFamily="34" charset="0"/>
              <a:buChar char="•"/>
            </a:pPr>
            <a:r>
              <a:rPr lang="en-GB" b="0"/>
              <a:t>Vigilant for outbreaks </a:t>
            </a:r>
          </a:p>
          <a:p>
            <a:pPr marL="516150" lvl="2" indent="-285750">
              <a:spcAft>
                <a:spcPts val="0"/>
              </a:spcAft>
            </a:pPr>
            <a:r>
              <a:rPr lang="en-GB" b="0"/>
              <a:t>Plan possible responses to outbreaks (segregated infected and non-infected residence; </a:t>
            </a:r>
            <a:r>
              <a:rPr lang="en-GB"/>
              <a:t>minimise staff working across different teams; how to manage visiting; when to close to new admissions)</a:t>
            </a:r>
            <a:endParaRPr lang="en-GB" b="0"/>
          </a:p>
          <a:p>
            <a:pPr marL="285750" indent="-285750">
              <a:spcBef>
                <a:spcPts val="0"/>
              </a:spcBef>
              <a:spcAft>
                <a:spcPts val="0"/>
              </a:spcAft>
              <a:buFont typeface="Arial" panose="020B0604020202020204" pitchFamily="34" charset="0"/>
              <a:buChar char="•"/>
            </a:pPr>
            <a:endParaRPr lang="en-GB" b="0"/>
          </a:p>
          <a:p>
            <a:pPr marL="285750" indent="-285750">
              <a:spcBef>
                <a:spcPts val="0"/>
              </a:spcBef>
              <a:spcAft>
                <a:spcPts val="0"/>
              </a:spcAft>
              <a:buFont typeface="Arial" panose="020B0604020202020204" pitchFamily="34" charset="0"/>
              <a:buChar char="•"/>
            </a:pPr>
            <a:endParaRPr lang="en-GB" b="0"/>
          </a:p>
        </p:txBody>
      </p:sp>
    </p:spTree>
    <p:extLst>
      <p:ext uri="{BB962C8B-B14F-4D97-AF65-F5344CB8AC3E}">
        <p14:creationId xmlns:p14="http://schemas.microsoft.com/office/powerpoint/2010/main" val="1639027998"/>
      </p:ext>
    </p:extLst>
  </p:cSld>
  <p:clrMapOvr>
    <a:masterClrMapping/>
  </p:clrMapOvr>
  <mc:AlternateContent xmlns:mc="http://schemas.openxmlformats.org/markup-compatibility/2006">
    <mc:Choice xmlns:p14="http://schemas.microsoft.com/office/powerpoint/2010/main" Requires="p14">
      <p:transition spd="slow" p14:dur="2000" advTm="227867"/>
    </mc:Choice>
    <mc:Fallback>
      <p:transition spd="slow" advTm="22786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016E-46CD-578E-FB74-180B26969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3F3B8-0B04-3ED9-673A-DD9535946C31}"/>
              </a:ext>
            </a:extLst>
          </p:cNvPr>
          <p:cNvSpPr>
            <a:spLocks noGrp="1"/>
          </p:cNvSpPr>
          <p:nvPr>
            <p:ph type="title"/>
          </p:nvPr>
        </p:nvSpPr>
        <p:spPr>
          <a:xfrm>
            <a:off x="545123" y="517524"/>
            <a:ext cx="11117789" cy="1065091"/>
          </a:xfrm>
        </p:spPr>
        <p:txBody>
          <a:bodyPr/>
          <a:lstStyle/>
          <a:p>
            <a:r>
              <a:rPr lang="en-GB"/>
              <a:t>General Winter Resilience – Residence / Clients</a:t>
            </a:r>
          </a:p>
        </p:txBody>
      </p:sp>
      <p:sp>
        <p:nvSpPr>
          <p:cNvPr id="3" name="Content Placeholder 2">
            <a:extLst>
              <a:ext uri="{FF2B5EF4-FFF2-40B4-BE49-F238E27FC236}">
                <a16:creationId xmlns:a16="http://schemas.microsoft.com/office/drawing/2014/main" id="{91F37520-3211-C1A0-4176-F723B23626E3}"/>
              </a:ext>
            </a:extLst>
          </p:cNvPr>
          <p:cNvSpPr>
            <a:spLocks noGrp="1"/>
          </p:cNvSpPr>
          <p:nvPr>
            <p:ph sz="half" idx="1"/>
          </p:nvPr>
        </p:nvSpPr>
        <p:spPr>
          <a:xfrm>
            <a:off x="539999" y="1863725"/>
            <a:ext cx="11117789" cy="4149725"/>
          </a:xfrm>
        </p:spPr>
        <p:txBody>
          <a:bodyPr/>
          <a:lstStyle/>
          <a:p>
            <a:pPr marL="285750" indent="-285750">
              <a:spcBef>
                <a:spcPts val="0"/>
              </a:spcBef>
              <a:spcAft>
                <a:spcPts val="0"/>
              </a:spcAft>
              <a:buFont typeface="Arial" panose="020B0604020202020204" pitchFamily="34" charset="0"/>
              <a:buChar char="•"/>
            </a:pPr>
            <a:r>
              <a:rPr lang="en-GB" b="0"/>
              <a:t>Seasonal flu immunisation</a:t>
            </a:r>
          </a:p>
          <a:p>
            <a:pPr marL="285750" indent="-285750">
              <a:spcBef>
                <a:spcPts val="0"/>
              </a:spcBef>
              <a:spcAft>
                <a:spcPts val="0"/>
              </a:spcAft>
              <a:buFont typeface="Arial" panose="020B0604020202020204" pitchFamily="34" charset="0"/>
              <a:buChar char="•"/>
            </a:pPr>
            <a:r>
              <a:rPr lang="en-GB" b="0"/>
              <a:t>COVID-19 immunisation</a:t>
            </a:r>
          </a:p>
          <a:p>
            <a:pPr marL="285750" indent="-285750">
              <a:spcBef>
                <a:spcPts val="0"/>
              </a:spcBef>
              <a:spcAft>
                <a:spcPts val="0"/>
              </a:spcAft>
              <a:buFont typeface="Arial" panose="020B0604020202020204" pitchFamily="34" charset="0"/>
              <a:buChar char="•"/>
            </a:pPr>
            <a:r>
              <a:rPr lang="en-GB" b="0"/>
              <a:t>Pneumococcal immunisation</a:t>
            </a:r>
          </a:p>
          <a:p>
            <a:pPr marL="285750" indent="-285750">
              <a:spcBef>
                <a:spcPts val="0"/>
              </a:spcBef>
              <a:spcAft>
                <a:spcPts val="0"/>
              </a:spcAft>
              <a:buFont typeface="Arial" panose="020B0604020202020204" pitchFamily="34" charset="0"/>
              <a:buChar char="•"/>
            </a:pPr>
            <a:endParaRPr lang="en-GB" b="0"/>
          </a:p>
          <a:p>
            <a:pPr marL="285750" indent="-285750">
              <a:spcBef>
                <a:spcPts val="0"/>
              </a:spcBef>
              <a:spcAft>
                <a:spcPts val="0"/>
              </a:spcAft>
              <a:buFont typeface="Arial" panose="020B0604020202020204" pitchFamily="34" charset="0"/>
              <a:buChar char="•"/>
            </a:pPr>
            <a:r>
              <a:rPr lang="en-GB" b="0"/>
              <a:t>Good nutrition</a:t>
            </a:r>
          </a:p>
          <a:p>
            <a:pPr marL="285750" indent="-285750">
              <a:spcBef>
                <a:spcPts val="0"/>
              </a:spcBef>
              <a:spcAft>
                <a:spcPts val="0"/>
              </a:spcAft>
              <a:buFont typeface="Arial" panose="020B0604020202020204" pitchFamily="34" charset="0"/>
              <a:buChar char="•"/>
            </a:pPr>
            <a:r>
              <a:rPr lang="en-GB" b="0"/>
              <a:t>Physical activity</a:t>
            </a:r>
          </a:p>
          <a:p>
            <a:pPr marL="285750" indent="-285750">
              <a:spcBef>
                <a:spcPts val="0"/>
              </a:spcBef>
              <a:spcAft>
                <a:spcPts val="0"/>
              </a:spcAft>
              <a:buFont typeface="Arial" panose="020B0604020202020204" pitchFamily="34" charset="0"/>
              <a:buChar char="•"/>
            </a:pPr>
            <a:r>
              <a:rPr lang="en-GB" b="0"/>
              <a:t>Social contact</a:t>
            </a:r>
          </a:p>
          <a:p>
            <a:pPr marL="285750" indent="-285750">
              <a:spcBef>
                <a:spcPts val="0"/>
              </a:spcBef>
              <a:spcAft>
                <a:spcPts val="0"/>
              </a:spcAft>
              <a:buFont typeface="Arial" panose="020B0604020202020204" pitchFamily="34" charset="0"/>
              <a:buChar char="•"/>
            </a:pPr>
            <a:r>
              <a:rPr lang="en-GB" b="0"/>
              <a:t>Falls avoidance</a:t>
            </a:r>
          </a:p>
          <a:p>
            <a:pPr marL="285750" indent="-285750">
              <a:spcBef>
                <a:spcPts val="0"/>
              </a:spcBef>
              <a:spcAft>
                <a:spcPts val="0"/>
              </a:spcAft>
              <a:buFont typeface="Arial" panose="020B0604020202020204" pitchFamily="34" charset="0"/>
              <a:buChar char="•"/>
            </a:pPr>
            <a:r>
              <a:rPr lang="en-GB" b="0"/>
              <a:t>Warmth</a:t>
            </a:r>
          </a:p>
          <a:p>
            <a:pPr>
              <a:spcBef>
                <a:spcPts val="0"/>
              </a:spcBef>
              <a:spcAft>
                <a:spcPts val="0"/>
              </a:spcAft>
            </a:pPr>
            <a:endParaRPr lang="en-GB"/>
          </a:p>
        </p:txBody>
      </p:sp>
    </p:spTree>
    <p:extLst>
      <p:ext uri="{BB962C8B-B14F-4D97-AF65-F5344CB8AC3E}">
        <p14:creationId xmlns:p14="http://schemas.microsoft.com/office/powerpoint/2010/main" val="1401119753"/>
      </p:ext>
    </p:extLst>
  </p:cSld>
  <p:clrMapOvr>
    <a:masterClrMapping/>
  </p:clrMapOvr>
  <mc:AlternateContent xmlns:mc="http://schemas.openxmlformats.org/markup-compatibility/2006">
    <mc:Choice xmlns:p14="http://schemas.microsoft.com/office/powerpoint/2010/main" Requires="p14">
      <p:transition spd="slow" p14:dur="2000" advTm="213194"/>
    </mc:Choice>
    <mc:Fallback>
      <p:transition spd="slow" advTm="2131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2580-EE89-27B4-62E4-B6A524F29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FA304-3901-B8F4-ECC1-F69E86D7333F}"/>
              </a:ext>
            </a:extLst>
          </p:cNvPr>
          <p:cNvSpPr>
            <a:spLocks noGrp="1"/>
          </p:cNvSpPr>
          <p:nvPr>
            <p:ph type="title"/>
          </p:nvPr>
        </p:nvSpPr>
        <p:spPr>
          <a:xfrm>
            <a:off x="545123" y="517524"/>
            <a:ext cx="11117789" cy="1065091"/>
          </a:xfrm>
        </p:spPr>
        <p:txBody>
          <a:bodyPr/>
          <a:lstStyle/>
          <a:p>
            <a:r>
              <a:rPr lang="en-GB"/>
              <a:t>Resources </a:t>
            </a:r>
          </a:p>
        </p:txBody>
      </p:sp>
      <p:sp>
        <p:nvSpPr>
          <p:cNvPr id="3" name="Content Placeholder 2">
            <a:extLst>
              <a:ext uri="{FF2B5EF4-FFF2-40B4-BE49-F238E27FC236}">
                <a16:creationId xmlns:a16="http://schemas.microsoft.com/office/drawing/2014/main" id="{5F05AB3A-0DFB-3774-EE73-73F512C111DE}"/>
              </a:ext>
            </a:extLst>
          </p:cNvPr>
          <p:cNvSpPr>
            <a:spLocks noGrp="1"/>
          </p:cNvSpPr>
          <p:nvPr>
            <p:ph sz="half" idx="1"/>
          </p:nvPr>
        </p:nvSpPr>
        <p:spPr>
          <a:xfrm>
            <a:off x="537105" y="1680845"/>
            <a:ext cx="11117789" cy="4149725"/>
          </a:xfrm>
        </p:spPr>
        <p:txBody>
          <a:bodyPr/>
          <a:lstStyle/>
          <a:p>
            <a:pPr lvl="0">
              <a:spcBef>
                <a:spcPts val="0"/>
              </a:spcBef>
              <a:spcAft>
                <a:spcPts val="0"/>
              </a:spcAft>
              <a:defRPr/>
            </a:pPr>
            <a:r>
              <a:rPr lang="en-GB" sz="1600"/>
              <a:t>Staff wishing to book their flu immunisation:</a:t>
            </a:r>
          </a:p>
          <a:p>
            <a:pPr marL="285750" lvl="0" indent="-285750">
              <a:spcBef>
                <a:spcPts val="0"/>
              </a:spcBef>
              <a:spcAft>
                <a:spcPts val="0"/>
              </a:spcAft>
              <a:buFont typeface="Arial" panose="020B0604020202020204" pitchFamily="34" charset="0"/>
              <a:buChar char="•"/>
              <a:defRPr/>
            </a:pPr>
            <a:r>
              <a:rPr lang="en-GB" sz="1600" b="0"/>
              <a:t>on-line through the national booking service </a:t>
            </a:r>
            <a:r>
              <a:rPr lang="en-GB" sz="1600" u="sng">
                <a:hlinkClick r:id="rId3"/>
              </a:rPr>
              <a:t>https://www.nhs.uk/nhs-services/vaccination-and-booking-services/book-flu-vaccination/</a:t>
            </a:r>
            <a:endParaRPr lang="en-GB" sz="1600" u="sng"/>
          </a:p>
          <a:p>
            <a:pPr lvl="0">
              <a:spcBef>
                <a:spcPts val="0"/>
              </a:spcBef>
              <a:spcAft>
                <a:spcPts val="0"/>
              </a:spcAft>
              <a:defRPr/>
            </a:pPr>
            <a:r>
              <a:rPr lang="en-GB" sz="1600" b="0"/>
              <a:t>or </a:t>
            </a:r>
          </a:p>
          <a:p>
            <a:pPr marL="285750" lvl="0" indent="-285750">
              <a:spcBef>
                <a:spcPts val="0"/>
              </a:spcBef>
              <a:spcAft>
                <a:spcPts val="0"/>
              </a:spcAft>
              <a:buFont typeface="Arial" panose="020B0604020202020204" pitchFamily="34" charset="0"/>
              <a:buChar char="•"/>
              <a:defRPr/>
            </a:pPr>
            <a:r>
              <a:rPr lang="en-GB" sz="1600" b="0"/>
              <a:t>Through the NHS App </a:t>
            </a:r>
            <a:r>
              <a:rPr lang="en-GB" sz="1600"/>
              <a:t>(</a:t>
            </a:r>
            <a:r>
              <a:rPr lang="en-GB" sz="1600" u="sng">
                <a:hlinkClick r:id="rId4"/>
              </a:rPr>
              <a:t>https://www.nhs.uk/nhs-app/</a:t>
            </a:r>
            <a:r>
              <a:rPr lang="en-GB" sz="1600"/>
              <a:t>).</a:t>
            </a:r>
          </a:p>
          <a:p>
            <a:pPr lvl="0">
              <a:spcBef>
                <a:spcPts val="0"/>
              </a:spcBef>
              <a:spcAft>
                <a:spcPts val="0"/>
              </a:spcAft>
              <a:defRPr/>
            </a:pPr>
            <a:endParaRPr lang="en-GB" sz="1600"/>
          </a:p>
          <a:p>
            <a:pPr lvl="0">
              <a:spcBef>
                <a:spcPts val="0"/>
              </a:spcBef>
              <a:spcAft>
                <a:spcPts val="0"/>
              </a:spcAft>
              <a:defRPr/>
            </a:pPr>
            <a:r>
              <a:rPr lang="en-GB" sz="1600"/>
              <a:t>Basic Infection Prevention and Control information:</a:t>
            </a:r>
          </a:p>
          <a:p>
            <a:pPr lvl="0">
              <a:spcBef>
                <a:spcPts val="0"/>
              </a:spcBef>
              <a:spcAft>
                <a:spcPts val="0"/>
              </a:spcAft>
              <a:defRPr/>
            </a:pPr>
            <a:r>
              <a:rPr lang="en-GB" sz="1600" u="sng">
                <a:hlinkClick r:id="rId5"/>
              </a:rPr>
              <a:t>https://www.gov.uk/government/publications/infection-prevention-and-control-in-adult-social-care-settings/infection-prevention-and-control-resource-for-adult-social-care</a:t>
            </a:r>
            <a:endParaRPr lang="en-GB" sz="1600"/>
          </a:p>
          <a:p>
            <a:pPr lvl="0" fontAlgn="base">
              <a:spcBef>
                <a:spcPts val="0"/>
              </a:spcBef>
              <a:spcAft>
                <a:spcPts val="0"/>
              </a:spcAft>
              <a:defRPr/>
            </a:pPr>
            <a:endParaRPr lang="en-GB" sz="1600" b="0"/>
          </a:p>
          <a:p>
            <a:pPr lvl="0" fontAlgn="base">
              <a:spcBef>
                <a:spcPts val="0"/>
              </a:spcBef>
              <a:spcAft>
                <a:spcPts val="0"/>
              </a:spcAft>
              <a:defRPr/>
            </a:pPr>
            <a:r>
              <a:rPr lang="en-GB" sz="1600" b="0"/>
              <a:t>The </a:t>
            </a:r>
            <a:r>
              <a:rPr lang="en-GB" sz="1600"/>
              <a:t>UK Health Security Agency </a:t>
            </a:r>
            <a:r>
              <a:rPr lang="en-GB" sz="1600" b="0"/>
              <a:t>contact details </a:t>
            </a:r>
          </a:p>
          <a:p>
            <a:pPr lvl="0" fontAlgn="base">
              <a:spcBef>
                <a:spcPts val="0"/>
              </a:spcBef>
              <a:spcAft>
                <a:spcPts val="0"/>
              </a:spcAft>
              <a:defRPr/>
            </a:pPr>
            <a:r>
              <a:rPr lang="en-GB" sz="1600" u="sng">
                <a:hlinkClick r:id="rId6"/>
              </a:rPr>
              <a:t>EastofEnglandHPT@ukhsa.gov.uk</a:t>
            </a:r>
            <a:r>
              <a:rPr lang="en-GB" sz="1600" b="0"/>
              <a:t>) or telephone (0300 303 8537).</a:t>
            </a:r>
          </a:p>
          <a:p>
            <a:pPr lvl="0" fontAlgn="base">
              <a:spcBef>
                <a:spcPts val="0"/>
              </a:spcBef>
              <a:spcAft>
                <a:spcPts val="0"/>
              </a:spcAft>
              <a:defRPr/>
            </a:pPr>
            <a:endParaRPr lang="en-GB" sz="1600" b="0"/>
          </a:p>
          <a:p>
            <a:pPr lvl="0" fontAlgn="base">
              <a:spcBef>
                <a:spcPts val="0"/>
              </a:spcBef>
              <a:spcAft>
                <a:spcPts val="0"/>
              </a:spcAft>
              <a:defRPr/>
            </a:pPr>
            <a:endParaRPr lang="en-GB" sz="1600" b="0"/>
          </a:p>
          <a:p>
            <a:pPr lvl="0" fontAlgn="base">
              <a:spcBef>
                <a:spcPts val="0"/>
              </a:spcBef>
              <a:spcAft>
                <a:spcPts val="0"/>
              </a:spcAft>
              <a:defRPr/>
            </a:pPr>
            <a:r>
              <a:rPr lang="en-GB">
                <a:hlinkClick r:id="rId7"/>
              </a:rPr>
              <a:t>Preparing for winter webinar</a:t>
            </a:r>
            <a:r>
              <a:rPr lang="en-GB"/>
              <a:t> </a:t>
            </a:r>
            <a:r>
              <a:rPr lang="en-GB" b="0"/>
              <a:t>Public Health and UK Health Security Agency. Wednesday 15 October, 11:30am to 12:30pm</a:t>
            </a:r>
            <a:endParaRPr lang="en-GB" sz="1600"/>
          </a:p>
          <a:p>
            <a:pPr>
              <a:spcBef>
                <a:spcPts val="0"/>
              </a:spcBef>
              <a:spcAft>
                <a:spcPts val="0"/>
              </a:spcAft>
            </a:pPr>
            <a:endParaRPr lang="en-GB"/>
          </a:p>
        </p:txBody>
      </p:sp>
    </p:spTree>
    <p:extLst>
      <p:ext uri="{BB962C8B-B14F-4D97-AF65-F5344CB8AC3E}">
        <p14:creationId xmlns:p14="http://schemas.microsoft.com/office/powerpoint/2010/main" val="3400080510"/>
      </p:ext>
    </p:extLst>
  </p:cSld>
  <p:clrMapOvr>
    <a:masterClrMapping/>
  </p:clrMapOvr>
  <mc:AlternateContent xmlns:mc="http://schemas.openxmlformats.org/markup-compatibility/2006">
    <mc:Choice xmlns:p14="http://schemas.microsoft.com/office/powerpoint/2010/main" Requires="p14">
      <p:transition spd="slow" p14:dur="2000" advTm="62146"/>
    </mc:Choice>
    <mc:Fallback>
      <p:transition spd="slow" advTm="62146"/>
    </mc:Fallback>
  </mc:AlternateContent>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74e580a-a041-4244-9ca4-ddc01076bb73" xsi:nil="true"/>
    <lcf76f155ced4ddcb4097134ff3c332f xmlns="b5a80fbb-9528-4329-8766-a31417ada2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B7BC4DA9BC1B45AECABBC449C1D926" ma:contentTypeVersion="14" ma:contentTypeDescription="Create a new document." ma:contentTypeScope="" ma:versionID="10fd046ccc2e8660ac9dd914948f4de5">
  <xsd:schema xmlns:xsd="http://www.w3.org/2001/XMLSchema" xmlns:xs="http://www.w3.org/2001/XMLSchema" xmlns:p="http://schemas.microsoft.com/office/2006/metadata/properties" xmlns:ns2="b5a80fbb-9528-4329-8766-a31417ada2f6" xmlns:ns3="074e580a-a041-4244-9ca4-ddc01076bb73" targetNamespace="http://schemas.microsoft.com/office/2006/metadata/properties" ma:root="true" ma:fieldsID="1aaab51c7e536798846f935de80d77d9" ns2:_="" ns3:_="">
    <xsd:import namespace="b5a80fbb-9528-4329-8766-a31417ada2f6"/>
    <xsd:import namespace="074e580a-a041-4244-9ca4-ddc01076bb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80fbb-9528-4329-8766-a31417ada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e580a-a041-4244-9ca4-ddc01076bb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e4fd79-9484-43d1-ac7d-ea376cd260ae}" ma:internalName="TaxCatchAll" ma:showField="CatchAllData" ma:web="074e580a-a041-4244-9ca4-ddc01076b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074e580a-a041-4244-9ca4-ddc01076bb73"/>
    <ds:schemaRef ds:uri="1c7f92b6-d343-469b-a597-ad7c16c497bd"/>
    <ds:schemaRef ds:uri="6a461f78-e7a2-485a-8a47-5fc604b04102"/>
    <ds:schemaRef ds:uri="8222fd4d-652b-4d1a-a0ab-e6d5c2122398"/>
    <ds:schemaRef ds:uri="b5a80fbb-9528-4329-8766-a31417ada2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CC3BFD-4ABF-4075-AB42-FA5A536D2193}">
  <ds:schemaRefs>
    <ds:schemaRef ds:uri="074e580a-a041-4244-9ca4-ddc01076bb73"/>
    <ds:schemaRef ds:uri="b5a80fbb-9528-4329-8766-a31417ada2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Essential for winter health </vt:lpstr>
      <vt:lpstr>General Winter Resilience - Staff</vt:lpstr>
      <vt:lpstr>General Winter Resilience – Residence / Clients</vt:lpstr>
      <vt:lpstr>Resources </vt:lpstr>
      <vt:lpstr>General Winter Resilience - Staff</vt:lpstr>
      <vt:lpstr>General Winter Resilience – Residence / Clients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Showell - Public Health Consultant</dc:creator>
  <cp:revision>1</cp:revision>
  <dcterms:created xsi:type="dcterms:W3CDTF">2025-09-24T16:45:18Z</dcterms:created>
  <dcterms:modified xsi:type="dcterms:W3CDTF">2025-09-29T15:23:07Z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0x0101008AB7BC4DA9BC1B45AECABBC449C1D926</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