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8D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68" autoAdjust="0"/>
  </p:normalViewPr>
  <p:slideViewPr>
    <p:cSldViewPr snapToGrid="0">
      <p:cViewPr varScale="1">
        <p:scale>
          <a:sx n="101" d="100"/>
          <a:sy n="101" d="100"/>
        </p:scale>
        <p:origin x="16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CB4E6-4EE4-42C9-BCC8-66B0BC8CFBC5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259E7-1CA0-41A0-ABC6-F49C3F97F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8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1259E7-1CA0-41A0-ABC6-F49C3F97F5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14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2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8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08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02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89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04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12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3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9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1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04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62564-ED06-4689-8FCF-7D07E9234F49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5FB1B-7EAB-4345-BD00-EBBCAE44BF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1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ooksbeyondwords.co.uk/resources-dl" TargetMode="External"/><Relationship Id="rId3" Type="http://schemas.openxmlformats.org/officeDocument/2006/relationships/hyperlink" Target="https://assets.publishing.service.gov.uk/government/uploads/system/uploads/attachment_data/file/911844/AAA_screening_easy_guide_August_2020.pdf" TargetMode="External"/><Relationship Id="rId7" Type="http://schemas.openxmlformats.org/officeDocument/2006/relationships/hyperlink" Target="https://phescreening.blog.gov.uk/2020/12/07/bowel-cancer-animation-now-available-in-british-sign-languag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ssets.publishing.service.gov.uk/government/uploads/system/uploads/attachment_data/file/806904/BCSP_FIT_easy_read_final.pdf" TargetMode="External"/><Relationship Id="rId5" Type="http://schemas.openxmlformats.org/officeDocument/2006/relationships/hyperlink" Target="http://www.essexdesp.co.uk/" TargetMode="External"/><Relationship Id="rId10" Type="http://schemas.openxmlformats.org/officeDocument/2006/relationships/hyperlink" Target="https://assets.publishing.service.gov.uk/government/uploads/system/uploads/attachment_data/file/765594/Easy_guide_to_breast_screening.pdf" TargetMode="External"/><Relationship Id="rId4" Type="http://schemas.openxmlformats.org/officeDocument/2006/relationships/hyperlink" Target="https://assets.publishing.service.gov.uk/government/uploads/system/uploads/attachment_data/file/809634/An_easy_guide_to_diabetic_eye_screening.pdf" TargetMode="External"/><Relationship Id="rId9" Type="http://schemas.openxmlformats.org/officeDocument/2006/relationships/hyperlink" Target="https://assets.publishing.service.gov.uk/government/uploads/system/uploads/attachment_data/file/790791/CSP05_an_easy_guide_to_cervical_screenin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3F7B092A-708A-4A31-8190-637B97070EB5}"/>
              </a:ext>
            </a:extLst>
          </p:cNvPr>
          <p:cNvCxnSpPr>
            <a:cxnSpLocks/>
          </p:cNvCxnSpPr>
          <p:nvPr/>
        </p:nvCxnSpPr>
        <p:spPr>
          <a:xfrm flipH="1" flipV="1">
            <a:off x="4676162" y="2442200"/>
            <a:ext cx="10067" cy="8588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1923B43-2045-4BE2-B28B-9AF65BCA022E}"/>
              </a:ext>
            </a:extLst>
          </p:cNvPr>
          <p:cNvCxnSpPr>
            <a:cxnSpLocks/>
          </p:cNvCxnSpPr>
          <p:nvPr/>
        </p:nvCxnSpPr>
        <p:spPr>
          <a:xfrm>
            <a:off x="3094820" y="2729432"/>
            <a:ext cx="19358" cy="53506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D516773-7225-4CE1-8544-480BBCA63758}"/>
              </a:ext>
            </a:extLst>
          </p:cNvPr>
          <p:cNvCxnSpPr>
            <a:cxnSpLocks/>
          </p:cNvCxnSpPr>
          <p:nvPr/>
        </p:nvCxnSpPr>
        <p:spPr>
          <a:xfrm>
            <a:off x="3109129" y="2451129"/>
            <a:ext cx="1299962" cy="81415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4F1CEB9-C1E3-45D0-BB91-EAA96B6BE786}"/>
              </a:ext>
            </a:extLst>
          </p:cNvPr>
          <p:cNvCxnSpPr>
            <a:cxnSpLocks/>
          </p:cNvCxnSpPr>
          <p:nvPr/>
        </p:nvCxnSpPr>
        <p:spPr>
          <a:xfrm flipH="1">
            <a:off x="836349" y="2295883"/>
            <a:ext cx="2129531" cy="96861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872297-A0C4-4ECC-84E8-1BFF96D706CB}"/>
              </a:ext>
            </a:extLst>
          </p:cNvPr>
          <p:cNvCxnSpPr>
            <a:cxnSpLocks/>
          </p:cNvCxnSpPr>
          <p:nvPr/>
        </p:nvCxnSpPr>
        <p:spPr>
          <a:xfrm>
            <a:off x="6137055" y="2676589"/>
            <a:ext cx="232601" cy="62998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2B5315C-137C-4C9C-9E59-B6A294D7FC06}"/>
              </a:ext>
            </a:extLst>
          </p:cNvPr>
          <p:cNvCxnSpPr>
            <a:cxnSpLocks/>
          </p:cNvCxnSpPr>
          <p:nvPr/>
        </p:nvCxnSpPr>
        <p:spPr>
          <a:xfrm>
            <a:off x="5592364" y="2417391"/>
            <a:ext cx="2949803" cy="80012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7AC981E-21C6-44D0-A058-943CB8BC442F}"/>
              </a:ext>
            </a:extLst>
          </p:cNvPr>
          <p:cNvCxnSpPr>
            <a:cxnSpLocks/>
          </p:cNvCxnSpPr>
          <p:nvPr/>
        </p:nvCxnSpPr>
        <p:spPr>
          <a:xfrm flipH="1">
            <a:off x="920783" y="3901896"/>
            <a:ext cx="2679" cy="7065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621C5AD-CA24-46AA-B9CC-B0289C9FE0CC}"/>
              </a:ext>
            </a:extLst>
          </p:cNvPr>
          <p:cNvCxnSpPr>
            <a:cxnSpLocks/>
          </p:cNvCxnSpPr>
          <p:nvPr/>
        </p:nvCxnSpPr>
        <p:spPr>
          <a:xfrm flipH="1">
            <a:off x="2881576" y="3949449"/>
            <a:ext cx="2679" cy="7065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B0B5C8B-2515-43B2-A317-3349C9D240AC}"/>
              </a:ext>
            </a:extLst>
          </p:cNvPr>
          <p:cNvCxnSpPr>
            <a:cxnSpLocks/>
          </p:cNvCxnSpPr>
          <p:nvPr/>
        </p:nvCxnSpPr>
        <p:spPr>
          <a:xfrm flipH="1">
            <a:off x="4939777" y="3874061"/>
            <a:ext cx="2679" cy="7065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26FA515-27B2-4637-AD62-F3C342824D56}"/>
              </a:ext>
            </a:extLst>
          </p:cNvPr>
          <p:cNvCxnSpPr>
            <a:cxnSpLocks/>
          </p:cNvCxnSpPr>
          <p:nvPr/>
        </p:nvCxnSpPr>
        <p:spPr>
          <a:xfrm flipH="1">
            <a:off x="6937734" y="3994282"/>
            <a:ext cx="2679" cy="7065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F744B23-CF76-4807-B8E5-415E1CE55E40}"/>
              </a:ext>
            </a:extLst>
          </p:cNvPr>
          <p:cNvCxnSpPr>
            <a:cxnSpLocks/>
          </p:cNvCxnSpPr>
          <p:nvPr/>
        </p:nvCxnSpPr>
        <p:spPr>
          <a:xfrm flipH="1">
            <a:off x="8812920" y="3953919"/>
            <a:ext cx="2679" cy="7065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AD87EC1A-D9C2-4E59-BD1C-71D3A6E1FCA8}"/>
              </a:ext>
            </a:extLst>
          </p:cNvPr>
          <p:cNvSpPr/>
          <p:nvPr/>
        </p:nvSpPr>
        <p:spPr>
          <a:xfrm>
            <a:off x="6072692" y="3159272"/>
            <a:ext cx="1651246" cy="1188284"/>
          </a:xfrm>
          <a:prstGeom prst="rect">
            <a:avLst/>
          </a:prstGeom>
          <a:solidFill>
            <a:srgbClr val="F8D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Cervical Screening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Age 25-64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1D3707-9C79-4CD9-A30D-70792EFCEDFB}"/>
              </a:ext>
            </a:extLst>
          </p:cNvPr>
          <p:cNvSpPr/>
          <p:nvPr/>
        </p:nvSpPr>
        <p:spPr>
          <a:xfrm>
            <a:off x="8027999" y="3159272"/>
            <a:ext cx="1651246" cy="1188283"/>
          </a:xfrm>
          <a:prstGeom prst="rect">
            <a:avLst/>
          </a:prstGeom>
          <a:solidFill>
            <a:srgbClr val="F8D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Breast Screening</a:t>
            </a:r>
          </a:p>
          <a:p>
            <a:pPr algn="ctr"/>
            <a:r>
              <a:rPr lang="en-GB" sz="1600">
                <a:solidFill>
                  <a:schemeClr val="tx1"/>
                </a:solidFill>
              </a:rPr>
              <a:t>Age 50-70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8DA93A-C4C9-46A7-98F4-B30E75951DB5}"/>
              </a:ext>
            </a:extLst>
          </p:cNvPr>
          <p:cNvSpPr/>
          <p:nvPr/>
        </p:nvSpPr>
        <p:spPr>
          <a:xfrm>
            <a:off x="78048" y="3159270"/>
            <a:ext cx="1651246" cy="11882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Abdominal aortic screening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Aged 65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4BB31F-877C-40DB-92D5-0F6BE373D12C}"/>
              </a:ext>
            </a:extLst>
          </p:cNvPr>
          <p:cNvSpPr/>
          <p:nvPr/>
        </p:nvSpPr>
        <p:spPr>
          <a:xfrm>
            <a:off x="2131033" y="4625114"/>
            <a:ext cx="1651246" cy="906998"/>
          </a:xfrm>
          <a:prstGeom prst="rect">
            <a:avLst/>
          </a:prstGeom>
          <a:gradFill flip="none" rotWithShape="1">
            <a:gsLst>
              <a:gs pos="0">
                <a:srgbClr val="F8D8F6"/>
              </a:gs>
              <a:gs pos="0">
                <a:schemeClr val="accent1">
                  <a:lumMod val="60000"/>
                  <a:lumOff val="40000"/>
                </a:schemeClr>
              </a:gs>
              <a:gs pos="65000">
                <a:srgbClr val="F8D8F6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Essex diabetic eye screening programme - 01245 806100 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6B38A9-B446-4AF2-B696-3AF23A016CA4}"/>
              </a:ext>
            </a:extLst>
          </p:cNvPr>
          <p:cNvSpPr/>
          <p:nvPr/>
        </p:nvSpPr>
        <p:spPr>
          <a:xfrm>
            <a:off x="6064336" y="4610715"/>
            <a:ext cx="1651246" cy="912913"/>
          </a:xfrm>
          <a:prstGeom prst="rect">
            <a:avLst/>
          </a:prstGeom>
          <a:solidFill>
            <a:srgbClr val="F8D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dirty="0">
                <a:solidFill>
                  <a:schemeClr val="tx1"/>
                </a:solidFill>
              </a:rPr>
              <a:t>If referred: Make the relevant colposcopy unit aware that they are seeing a PWLD.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6A9698-DB1B-416C-B379-9787014398E8}"/>
              </a:ext>
            </a:extLst>
          </p:cNvPr>
          <p:cNvSpPr/>
          <p:nvPr/>
        </p:nvSpPr>
        <p:spPr>
          <a:xfrm>
            <a:off x="7938337" y="4591506"/>
            <a:ext cx="1820960" cy="912916"/>
          </a:xfrm>
          <a:prstGeom prst="rect">
            <a:avLst/>
          </a:prstGeom>
          <a:solidFill>
            <a:srgbClr val="F8D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100" dirty="0">
                <a:solidFill>
                  <a:schemeClr val="tx1"/>
                </a:solidFill>
              </a:rPr>
              <a:t>South Essex : 01702 385024</a:t>
            </a:r>
            <a:endParaRPr lang="en-GB" sz="1100" dirty="0">
              <a:solidFill>
                <a:schemeClr val="tx1"/>
              </a:solidFill>
              <a:cs typeface="Calibri"/>
            </a:endParaRPr>
          </a:p>
          <a:p>
            <a:r>
              <a:rPr lang="en-GB" sz="1100" dirty="0">
                <a:solidFill>
                  <a:schemeClr val="tx1"/>
                </a:solidFill>
                <a:cs typeface="Calibri"/>
              </a:rPr>
              <a:t>Chelmsford and Colchester: </a:t>
            </a: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01206 748339 Epping: 01279 827046</a:t>
            </a:r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31F7B7-9833-4C87-B2A7-80B5710BD960}"/>
              </a:ext>
            </a:extLst>
          </p:cNvPr>
          <p:cNvSpPr/>
          <p:nvPr/>
        </p:nvSpPr>
        <p:spPr>
          <a:xfrm>
            <a:off x="160238" y="4608444"/>
            <a:ext cx="1651246" cy="9129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Essex AAA  Screening Service: 01702 385559</a:t>
            </a:r>
            <a:endParaRPr lang="en-GB" sz="1200" dirty="0">
              <a:solidFill>
                <a:schemeClr val="tx1"/>
              </a:solidFill>
              <a:cs typeface="Calibri"/>
            </a:endParaRPr>
          </a:p>
          <a:p>
            <a:r>
              <a:rPr lang="en-GB" sz="1200" dirty="0">
                <a:solidFill>
                  <a:schemeClr val="tx1"/>
                </a:solidFill>
                <a:cs typeface="Calibri"/>
              </a:rPr>
              <a:t>Five Rivers AAA Screening: </a:t>
            </a:r>
            <a:r>
              <a:rPr lang="en-GB" sz="1200" dirty="0">
                <a:solidFill>
                  <a:schemeClr val="tx1"/>
                </a:solidFill>
                <a:ea typeface="+mn-lt"/>
                <a:cs typeface="+mn-lt"/>
              </a:rPr>
              <a:t>01206 746282 </a:t>
            </a:r>
            <a:endParaRPr lang="en-GB" sz="1200" dirty="0">
              <a:ea typeface="+mn-lt"/>
              <a:cs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5A20FA-8940-4CB7-9F6B-06B61F7F8FF4}"/>
              </a:ext>
            </a:extLst>
          </p:cNvPr>
          <p:cNvSpPr/>
          <p:nvPr/>
        </p:nvSpPr>
        <p:spPr>
          <a:xfrm>
            <a:off x="4110044" y="4591506"/>
            <a:ext cx="1651246" cy="912913"/>
          </a:xfrm>
          <a:prstGeom prst="rect">
            <a:avLst/>
          </a:prstGeom>
          <a:gradFill flip="none" rotWithShape="1">
            <a:gsLst>
              <a:gs pos="0">
                <a:srgbClr val="F8D8F6"/>
              </a:gs>
              <a:gs pos="0">
                <a:schemeClr val="accent1">
                  <a:lumMod val="60000"/>
                  <a:lumOff val="40000"/>
                </a:schemeClr>
              </a:gs>
              <a:gs pos="65000">
                <a:srgbClr val="F8D8F6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 defTabSz="685800">
              <a:defRPr/>
            </a:pPr>
            <a:r>
              <a:rPr lang="en-GB" sz="1400" dirty="0">
                <a:solidFill>
                  <a:schemeClr val="tx1"/>
                </a:solidFill>
              </a:rPr>
              <a:t>National Bowel Screening Service -  0800 707 60 60</a:t>
            </a:r>
            <a:endParaRPr lang="en-US" dirty="0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4945A76-4128-4EC4-9E7A-FDEE130F5880}"/>
              </a:ext>
            </a:extLst>
          </p:cNvPr>
          <p:cNvCxnSpPr>
            <a:cxnSpLocks/>
          </p:cNvCxnSpPr>
          <p:nvPr/>
        </p:nvCxnSpPr>
        <p:spPr>
          <a:xfrm flipH="1">
            <a:off x="3489997" y="2446177"/>
            <a:ext cx="1053314" cy="7802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10A22B1-BA20-4319-8C72-7A8D5CD9DD50}"/>
              </a:ext>
            </a:extLst>
          </p:cNvPr>
          <p:cNvSpPr/>
          <p:nvPr/>
        </p:nvSpPr>
        <p:spPr>
          <a:xfrm>
            <a:off x="2097717" y="3165188"/>
            <a:ext cx="1651246" cy="1197416"/>
          </a:xfrm>
          <a:prstGeom prst="rect">
            <a:avLst/>
          </a:prstGeom>
          <a:gradFill flip="none" rotWithShape="1">
            <a:gsLst>
              <a:gs pos="0">
                <a:srgbClr val="F8D8F6"/>
              </a:gs>
              <a:gs pos="0">
                <a:schemeClr val="accent1">
                  <a:lumMod val="60000"/>
                  <a:lumOff val="40000"/>
                </a:schemeClr>
              </a:gs>
              <a:gs pos="65000">
                <a:srgbClr val="F8D8F6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Diabetic eye screening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Age 12+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2453EC-08A4-4D84-8390-7BC1321DF7A1}"/>
              </a:ext>
            </a:extLst>
          </p:cNvPr>
          <p:cNvSpPr/>
          <p:nvPr/>
        </p:nvSpPr>
        <p:spPr>
          <a:xfrm>
            <a:off x="3872015" y="3165188"/>
            <a:ext cx="2099851" cy="1200329"/>
          </a:xfrm>
          <a:prstGeom prst="rect">
            <a:avLst/>
          </a:prstGeom>
          <a:gradFill flip="none" rotWithShape="1">
            <a:gsLst>
              <a:gs pos="0">
                <a:srgbClr val="F8D8F6"/>
              </a:gs>
              <a:gs pos="0">
                <a:schemeClr val="accent1">
                  <a:lumMod val="60000"/>
                  <a:lumOff val="40000"/>
                </a:schemeClr>
              </a:gs>
              <a:gs pos="65000">
                <a:srgbClr val="F8D8F6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Bowel Screening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Age 60-74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(</a:t>
            </a:r>
            <a:r>
              <a:rPr lang="en-GB" sz="1050" dirty="0">
                <a:solidFill>
                  <a:schemeClr val="tx1"/>
                </a:solidFill>
              </a:rPr>
              <a:t>age range is being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extended gradually over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the next 4 years)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61445-A3A0-4BFF-AB8A-FE5C78FAE9B2}"/>
              </a:ext>
            </a:extLst>
          </p:cNvPr>
          <p:cNvSpPr/>
          <p:nvPr/>
        </p:nvSpPr>
        <p:spPr>
          <a:xfrm>
            <a:off x="1396112" y="2040114"/>
            <a:ext cx="2005889" cy="7739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Male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16F76-10AC-41C7-825D-E9AE0ECE572E}"/>
              </a:ext>
            </a:extLst>
          </p:cNvPr>
          <p:cNvSpPr/>
          <p:nvPr/>
        </p:nvSpPr>
        <p:spPr>
          <a:xfrm>
            <a:off x="4374224" y="2006219"/>
            <a:ext cx="2005889" cy="773971"/>
          </a:xfrm>
          <a:prstGeom prst="rect">
            <a:avLst/>
          </a:prstGeom>
          <a:solidFill>
            <a:srgbClr val="F8D8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Female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0A820D-C24E-4776-9F51-764D674D17DE}"/>
              </a:ext>
            </a:extLst>
          </p:cNvPr>
          <p:cNvSpPr txBox="1"/>
          <p:nvPr/>
        </p:nvSpPr>
        <p:spPr>
          <a:xfrm>
            <a:off x="93798" y="19695"/>
            <a:ext cx="9691957" cy="20928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NHS Screening for people with a learning disability</a:t>
            </a:r>
          </a:p>
          <a:p>
            <a:pPr algn="ctr"/>
            <a:endParaRPr lang="en-GB" sz="700" b="1" dirty="0">
              <a:solidFill>
                <a:schemeClr val="bg1"/>
              </a:solidFill>
              <a:latin typeface="+mj-lt"/>
            </a:endParaRPr>
          </a:p>
          <a:p>
            <a:r>
              <a:rPr lang="en-GB" sz="1500" dirty="0">
                <a:solidFill>
                  <a:schemeClr val="bg1"/>
                </a:solidFill>
                <a:latin typeface="+mj-lt"/>
              </a:rPr>
              <a:t>It is important that people with a learning disability (PWLD) are known to the local screening programmes so that reasonable adjustments can be offered.  We suggest that:</a:t>
            </a:r>
            <a:endParaRPr lang="en-GB" sz="1500" dirty="0">
              <a:solidFill>
                <a:schemeClr val="bg1"/>
              </a:solidFill>
              <a:latin typeface="+mj-l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  <a:latin typeface="+mj-lt"/>
              </a:rPr>
              <a:t>Practice reviews screening records of PWLD on a regular basis to check that the below screening has taken place.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  <a:latin typeface="+mj-lt"/>
                <a:cs typeface="Calibri Light"/>
              </a:rPr>
              <a:t>Practice should have a process to follow up with those who do not attend their appointments and non responders.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  <a:latin typeface="+mj-lt"/>
              </a:rPr>
              <a:t>Contact details of the local screening programmes are listed below so that you can make the programme aware of PWLD and those who may require a reasonable adjustment.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bg1"/>
                </a:solidFill>
                <a:latin typeface="+mj-lt"/>
              </a:rPr>
              <a:t>Additional resources are available to support PWLD, see links below.</a:t>
            </a:r>
            <a:endParaRPr lang="en-GB" sz="1500" dirty="0">
              <a:solidFill>
                <a:schemeClr val="bg1"/>
              </a:solidFill>
              <a:latin typeface="+mj-lt"/>
              <a:cs typeface="Calibri Ligh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22492B-FDE1-4FF5-8E87-89FEBF0423FE}"/>
              </a:ext>
            </a:extLst>
          </p:cNvPr>
          <p:cNvSpPr/>
          <p:nvPr/>
        </p:nvSpPr>
        <p:spPr>
          <a:xfrm>
            <a:off x="160238" y="5515316"/>
            <a:ext cx="1640724" cy="8309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200" u="sng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AAA Easy read  leaflet</a:t>
            </a:r>
            <a:endParaRPr lang="en-GB" sz="1200" u="sng" dirty="0">
              <a:solidFill>
                <a:srgbClr val="FFFFFF"/>
              </a:solidFill>
            </a:endParaRPr>
          </a:p>
          <a:p>
            <a:pPr algn="ctr"/>
            <a:endParaRPr lang="en-GB" sz="1200" u="sng" dirty="0">
              <a:solidFill>
                <a:srgbClr val="FFFFFF"/>
              </a:solidFill>
            </a:endParaRPr>
          </a:p>
          <a:p>
            <a:pPr algn="ctr"/>
            <a:endParaRPr lang="en-GB" sz="1200" u="sng" dirty="0">
              <a:solidFill>
                <a:srgbClr val="FFFFFF"/>
              </a:solidFill>
              <a:cs typeface="Calibri"/>
            </a:endParaRPr>
          </a:p>
          <a:p>
            <a:pPr algn="ctr"/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937BF0-AF5B-4985-A051-0828E61DF613}"/>
              </a:ext>
            </a:extLst>
          </p:cNvPr>
          <p:cNvSpPr/>
          <p:nvPr/>
        </p:nvSpPr>
        <p:spPr>
          <a:xfrm>
            <a:off x="2127362" y="5515316"/>
            <a:ext cx="1658588" cy="8309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200" u="sng" dirty="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DESP Easy read  leaflet</a:t>
            </a:r>
            <a:r>
              <a:rPr lang="en-GB" sz="1200" dirty="0">
                <a:solidFill>
                  <a:srgbClr val="FFFFFF"/>
                </a:solidFill>
              </a:rPr>
              <a:t>​</a:t>
            </a:r>
          </a:p>
          <a:p>
            <a:pPr algn="ctr"/>
            <a:endParaRPr lang="en-GB" sz="1200" u="sng" dirty="0">
              <a:solidFill>
                <a:srgbClr val="FFFFFF"/>
              </a:solidFill>
            </a:endParaRPr>
          </a:p>
          <a:p>
            <a:pPr algn="ctr"/>
            <a:endParaRPr lang="en-GB" sz="1200" u="sng" dirty="0">
              <a:solidFill>
                <a:srgbClr val="FFFFFF"/>
              </a:solidFill>
              <a:cs typeface="Calibri"/>
            </a:endParaRPr>
          </a:p>
          <a:p>
            <a:pPr algn="ctr"/>
            <a:r>
              <a:rPr lang="en-GB" sz="1200" u="sng" dirty="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Essex DES Video</a:t>
            </a:r>
            <a:endParaRPr lang="en-GB" sz="1200" u="sng" dirty="0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9D32E84-AF93-4FD1-9140-9C7A9997E503}"/>
              </a:ext>
            </a:extLst>
          </p:cNvPr>
          <p:cNvSpPr/>
          <p:nvPr/>
        </p:nvSpPr>
        <p:spPr>
          <a:xfrm>
            <a:off x="4110482" y="5515316"/>
            <a:ext cx="1658588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200" u="sng" dirty="0">
                <a:solidFill>
                  <a:srgbClr val="FFFFFF"/>
                </a:solidFill>
              </a:rPr>
              <a:t>Bowel </a:t>
            </a:r>
            <a:r>
              <a:rPr lang="en-GB" sz="1200" u="sng" dirty="0">
                <a:solidFill>
                  <a:srgbClr val="FFFF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Easy read  leaflet</a:t>
            </a:r>
            <a:r>
              <a:rPr lang="en-GB" sz="1200" dirty="0">
                <a:solidFill>
                  <a:srgbClr val="FFFFFF"/>
                </a:solidFill>
              </a:rPr>
              <a:t>​</a:t>
            </a:r>
          </a:p>
          <a:p>
            <a:pPr algn="ctr"/>
            <a:r>
              <a:rPr lang="en-GB" sz="1200">
                <a:solidFill>
                  <a:srgbClr val="FFFFFF"/>
                </a:solidFill>
              </a:rPr>
              <a:t>		</a:t>
            </a:r>
            <a:endParaRPr lang="en-GB" sz="1200" dirty="0">
              <a:solidFill>
                <a:srgbClr val="FFFFFF"/>
              </a:solidFill>
            </a:endParaRPr>
          </a:p>
          <a:p>
            <a:pPr algn="ctr"/>
            <a:r>
              <a:rPr lang="en-GB" sz="1200" u="sng" dirty="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British sign language</a:t>
            </a:r>
            <a:endParaRPr lang="en-GB" sz="1200" u="sng" dirty="0">
              <a:solidFill>
                <a:srgbClr val="FFFFFF"/>
              </a:solidFill>
            </a:endParaRPr>
          </a:p>
          <a:p>
            <a:pPr algn="ctr"/>
            <a:endParaRPr lang="en-GB" sz="1200" u="sng" dirty="0">
              <a:solidFill>
                <a:srgbClr val="FFFFFF"/>
              </a:solidFill>
            </a:endParaRPr>
          </a:p>
          <a:p>
            <a:pPr algn="ctr"/>
            <a:r>
              <a:rPr lang="en-GB" sz="1200" u="sng" dirty="0">
                <a:solidFill>
                  <a:srgbClr val="FFFF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Wordless picture stories</a:t>
            </a:r>
            <a:endParaRPr lang="en-GB" sz="1200" u="sng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287D51E-2FE2-4AD5-817D-8CFC0F191A0E}"/>
              </a:ext>
            </a:extLst>
          </p:cNvPr>
          <p:cNvSpPr/>
          <p:nvPr/>
        </p:nvSpPr>
        <p:spPr>
          <a:xfrm>
            <a:off x="6065926" y="5504419"/>
            <a:ext cx="1649656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200" u="sng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Cervical Screening Easy read  leaflet</a:t>
            </a:r>
            <a:r>
              <a:rPr lang="en-GB" sz="1200" dirty="0">
                <a:solidFill>
                  <a:srgbClr val="FFFFFF"/>
                </a:solidFill>
              </a:rPr>
              <a:t>​</a:t>
            </a:r>
          </a:p>
          <a:p>
            <a:pPr algn="ctr" fontAlgn="base"/>
            <a:endParaRPr lang="en-GB" sz="1200" dirty="0">
              <a:solidFill>
                <a:srgbClr val="FFFFFF"/>
              </a:solidFill>
              <a:cs typeface="Calibri"/>
            </a:endParaRPr>
          </a:p>
          <a:p>
            <a:pPr algn="ctr"/>
            <a:endParaRPr lang="en-GB" sz="1200" dirty="0">
              <a:solidFill>
                <a:srgbClr val="FFFFFF"/>
              </a:solidFill>
            </a:endParaRPr>
          </a:p>
          <a:p>
            <a:pPr algn="ctr" fontAlgn="base"/>
            <a:r>
              <a:rPr lang="en-GB" sz="1200" u="sng" dirty="0">
                <a:solidFill>
                  <a:srgbClr val="FFFF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Wordless picture stories</a:t>
            </a:r>
            <a:endParaRPr lang="en-GB" sz="1200" u="sng" dirty="0">
              <a:solidFill>
                <a:srgbClr val="FFFFFF"/>
              </a:solidFill>
              <a:cs typeface="Calibri" panose="020F0502020204030204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29F75E3-7066-47E2-841F-6B12FE23FA0D}"/>
              </a:ext>
            </a:extLst>
          </p:cNvPr>
          <p:cNvSpPr/>
          <p:nvPr/>
        </p:nvSpPr>
        <p:spPr>
          <a:xfrm>
            <a:off x="8012438" y="5515316"/>
            <a:ext cx="1658588" cy="10156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200" u="sng" dirty="0">
                <a:solidFill>
                  <a:srgbClr val="FFFFFF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Breast Screening Easy read  leaflet</a:t>
            </a:r>
            <a:r>
              <a:rPr lang="en-GB" sz="1200" dirty="0">
                <a:solidFill>
                  <a:srgbClr val="FFFFFF"/>
                </a:solidFill>
              </a:rPr>
              <a:t>​</a:t>
            </a:r>
            <a:endParaRPr lang="en-GB" sz="1200" dirty="0">
              <a:solidFill>
                <a:srgbClr val="FFFFFF"/>
              </a:solidFill>
              <a:cs typeface="Calibri"/>
            </a:endParaRPr>
          </a:p>
          <a:p>
            <a:pPr algn="ctr"/>
            <a:endParaRPr lang="en-GB" sz="1200" dirty="0">
              <a:solidFill>
                <a:srgbClr val="FFFFFF"/>
              </a:solidFill>
              <a:cs typeface="Calibri"/>
            </a:endParaRPr>
          </a:p>
          <a:p>
            <a:pPr algn="ctr"/>
            <a:r>
              <a:rPr lang="en-GB" sz="1200" u="sng" dirty="0">
                <a:solidFill>
                  <a:srgbClr val="FFFF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Wordless picture stories</a:t>
            </a:r>
            <a:endParaRPr lang="en-GB" sz="1200" u="sng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23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MediaLengthInSeconds xmlns="553a6c06-6b41-43d3-87dd-f2457fa645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ABD18E2F3054E843AB8BA8F7789F7" ma:contentTypeVersion="59" ma:contentTypeDescription="Create a new document." ma:contentTypeScope="" ma:versionID="e2edc2f02cd9d4a25bbf75c2f8be8969">
  <xsd:schema xmlns:xsd="http://www.w3.org/2001/XMLSchema" xmlns:xs="http://www.w3.org/2001/XMLSchema" xmlns:p="http://schemas.microsoft.com/office/2006/metadata/properties" xmlns:ns1="http://schemas.microsoft.com/sharepoint/v3" xmlns:ns2="13e55c51-c3f5-4956-afb3-46114c3c8f9c" xmlns:ns3="553a6c06-6b41-43d3-87dd-f2457fa645cf" xmlns:ns4="ad3025d2-64c2-43ae-9cd6-9a1113b4b1ed" targetNamespace="http://schemas.microsoft.com/office/2006/metadata/properties" ma:root="true" ma:fieldsID="80f45acd744efe02350f030bdc7477d5" ns1:_="" ns2:_="" ns3:_="" ns4:_="">
    <xsd:import namespace="http://schemas.microsoft.com/sharepoint/v3"/>
    <xsd:import namespace="13e55c51-c3f5-4956-afb3-46114c3c8f9c"/>
    <xsd:import namespace="553a6c06-6b41-43d3-87dd-f2457fa645cf"/>
    <xsd:import namespace="ad3025d2-64c2-43ae-9cd6-9a1113b4b1e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55c51-c3f5-4956-afb3-46114c3c8f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3a6c06-6b41-43d3-87dd-f2457fa645cf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12" nillable="true" ma:displayName="Length (seconds)" ma:internalName="MediaLengthInSeconds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025d2-64c2-43ae-9cd6-9a1113b4b1e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0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0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C9B83C-F9ED-413E-A835-BB2B665E6F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CD1805-89CB-48B8-A26F-2CC6CE528F42}">
  <ds:schemaRefs>
    <ds:schemaRef ds:uri="http://purl.org/dc/terms/"/>
    <ds:schemaRef ds:uri="13e55c51-c3f5-4956-afb3-46114c3c8f9c"/>
    <ds:schemaRef ds:uri="http://schemas.microsoft.com/office/2006/documentManagement/types"/>
    <ds:schemaRef ds:uri="553a6c06-6b41-43d3-87dd-f2457fa645cf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d3025d2-64c2-43ae-9cd6-9a1113b4b1ed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CCF0B9-4613-4D7C-8580-909EAB95196A}">
  <ds:schemaRefs>
    <ds:schemaRef ds:uri="13e55c51-c3f5-4956-afb3-46114c3c8f9c"/>
    <ds:schemaRef ds:uri="553a6c06-6b41-43d3-87dd-f2457fa645cf"/>
    <ds:schemaRef ds:uri="ad3025d2-64c2-43ae-9cd6-9a1113b4b1e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265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FARMAN, Maria (NHS ENGLAND &amp; NHS IMPROVEMENT - X24)</dc:creator>
  <cp:lastModifiedBy>Sue Vallance - ASC Team Manager</cp:lastModifiedBy>
  <cp:revision>6</cp:revision>
  <dcterms:created xsi:type="dcterms:W3CDTF">2021-05-06T09:52:03Z</dcterms:created>
  <dcterms:modified xsi:type="dcterms:W3CDTF">2022-11-08T14:54:46Z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0x01010004DABD18E2F3054E843AB8BA8F7789F7</vt:lpwstr>
  </property>
  <property fmtid="{D5CDD505-2E9C-101B-9397-08002B2CF9AE}" pid="3" name="MSIP_Label_39d8be9e-c8d9-4b9c-bd40-2c27cc7ea2e6_Enabled">
    <vt:lpwstr>true</vt:lpwstr>
  </property>
  <property fmtid="{D5CDD505-2E9C-101B-9397-08002B2CF9AE}" pid="4" name="MSIP_Label_39d8be9e-c8d9-4b9c-bd40-2c27cc7ea2e6_SetDate">
    <vt:lpwstr>2022-02-04T10:13:55Z</vt:lpwstr>
  </property>
  <property fmtid="{D5CDD505-2E9C-101B-9397-08002B2CF9AE}" pid="5" name="MSIP_Label_39d8be9e-c8d9-4b9c-bd40-2c27cc7ea2e6_Method">
    <vt:lpwstr>Standard</vt:lpwstr>
  </property>
  <property fmtid="{D5CDD505-2E9C-101B-9397-08002B2CF9AE}" pid="6" name="MSIP_Label_39d8be9e-c8d9-4b9c-bd40-2c27cc7ea2e6_Name">
    <vt:lpwstr>39d8be9e-c8d9-4b9c-bd40-2c27cc7ea2e6</vt:lpwstr>
  </property>
  <property fmtid="{D5CDD505-2E9C-101B-9397-08002B2CF9AE}" pid="7" name="MSIP_Label_39d8be9e-c8d9-4b9c-bd40-2c27cc7ea2e6_SiteId">
    <vt:lpwstr>a8b4324f-155c-4215-a0f1-7ed8cc9a992f</vt:lpwstr>
  </property>
  <property fmtid="{D5CDD505-2E9C-101B-9397-08002B2CF9AE}" pid="8" name="MSIP_Label_39d8be9e-c8d9-4b9c-bd40-2c27cc7ea2e6_ActionId">
    <vt:lpwstr>4d64278b-7b44-4a81-963a-0000e4fc0ede</vt:lpwstr>
  </property>
  <property fmtid="{D5CDD505-2E9C-101B-9397-08002B2CF9AE}" pid="9" name="MSIP_Label_39d8be9e-c8d9-4b9c-bd40-2c27cc7ea2e6_ContentBits">
    <vt:lpwstr>0</vt:lpwstr>
  </property>
</Properties>
</file>