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64" r:id="rId4"/>
  </p:sldIdLst>
  <p:sldSz cx="18288000" cy="10287000"/>
  <p:notesSz cx="6858000" cy="9144000"/>
  <p:embeddedFontLst>
    <p:embeddedFont>
      <p:font typeface="League Spartan" panose="020B0604020202020204" charset="0"/>
      <p:regular r:id="rId5"/>
    </p:embeddedFont>
    <p:embeddedFont>
      <p:font typeface="Poppins" panose="00000500000000000000" pitchFamily="2" charset="0"/>
      <p:regular r:id="rId6"/>
      <p:bold r:id="rId7"/>
      <p:italic r:id="rId8"/>
      <p:boldItalic r:id="rId9"/>
    </p:embeddedFont>
    <p:embeddedFont>
      <p:font typeface="Poppins Bold" panose="00000800000000000000" charset="0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482537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63060"/>
            <a:ext cx="8527834" cy="130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7"/>
              </a:lnSpc>
              <a:spcBef>
                <a:spcPct val="0"/>
              </a:spcBef>
            </a:pPr>
            <a:r>
              <a:rPr lang="en-US" sz="3712" dirty="0">
                <a:solidFill>
                  <a:srgbClr val="FF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POSITIVE IMPACT OF SOCIAL VALUE - MITIE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137020"/>
            <a:ext cx="8527834" cy="697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sz="2737" spc="-8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Mitie’s commitment to creating positive impact for Essex County Council has taken a step forward through investment in long term employment for Children in Care.       </a:t>
            </a:r>
          </a:p>
          <a:p>
            <a:pPr algn="l">
              <a:lnSpc>
                <a:spcPts val="839"/>
              </a:lnSpc>
            </a:pPr>
            <a:r>
              <a:rPr lang="en-US" sz="599" spc="-1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</a:t>
            </a:r>
          </a:p>
          <a:p>
            <a:pPr algn="l">
              <a:lnSpc>
                <a:spcPts val="3832"/>
              </a:lnSpc>
            </a:pPr>
            <a:r>
              <a:rPr lang="en-US" sz="2737" spc="-8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 further permanent engineering apprentice position has been added to our structure, supporting the Children in Care team to place care leavers. </a:t>
            </a:r>
          </a:p>
          <a:p>
            <a:pPr algn="l">
              <a:lnSpc>
                <a:spcPts val="839"/>
              </a:lnSpc>
            </a:pPr>
            <a:endParaRPr lang="en-US" sz="2737" spc="-8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832"/>
              </a:lnSpc>
              <a:spcBef>
                <a:spcPct val="0"/>
              </a:spcBef>
            </a:pPr>
            <a:r>
              <a:rPr lang="en-US" sz="2737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Asmerom</a:t>
            </a:r>
            <a:r>
              <a:rPr lang="en-US" sz="2737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(pictured right), a 22-year-old from West Essex, who loves playing football and has a strong interest in plumbing, </a:t>
            </a:r>
            <a:r>
              <a:rPr lang="en-US" sz="2737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joined Mitie in Jan 2025 on the ECC contract as an apprentice on the Property Maintenance Operative (Level 2) Apprenticeship program.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211433" y="3306260"/>
            <a:ext cx="2489731" cy="3674479"/>
          </a:xfrm>
          <a:custGeom>
            <a:avLst/>
            <a:gdLst/>
            <a:ahLst/>
            <a:cxnLst/>
            <a:rect l="l" t="t" r="r" b="b"/>
            <a:pathLst>
              <a:path w="2489731" h="3674479">
                <a:moveTo>
                  <a:pt x="0" y="0"/>
                </a:moveTo>
                <a:lnTo>
                  <a:pt x="2489732" y="0"/>
                </a:lnTo>
                <a:lnTo>
                  <a:pt x="2489732" y="3674480"/>
                </a:lnTo>
                <a:lnTo>
                  <a:pt x="0" y="367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211433" y="3306260"/>
            <a:ext cx="2489731" cy="3674479"/>
          </a:xfrm>
          <a:custGeom>
            <a:avLst/>
            <a:gdLst/>
            <a:ahLst/>
            <a:cxnLst/>
            <a:rect l="l" t="t" r="r" b="b"/>
            <a:pathLst>
              <a:path w="2489731" h="3674479">
                <a:moveTo>
                  <a:pt x="0" y="0"/>
                </a:moveTo>
                <a:lnTo>
                  <a:pt x="2489732" y="0"/>
                </a:lnTo>
                <a:lnTo>
                  <a:pt x="2489732" y="3674480"/>
                </a:lnTo>
                <a:lnTo>
                  <a:pt x="0" y="367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555779" y="1028700"/>
            <a:ext cx="6290771" cy="8453837"/>
            <a:chOff x="0" y="0"/>
            <a:chExt cx="3663950" cy="492379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t="-4793" b="-479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771106"/>
            <a:ext cx="5614054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EXTRACTS &amp; PHOTOS TAKEN FROM MITIE’S PUBLICATION CASE STUDY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541760" y="-300550"/>
            <a:ext cx="7258734" cy="10888101"/>
            <a:chOff x="0" y="0"/>
            <a:chExt cx="6350000" cy="952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46864" r="-14686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9258300"/>
            <a:ext cx="3086100" cy="387350"/>
            <a:chOff x="0" y="0"/>
            <a:chExt cx="812800" cy="1020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80652" y="-978996"/>
            <a:ext cx="1054100" cy="3086100"/>
            <a:chOff x="0" y="0"/>
            <a:chExt cx="27762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7623" cy="812800"/>
            </a:xfrm>
            <a:custGeom>
              <a:avLst/>
              <a:gdLst/>
              <a:ahLst/>
              <a:cxnLst/>
              <a:rect l="l" t="t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545" y="973889"/>
            <a:ext cx="3713163" cy="69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1"/>
              </a:lnSpc>
              <a:spcBef>
                <a:spcPct val="0"/>
              </a:spcBef>
            </a:pPr>
            <a:r>
              <a:rPr lang="en-US" sz="41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MITIE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545" y="1564413"/>
            <a:ext cx="5330825" cy="100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7"/>
              </a:lnSpc>
              <a:spcBef>
                <a:spcPct val="0"/>
              </a:spcBef>
            </a:pPr>
            <a:r>
              <a:rPr lang="en-US" sz="5812" dirty="0">
                <a:solidFill>
                  <a:srgbClr val="FF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CASE STUDY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6545" y="2601275"/>
            <a:ext cx="10313931" cy="6076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26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Mitie's apprenticeship program directly aligns with ECC's "Everyone Essex" strategy, demonstrating our shared commitment to creating a "Good Place for Children and Families to Grow." </a:t>
            </a:r>
          </a:p>
          <a:p>
            <a:pPr algn="l">
              <a:lnSpc>
                <a:spcPts val="3700"/>
              </a:lnSpc>
            </a:pPr>
            <a:endParaRPr lang="en-US" sz="2643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700"/>
              </a:lnSpc>
            </a:pPr>
            <a:r>
              <a:rPr lang="en-US" sz="26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By providing employment opportunities to young people who have been in the care of ECC, we are not only investing in individual futures but also contributing to a more equitable and prosperous community. </a:t>
            </a:r>
          </a:p>
          <a:p>
            <a:pPr algn="l">
              <a:lnSpc>
                <a:spcPts val="3700"/>
              </a:lnSpc>
            </a:pPr>
            <a:endParaRPr lang="en-US" sz="2643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26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This program is estimated to generate a total social value of £28,052, demonstrating the significant positive impact on the wider community.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780652" y="8743950"/>
            <a:ext cx="1054100" cy="3086100"/>
            <a:chOff x="0" y="0"/>
            <a:chExt cx="277623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7623" cy="812800"/>
            </a:xfrm>
            <a:custGeom>
              <a:avLst/>
              <a:gdLst/>
              <a:ahLst/>
              <a:cxnLst/>
              <a:rect l="l" t="t" r="r" b="b"/>
              <a:pathLst>
                <a:path w="277623" h="812800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64377" y="2558645"/>
            <a:ext cx="6422785" cy="5068060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68498" b="-6849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777252" y="2520315"/>
            <a:ext cx="5246370" cy="524637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3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33702" y="313907"/>
            <a:ext cx="4514850" cy="714793"/>
            <a:chOff x="0" y="0"/>
            <a:chExt cx="1189096" cy="1882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9096" cy="188258"/>
            </a:xfrm>
            <a:custGeom>
              <a:avLst/>
              <a:gdLst/>
              <a:ahLst/>
              <a:cxnLst/>
              <a:rect l="l" t="t" r="r" b="b"/>
              <a:pathLst>
                <a:path w="1189096" h="188258">
                  <a:moveTo>
                    <a:pt x="0" y="0"/>
                  </a:moveTo>
                  <a:lnTo>
                    <a:pt x="1189096" y="0"/>
                  </a:lnTo>
                  <a:lnTo>
                    <a:pt x="1189096" y="188258"/>
                  </a:lnTo>
                  <a:lnTo>
                    <a:pt x="0" y="188258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89096" cy="23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546138" y="332957"/>
            <a:ext cx="3713163" cy="695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1"/>
              </a:lnSpc>
              <a:spcBef>
                <a:spcPct val="0"/>
              </a:spcBef>
            </a:pPr>
            <a:r>
              <a:rPr lang="en-US" sz="41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MITIE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28475" y="923925"/>
            <a:ext cx="5330825" cy="100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137"/>
              </a:lnSpc>
              <a:spcBef>
                <a:spcPct val="0"/>
              </a:spcBef>
            </a:pPr>
            <a:r>
              <a:rPr lang="en-US" sz="5812" dirty="0">
                <a:solidFill>
                  <a:srgbClr val="FF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CASE STUDY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38943" y="2785463"/>
            <a:ext cx="5186528" cy="514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6"/>
              </a:lnSpc>
            </a:pPr>
            <a:r>
              <a:rPr lang="en-US" sz="2918" b="1" spc="-2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‘Some employers just “get it” and Mitie in my opinion </a:t>
            </a:r>
          </a:p>
          <a:p>
            <a:pPr algn="ctr">
              <a:lnSpc>
                <a:spcPts val="4086"/>
              </a:lnSpc>
            </a:pPr>
            <a:r>
              <a:rPr lang="en-US" sz="2918" b="1" spc="-2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are leaders in this field, they take the time to </a:t>
            </a:r>
          </a:p>
          <a:p>
            <a:pPr algn="ctr">
              <a:lnSpc>
                <a:spcPts val="4086"/>
              </a:lnSpc>
              <a:spcBef>
                <a:spcPct val="0"/>
              </a:spcBef>
            </a:pPr>
            <a:r>
              <a:rPr lang="en-US" sz="2918" b="1" spc="-2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understand what support is needed together with an intuitive led attitude to this cohort. </a:t>
            </a:r>
            <a:r>
              <a:rPr lang="en-US" sz="2918" spc="-2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‘Keely Hutchings Employability Officer, Leaving &amp; After Care Team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99565" y="8119110"/>
            <a:ext cx="13265284" cy="163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  <a:spcBef>
                <a:spcPct val="0"/>
              </a:spcBef>
            </a:pPr>
            <a:r>
              <a:rPr lang="en-US" sz="3067" b="1">
                <a:solidFill>
                  <a:srgbClr val="0097B2"/>
                </a:solidFill>
                <a:latin typeface="Poppins Bold"/>
                <a:ea typeface="Poppins Bold"/>
                <a:cs typeface="Poppins Bold"/>
                <a:sym typeface="Poppins Bold"/>
              </a:rPr>
              <a:t>‘In short, Mitie are the blueprint for how Care leaver engagement and recruitment should be done, and we are eternally grateful for their support. ‘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810608" y="313907"/>
            <a:ext cx="800100" cy="714793"/>
            <a:chOff x="0" y="0"/>
            <a:chExt cx="210726" cy="1882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726" cy="188258"/>
            </a:xfrm>
            <a:custGeom>
              <a:avLst/>
              <a:gdLst/>
              <a:ahLst/>
              <a:cxnLst/>
              <a:rect l="l" t="t" r="r" b="b"/>
              <a:pathLst>
                <a:path w="210726" h="188258">
                  <a:moveTo>
                    <a:pt x="0" y="0"/>
                  </a:moveTo>
                  <a:lnTo>
                    <a:pt x="210726" y="0"/>
                  </a:lnTo>
                  <a:lnTo>
                    <a:pt x="210726" y="188258"/>
                  </a:lnTo>
                  <a:lnTo>
                    <a:pt x="0" y="188258"/>
                  </a:lnTo>
                  <a:close/>
                </a:path>
              </a:pathLst>
            </a:custGeom>
            <a:solidFill>
              <a:srgbClr val="E5003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10726" cy="23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288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League Spartan</vt:lpstr>
      <vt:lpstr>Poppins Bold</vt:lpstr>
      <vt:lpstr>Poppins</vt:lpstr>
      <vt:lpstr>Arial</vt:lpstr>
      <vt:lpstr>Roboto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Leavers  Benefits of Social Value</dc:title>
  <dc:creator>Stephanie Doherty - Employability Worker - Care Leavers</dc:creator>
  <cp:lastModifiedBy>Craig Johnson - Procurement Support Officer</cp:lastModifiedBy>
  <cp:revision>4</cp:revision>
  <dcterms:created xsi:type="dcterms:W3CDTF">2006-08-16T00:00:00Z</dcterms:created>
  <dcterms:modified xsi:type="dcterms:W3CDTF">2025-07-17T10:17:25Z</dcterms:modified>
  <dc:identifier>DAFoXnah7i0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2025-06-08T18:07:41Z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338f24c8-3f34-44a1-9d2c-871f6e805ad8</vt:lpwstr>
  </property>
  <property fmtid="{D5CDD505-2E9C-101B-9397-08002B2CF9AE}" pid="8" name="MSIP_Label_39d8be9e-c8d9-4b9c-bd40-2c27cc7ea2e6_ContentBits">
    <vt:lpwstr>0</vt:lpwstr>
  </property>
</Properties>
</file>