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19"/>
  </p:notesMasterIdLst>
  <p:handoutMasterIdLst>
    <p:handoutMasterId r:id="rId20"/>
  </p:handoutMasterIdLst>
  <p:sldIdLst>
    <p:sldId id="801" r:id="rId5"/>
    <p:sldId id="658" r:id="rId6"/>
    <p:sldId id="670" r:id="rId7"/>
    <p:sldId id="803" r:id="rId8"/>
    <p:sldId id="805" r:id="rId9"/>
    <p:sldId id="669" r:id="rId10"/>
    <p:sldId id="668" r:id="rId11"/>
    <p:sldId id="671" r:id="rId12"/>
    <p:sldId id="673" r:id="rId13"/>
    <p:sldId id="807" r:id="rId14"/>
    <p:sldId id="809" r:id="rId15"/>
    <p:sldId id="674" r:id="rId16"/>
    <p:sldId id="664" r:id="rId17"/>
    <p:sldId id="667" r:id="rId18"/>
  </p:sldIdLst>
  <p:sldSz cx="12192000" cy="6858000"/>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E74B9B0-9161-4826-87E9-6FF17AD21331}">
          <p14:sldIdLst>
            <p14:sldId id="801"/>
            <p14:sldId id="658"/>
          </p14:sldIdLst>
        </p14:section>
        <p14:section name="Hospital to Communit" id="{A4C3B7CE-A786-43C7-8B63-9DB2C1DEA7D0}">
          <p14:sldIdLst>
            <p14:sldId id="670"/>
            <p14:sldId id="803"/>
            <p14:sldId id="805"/>
          </p14:sldIdLst>
        </p14:section>
        <p14:section name="Analogue to Digital" id="{7871C2FB-506A-4ACB-BB2D-D08BD2E5A1BC}">
          <p14:sldIdLst>
            <p14:sldId id="669"/>
          </p14:sldIdLst>
        </p14:section>
        <p14:section name="Treatment to Prevention" id="{B250D76E-5E54-45BE-9249-212D338EF28D}">
          <p14:sldIdLst>
            <p14:sldId id="668"/>
          </p14:sldIdLst>
        </p14:section>
        <p14:section name="Operating Model" id="{2709FEA4-05ED-4697-8893-50EBE0BEDA91}">
          <p14:sldIdLst>
            <p14:sldId id="671"/>
          </p14:sldIdLst>
        </p14:section>
        <p14:section name="Quality of Care" id="{F800CE8A-2E9A-46DC-B0FC-61EDCD283D3D}">
          <p14:sldIdLst>
            <p14:sldId id="673"/>
          </p14:sldIdLst>
        </p14:section>
        <p14:section name="Workforce" id="{A9FB6A28-2404-4B1E-B070-99FF52382327}">
          <p14:sldIdLst>
            <p14:sldId id="807"/>
            <p14:sldId id="809"/>
          </p14:sldIdLst>
        </p14:section>
        <p14:section name="Innovation" id="{018FB375-1B9E-4B48-BC35-2925362503C2}">
          <p14:sldIdLst>
            <p14:sldId id="674"/>
          </p14:sldIdLst>
        </p14:section>
        <p14:section name="Finance" id="{AAB9D088-4285-4610-95E2-00EFDDC935D6}">
          <p14:sldIdLst>
            <p14:sldId id="664"/>
          </p14:sldIdLst>
        </p14:section>
        <p14:section name="Opportunities &amp; Threats" id="{AFCE72D6-B633-4BFE-A0AE-285D04790450}">
          <p14:sldIdLst>
            <p14:sldId id="66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18" userDrawn="1">
          <p15:clr>
            <a:srgbClr val="A4A3A4"/>
          </p15:clr>
        </p15:guide>
        <p15:guide id="4" pos="214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7A1618-F53C-AAD0-ED98-2731AD5DD879}" name="Grahame, Abigail" initials="GA" userId="S::Abigail.Grahame@esneft.nhs.uk::aefd2b2d-074c-4579-ac26-dc0cbab4f023" providerId="AD"/>
  <p188:author id="{9CC67DCB-1D6C-DB56-75E8-A56E52C9DDFA}" name="Burgess, Mark" initials="MB" userId="S::Mark.Burgess@esneft.nhs.uk::2a1ee333-b3b6-4d1a-915c-1791f48807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urgess, Mark" initials="BM [2]" lastIdx="78" clrIdx="6">
    <p:extLst>
      <p:ext uri="{19B8F6BF-5375-455C-9EA6-DF929625EA0E}">
        <p15:presenceInfo xmlns:p15="http://schemas.microsoft.com/office/powerpoint/2012/main" userId="Burgess, Mark" providerId="None"/>
      </p:ext>
    </p:extLst>
  </p:cmAuthor>
  <p:cmAuthor id="1" name="Elaine Morris" initials="EM" lastIdx="37" clrIdx="0"/>
  <p:cmAuthor id="2" name="Andy Lehain" initials="a" lastIdx="8" clrIdx="1"/>
  <p:cmAuthor id="3" name="mburgess" initials="m" lastIdx="19" clrIdx="2"/>
  <p:cmAuthor id="4" name="alehain" initials="a" lastIdx="3" clrIdx="3"/>
  <p:cmAuthor id="5" name="Scrafield, Dawn" initials="SD" lastIdx="1" clrIdx="4"/>
  <p:cmAuthor id="6" name="Burgess, Mark" initials="BM" lastIdx="29" clrIdx="5">
    <p:extLst>
      <p:ext uri="{19B8F6BF-5375-455C-9EA6-DF929625EA0E}">
        <p15:presenceInfo xmlns:p15="http://schemas.microsoft.com/office/powerpoint/2012/main" userId="S-1-5-21-654818183-4200106634-163691087-12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087"/>
    <a:srgbClr val="005EB8"/>
    <a:srgbClr val="007DBF"/>
    <a:srgbClr val="005EC6"/>
    <a:srgbClr val="147DBF"/>
    <a:srgbClr val="1494CE"/>
    <a:srgbClr val="F2B800"/>
    <a:srgbClr val="92D6F4"/>
    <a:srgbClr val="66C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1D5546-5750-4D66-8C50-1FD0F7507407}" v="31" dt="2025-09-23T11:54:51.582"/>
  </p1510:revLst>
</p1510:revInfo>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3020" autoAdjust="0"/>
  </p:normalViewPr>
  <p:slideViewPr>
    <p:cSldViewPr snapToObjects="1">
      <p:cViewPr varScale="1">
        <p:scale>
          <a:sx n="59" d="100"/>
          <a:sy n="59" d="100"/>
        </p:scale>
        <p:origin x="932"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8" d="100"/>
          <a:sy n="48" d="100"/>
        </p:scale>
        <p:origin x="2748" y="24"/>
      </p:cViewPr>
      <p:guideLst>
        <p:guide orient="horz" pos="3127"/>
        <p:guide pos="2118"/>
        <p:guide pos="214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969"/>
          </a:xfrm>
          <a:prstGeom prst="rect">
            <a:avLst/>
          </a:prstGeom>
        </p:spPr>
        <p:txBody>
          <a:bodyPr vert="horz" lIns="91406" tIns="45704" rIns="91406" bIns="45704" rtlCol="0"/>
          <a:lstStyle>
            <a:lvl1pPr algn="l">
              <a:defRPr sz="1200">
                <a:cs typeface="+mn-cs"/>
              </a:defRPr>
            </a:lvl1pPr>
          </a:lstStyle>
          <a:p>
            <a:pPr>
              <a:defRPr/>
            </a:pPr>
            <a:endParaRPr lang="en-GB" dirty="0"/>
          </a:p>
        </p:txBody>
      </p:sp>
      <p:sp>
        <p:nvSpPr>
          <p:cNvPr id="3" name="Date Placeholder 2"/>
          <p:cNvSpPr>
            <a:spLocks noGrp="1"/>
          </p:cNvSpPr>
          <p:nvPr>
            <p:ph type="dt" sz="quarter" idx="1"/>
          </p:nvPr>
        </p:nvSpPr>
        <p:spPr>
          <a:xfrm>
            <a:off x="3849692" y="0"/>
            <a:ext cx="2946400" cy="496969"/>
          </a:xfrm>
          <a:prstGeom prst="rect">
            <a:avLst/>
          </a:prstGeom>
        </p:spPr>
        <p:txBody>
          <a:bodyPr vert="horz" lIns="91406" tIns="45704" rIns="91406" bIns="45704" rtlCol="0"/>
          <a:lstStyle>
            <a:lvl1pPr algn="r">
              <a:defRPr sz="1200">
                <a:cs typeface="+mn-cs"/>
              </a:defRPr>
            </a:lvl1pPr>
          </a:lstStyle>
          <a:p>
            <a:pPr>
              <a:defRPr/>
            </a:pPr>
            <a:fld id="{FC121C8F-AE8B-4B3F-8F44-BD7522489328}" type="datetimeFigureOut">
              <a:rPr lang="en-GB"/>
              <a:pPr>
                <a:defRPr/>
              </a:pPr>
              <a:t>23/09/2025</a:t>
            </a:fld>
            <a:endParaRPr lang="en-GB" dirty="0"/>
          </a:p>
        </p:txBody>
      </p:sp>
      <p:sp>
        <p:nvSpPr>
          <p:cNvPr id="4" name="Footer Placeholder 3"/>
          <p:cNvSpPr>
            <a:spLocks noGrp="1"/>
          </p:cNvSpPr>
          <p:nvPr>
            <p:ph type="ftr" sz="quarter" idx="2"/>
          </p:nvPr>
        </p:nvSpPr>
        <p:spPr>
          <a:xfrm>
            <a:off x="1" y="9429673"/>
            <a:ext cx="2946400" cy="496967"/>
          </a:xfrm>
          <a:prstGeom prst="rect">
            <a:avLst/>
          </a:prstGeom>
        </p:spPr>
        <p:txBody>
          <a:bodyPr vert="horz" lIns="91406" tIns="45704" rIns="91406" bIns="45704" rtlCol="0" anchor="b"/>
          <a:lstStyle>
            <a:lvl1pPr algn="l">
              <a:defRPr sz="1200">
                <a:cs typeface="+mn-cs"/>
              </a:defRPr>
            </a:lvl1pPr>
          </a:lstStyle>
          <a:p>
            <a:pPr>
              <a:defRPr/>
            </a:pPr>
            <a:endParaRPr lang="en-GB" dirty="0"/>
          </a:p>
        </p:txBody>
      </p:sp>
      <p:sp>
        <p:nvSpPr>
          <p:cNvPr id="5" name="Slide Number Placeholder 4"/>
          <p:cNvSpPr>
            <a:spLocks noGrp="1"/>
          </p:cNvSpPr>
          <p:nvPr>
            <p:ph type="sldNum" sz="quarter" idx="3"/>
          </p:nvPr>
        </p:nvSpPr>
        <p:spPr>
          <a:xfrm>
            <a:off x="3849692" y="9429673"/>
            <a:ext cx="2946400" cy="496967"/>
          </a:xfrm>
          <a:prstGeom prst="rect">
            <a:avLst/>
          </a:prstGeom>
        </p:spPr>
        <p:txBody>
          <a:bodyPr vert="horz" lIns="91406" tIns="45704" rIns="91406" bIns="45704" rtlCol="0" anchor="b"/>
          <a:lstStyle>
            <a:lvl1pPr algn="r">
              <a:defRPr sz="1200">
                <a:cs typeface="+mn-cs"/>
              </a:defRPr>
            </a:lvl1pPr>
          </a:lstStyle>
          <a:p>
            <a:pPr>
              <a:defRPr/>
            </a:pPr>
            <a:fld id="{AD367C85-AE1F-4D80-A105-E5EFA001A44B}" type="slidenum">
              <a:rPr lang="en-GB"/>
              <a:pPr>
                <a:defRPr/>
              </a:pPr>
              <a:t>‹#›</a:t>
            </a:fld>
            <a:endParaRPr lang="en-GB" dirty="0"/>
          </a:p>
        </p:txBody>
      </p:sp>
    </p:spTree>
    <p:extLst>
      <p:ext uri="{BB962C8B-B14F-4D97-AF65-F5344CB8AC3E}">
        <p14:creationId xmlns:p14="http://schemas.microsoft.com/office/powerpoint/2010/main" val="4821512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969"/>
          </a:xfrm>
          <a:prstGeom prst="rect">
            <a:avLst/>
          </a:prstGeom>
        </p:spPr>
        <p:txBody>
          <a:bodyPr vert="horz" lIns="91406" tIns="45704" rIns="91406" bIns="45704"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49692" y="0"/>
            <a:ext cx="2946400" cy="496969"/>
          </a:xfrm>
          <a:prstGeom prst="rect">
            <a:avLst/>
          </a:prstGeom>
        </p:spPr>
        <p:txBody>
          <a:bodyPr vert="horz" lIns="91406" tIns="45704" rIns="91406" bIns="45704" rtlCol="0"/>
          <a:lstStyle>
            <a:lvl1pPr algn="r" fontAlgn="auto">
              <a:spcBef>
                <a:spcPts val="0"/>
              </a:spcBef>
              <a:spcAft>
                <a:spcPts val="0"/>
              </a:spcAft>
              <a:defRPr sz="1200">
                <a:latin typeface="+mn-lt"/>
                <a:cs typeface="+mn-cs"/>
              </a:defRPr>
            </a:lvl1pPr>
          </a:lstStyle>
          <a:p>
            <a:pPr>
              <a:defRPr/>
            </a:pPr>
            <a:fld id="{0D280559-4FD4-4235-85DB-33D144798EA1}" type="datetimeFigureOut">
              <a:rPr lang="en-GB"/>
              <a:pPr>
                <a:defRPr/>
              </a:pPr>
              <a:t>23/09/2025</a:t>
            </a:fld>
            <a:endParaRPr lang="en-GB" dirty="0"/>
          </a:p>
        </p:txBody>
      </p:sp>
      <p:sp>
        <p:nvSpPr>
          <p:cNvPr id="4" name="Slide Image Placeholder 3"/>
          <p:cNvSpPr>
            <a:spLocks noGrp="1" noRot="1" noChangeAspect="1"/>
          </p:cNvSpPr>
          <p:nvPr>
            <p:ph type="sldImg" idx="2"/>
          </p:nvPr>
        </p:nvSpPr>
        <p:spPr>
          <a:xfrm>
            <a:off x="95250" y="746125"/>
            <a:ext cx="6607175" cy="3717925"/>
          </a:xfrm>
          <a:prstGeom prst="rect">
            <a:avLst/>
          </a:prstGeom>
          <a:noFill/>
          <a:ln w="12700">
            <a:solidFill>
              <a:prstClr val="black"/>
            </a:solidFill>
          </a:ln>
        </p:spPr>
        <p:txBody>
          <a:bodyPr vert="horz" lIns="91406" tIns="45704" rIns="91406" bIns="45704" rtlCol="0" anchor="ctr"/>
          <a:lstStyle/>
          <a:p>
            <a:pPr lvl="0"/>
            <a:endParaRPr lang="en-GB" noProof="0" dirty="0"/>
          </a:p>
        </p:txBody>
      </p:sp>
      <p:sp>
        <p:nvSpPr>
          <p:cNvPr id="5" name="Notes Placeholder 4"/>
          <p:cNvSpPr>
            <a:spLocks noGrp="1"/>
          </p:cNvSpPr>
          <p:nvPr>
            <p:ph type="body" sz="quarter" idx="3"/>
          </p:nvPr>
        </p:nvSpPr>
        <p:spPr>
          <a:xfrm>
            <a:off x="679453" y="4715635"/>
            <a:ext cx="5438774" cy="4467939"/>
          </a:xfrm>
          <a:prstGeom prst="rect">
            <a:avLst/>
          </a:prstGeom>
        </p:spPr>
        <p:txBody>
          <a:bodyPr vert="horz" lIns="91406" tIns="45704" rIns="91406" bIns="4570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429673"/>
            <a:ext cx="2946400" cy="496967"/>
          </a:xfrm>
          <a:prstGeom prst="rect">
            <a:avLst/>
          </a:prstGeom>
        </p:spPr>
        <p:txBody>
          <a:bodyPr vert="horz" lIns="91406" tIns="45704" rIns="91406" bIns="45704"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49692" y="9429673"/>
            <a:ext cx="2946400" cy="496967"/>
          </a:xfrm>
          <a:prstGeom prst="rect">
            <a:avLst/>
          </a:prstGeom>
        </p:spPr>
        <p:txBody>
          <a:bodyPr vert="horz" lIns="91406" tIns="45704" rIns="91406" bIns="45704" rtlCol="0" anchor="b"/>
          <a:lstStyle>
            <a:lvl1pPr algn="r" fontAlgn="auto">
              <a:spcBef>
                <a:spcPts val="0"/>
              </a:spcBef>
              <a:spcAft>
                <a:spcPts val="0"/>
              </a:spcAft>
              <a:defRPr sz="1200">
                <a:latin typeface="+mn-lt"/>
                <a:cs typeface="+mn-cs"/>
              </a:defRPr>
            </a:lvl1pPr>
          </a:lstStyle>
          <a:p>
            <a:pPr>
              <a:defRPr/>
            </a:pPr>
            <a:fld id="{A7F17E9C-475D-4A6B-AE7F-A6D316063D45}" type="slidenum">
              <a:rPr lang="en-GB"/>
              <a:pPr>
                <a:defRPr/>
              </a:pPr>
              <a:t>‹#›</a:t>
            </a:fld>
            <a:endParaRPr lang="en-GB" dirty="0"/>
          </a:p>
        </p:txBody>
      </p:sp>
    </p:spTree>
    <p:extLst>
      <p:ext uri="{BB962C8B-B14F-4D97-AF65-F5344CB8AC3E}">
        <p14:creationId xmlns:p14="http://schemas.microsoft.com/office/powerpoint/2010/main" val="29311284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6" name="Round Single Corner Rectangle 5"/>
          <p:cNvSpPr/>
          <p:nvPr userDrawn="1"/>
        </p:nvSpPr>
        <p:spPr>
          <a:xfrm rot="16200000" flipH="1">
            <a:off x="-1796729" y="2374781"/>
            <a:ext cx="6180225" cy="2336933"/>
          </a:xfrm>
          <a:prstGeom prst="round1Rect">
            <a:avLst>
              <a:gd name="adj" fmla="val 0"/>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 Single Corner Rectangle 21"/>
          <p:cNvSpPr/>
          <p:nvPr userDrawn="1"/>
        </p:nvSpPr>
        <p:spPr>
          <a:xfrm rot="16200000" flipH="1">
            <a:off x="-1807846" y="2374781"/>
            <a:ext cx="6180225" cy="2336933"/>
          </a:xfrm>
          <a:prstGeom prst="round1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ame Side Corner Rectangle 18"/>
          <p:cNvSpPr/>
          <p:nvPr userDrawn="1"/>
        </p:nvSpPr>
        <p:spPr>
          <a:xfrm>
            <a:off x="113800" y="116632"/>
            <a:ext cx="11949785" cy="396000"/>
          </a:xfrm>
          <a:prstGeom prst="round2SameRect">
            <a:avLst>
              <a:gd name="adj1" fmla="val 0"/>
              <a:gd name="adj2" fmla="val 0"/>
            </a:avLst>
          </a:prstGeom>
          <a:solidFill>
            <a:srgbClr val="004C89"/>
          </a:solidFill>
          <a:ln w="6350">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89"/>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4274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2" name="Round Single Corner Rectangle 21"/>
          <p:cNvSpPr/>
          <p:nvPr userDrawn="1"/>
        </p:nvSpPr>
        <p:spPr>
          <a:xfrm rot="16200000" flipH="1">
            <a:off x="-1796729" y="2374781"/>
            <a:ext cx="6180225" cy="2336933"/>
          </a:xfrm>
          <a:prstGeom prst="round1Rect">
            <a:avLst>
              <a:gd name="adj" fmla="val 0"/>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3873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111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2" name="Round Single Corner Rectangle 21"/>
          <p:cNvSpPr/>
          <p:nvPr userDrawn="1"/>
        </p:nvSpPr>
        <p:spPr>
          <a:xfrm rot="16200000" flipH="1">
            <a:off x="-1796729" y="2374781"/>
            <a:ext cx="6180225" cy="2336933"/>
          </a:xfrm>
          <a:prstGeom prst="round1Rect">
            <a:avLst>
              <a:gd name="adj" fmla="val 136"/>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1028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1952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2" name="Round Single Corner Rectangle 21"/>
          <p:cNvSpPr/>
          <p:nvPr userDrawn="1"/>
        </p:nvSpPr>
        <p:spPr>
          <a:xfrm rot="16200000" flipH="1">
            <a:off x="-1807846" y="2374781"/>
            <a:ext cx="6180225" cy="2336933"/>
          </a:xfrm>
          <a:prstGeom prst="round1Rect">
            <a:avLst>
              <a:gd name="adj" fmla="val 0"/>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bg1">
              <a:lumMod val="7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2002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Blank">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 name="Round Single Corner Rectangle 21"/>
          <p:cNvSpPr/>
          <p:nvPr userDrawn="1"/>
        </p:nvSpPr>
        <p:spPr>
          <a:xfrm rot="16200000" flipH="1">
            <a:off x="-1807846" y="2374781"/>
            <a:ext cx="6180225" cy="2336933"/>
          </a:xfrm>
          <a:prstGeom prst="round1Rect">
            <a:avLst>
              <a:gd name="adj"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accent5"/>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8524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bg1">
              <a:lumMod val="7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a:t>
            </a:r>
            <a:r>
              <a:rPr lang="en-GB" sz="1200" b="1" baseline="0" dirty="0">
                <a:solidFill>
                  <a:schemeClr val="bg1"/>
                </a:solidFill>
                <a:latin typeface="+mn-lt"/>
              </a:rPr>
              <a:t> 8</a:t>
            </a:r>
            <a:endParaRPr lang="en-GB" sz="1200" b="1" dirty="0">
              <a:solidFill>
                <a:schemeClr val="bg1"/>
              </a:solidFill>
              <a:latin typeface="+mn-lt"/>
            </a:endParaRPr>
          </a:p>
        </p:txBody>
      </p:sp>
    </p:spTree>
    <p:extLst>
      <p:ext uri="{BB962C8B-B14F-4D97-AF65-F5344CB8AC3E}">
        <p14:creationId xmlns:p14="http://schemas.microsoft.com/office/powerpoint/2010/main" val="2721116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14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8ED5DAF2-F1E4-AD48-B7C8-16553BBB2910}" type="slidenum">
              <a:rPr lang="en-US" smtClean="0"/>
              <a:t>‹#›</a:t>
            </a:fld>
            <a:endParaRPr lang="en-US" dirty="0"/>
          </a:p>
        </p:txBody>
      </p:sp>
    </p:spTree>
    <p:extLst>
      <p:ext uri="{BB962C8B-B14F-4D97-AF65-F5344CB8AC3E}">
        <p14:creationId xmlns:p14="http://schemas.microsoft.com/office/powerpoint/2010/main" val="3272103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2" name="Round Single Corner Rectangle 21"/>
          <p:cNvSpPr/>
          <p:nvPr userDrawn="1"/>
        </p:nvSpPr>
        <p:spPr>
          <a:xfrm rot="16200000" flipH="1">
            <a:off x="-1796729" y="2374781"/>
            <a:ext cx="6180225" cy="2336933"/>
          </a:xfrm>
          <a:prstGeom prst="round1Rect">
            <a:avLst>
              <a:gd name="adj" fmla="val 7647"/>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ame Side Corner Rectangle 18"/>
          <p:cNvSpPr/>
          <p:nvPr userDrawn="1"/>
        </p:nvSpPr>
        <p:spPr>
          <a:xfrm>
            <a:off x="113800" y="116632"/>
            <a:ext cx="11949785" cy="396000"/>
          </a:xfrm>
          <a:prstGeom prst="round2SameRect">
            <a:avLst>
              <a:gd name="adj1" fmla="val 0"/>
              <a:gd name="adj2" fmla="val 0"/>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191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6" name="Round Single Corner Rectangle 5"/>
          <p:cNvSpPr/>
          <p:nvPr userDrawn="1"/>
        </p:nvSpPr>
        <p:spPr>
          <a:xfrm rot="16200000" flipH="1">
            <a:off x="-1796729" y="2374781"/>
            <a:ext cx="6180225" cy="2336933"/>
          </a:xfrm>
          <a:prstGeom prst="round1Rect">
            <a:avLst>
              <a:gd name="adj" fmla="val 0"/>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 Single Corner Rectangle 21"/>
          <p:cNvSpPr/>
          <p:nvPr userDrawn="1"/>
        </p:nvSpPr>
        <p:spPr>
          <a:xfrm rot="16200000" flipH="1">
            <a:off x="-1807846" y="2374781"/>
            <a:ext cx="6180225" cy="2336933"/>
          </a:xfrm>
          <a:prstGeom prst="round1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ound Same Side Corner Rectangle 18"/>
          <p:cNvSpPr/>
          <p:nvPr userDrawn="1"/>
        </p:nvSpPr>
        <p:spPr>
          <a:xfrm>
            <a:off x="113800" y="116632"/>
            <a:ext cx="11949785" cy="396000"/>
          </a:xfrm>
          <a:prstGeom prst="round2SameRect">
            <a:avLst>
              <a:gd name="adj1" fmla="val 0"/>
              <a:gd name="adj2" fmla="val 0"/>
            </a:avLst>
          </a:prstGeom>
          <a:solidFill>
            <a:srgbClr val="004C89"/>
          </a:solidFill>
          <a:ln w="6350">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C89"/>
              </a:solidFill>
            </a:endParaRPr>
          </a:p>
        </p:txBody>
      </p:sp>
      <p:sp>
        <p:nvSpPr>
          <p:cNvPr id="8" name="TextBox 7"/>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cxnSp>
        <p:nvCxnSpPr>
          <p:cNvPr id="3" name="Straight Connector 2"/>
          <p:cNvCxnSpPr/>
          <p:nvPr userDrawn="1"/>
        </p:nvCxnSpPr>
        <p:spPr>
          <a:xfrm>
            <a:off x="113800" y="6633357"/>
            <a:ext cx="11949785" cy="0"/>
          </a:xfrm>
          <a:prstGeom prst="line">
            <a:avLst/>
          </a:prstGeom>
          <a:ln>
            <a:solidFill>
              <a:srgbClr val="004C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901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itle 12"/>
          <p:cNvSpPr txBox="1">
            <a:spLocks/>
          </p:cNvSpPr>
          <p:nvPr userDrawn="1"/>
        </p:nvSpPr>
        <p:spPr bwMode="auto">
          <a:xfrm>
            <a:off x="778487" y="1196758"/>
            <a:ext cx="7178644" cy="540059"/>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GB" sz="3600" b="1" dirty="0">
                <a:solidFill>
                  <a:srgbClr val="2D87BD"/>
                </a:solidFill>
                <a:latin typeface="Calibri" pitchFamily="34" charset="0"/>
              </a:rPr>
              <a:t>FAC Performance Report</a:t>
            </a:r>
            <a:endParaRPr lang="en-GB" sz="3600" b="1" dirty="0">
              <a:solidFill>
                <a:srgbClr val="2D87BD"/>
              </a:solidFill>
            </a:endParaRPr>
          </a:p>
        </p:txBody>
      </p:sp>
      <p:cxnSp>
        <p:nvCxnSpPr>
          <p:cNvPr id="16" name="Straight Connector 15"/>
          <p:cNvCxnSpPr/>
          <p:nvPr userDrawn="1"/>
        </p:nvCxnSpPr>
        <p:spPr>
          <a:xfrm>
            <a:off x="778487" y="5589240"/>
            <a:ext cx="10633847" cy="0"/>
          </a:xfrm>
          <a:prstGeom prst="line">
            <a:avLst/>
          </a:prstGeom>
          <a:ln w="38100">
            <a:solidFill>
              <a:srgbClr val="2D87B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79670" y="944724"/>
            <a:ext cx="10633847" cy="0"/>
          </a:xfrm>
          <a:prstGeom prst="line">
            <a:avLst/>
          </a:prstGeom>
          <a:ln w="25400">
            <a:solidFill>
              <a:srgbClr val="2D87BD"/>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485" y="2088421"/>
            <a:ext cx="1949539" cy="1584000"/>
          </a:xfrm>
          <a:prstGeom prst="rect">
            <a:avLst/>
          </a:prstGeom>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68055" y="5188781"/>
            <a:ext cx="2923948" cy="167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96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E42DF-85F8-4B16-8502-399E041590C6}" type="datetimeFigureOut">
              <a:rPr lang="en-GB" smtClean="0"/>
              <a:t>23/09/2025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B061DC-5841-40ED-A794-3F0122CA6B4E}" type="slidenum">
              <a:rPr lang="en-GB" smtClean="0"/>
              <a:t>‹#›</a:t>
            </a:fld>
            <a:endParaRPr lang="en-GB" dirty="0"/>
          </a:p>
        </p:txBody>
      </p:sp>
    </p:spTree>
    <p:extLst>
      <p:ext uri="{BB962C8B-B14F-4D97-AF65-F5344CB8AC3E}">
        <p14:creationId xmlns:p14="http://schemas.microsoft.com/office/powerpoint/2010/main" val="271445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6" name="Round Single Corner Rectangle 5"/>
          <p:cNvSpPr/>
          <p:nvPr userDrawn="1"/>
        </p:nvSpPr>
        <p:spPr>
          <a:xfrm rot="16200000" flipH="1">
            <a:off x="-1784959" y="2386550"/>
            <a:ext cx="6156685" cy="2336933"/>
          </a:xfrm>
          <a:prstGeom prst="round1Rect">
            <a:avLst>
              <a:gd name="adj" fmla="val 0"/>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ound Single Corner Rectangle 21"/>
          <p:cNvSpPr/>
          <p:nvPr userDrawn="1"/>
        </p:nvSpPr>
        <p:spPr>
          <a:xfrm rot="16200000" flipH="1">
            <a:off x="-1807846" y="2374781"/>
            <a:ext cx="6180225" cy="2336933"/>
          </a:xfrm>
          <a:prstGeom prst="round1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9330821" y="6633361"/>
            <a:ext cx="2880320" cy="246221"/>
          </a:xfrm>
          <a:prstGeom prst="rect">
            <a:avLst/>
          </a:prstGeom>
          <a:noFill/>
          <a:ln>
            <a:noFill/>
          </a:ln>
        </p:spPr>
        <p:txBody>
          <a:bodyPr wrap="square" rtlCol="0">
            <a:spAutoFit/>
          </a:bodyPr>
          <a:lstStyle/>
          <a:p>
            <a:pPr algn="r"/>
            <a:r>
              <a:rPr lang="en-GB" sz="1000" b="0" dirty="0">
                <a:solidFill>
                  <a:schemeClr val="tx1"/>
                </a:solidFill>
                <a:latin typeface="+mn-lt"/>
              </a:rPr>
              <a:t>Finance Report | Month 8</a:t>
            </a:r>
          </a:p>
        </p:txBody>
      </p:sp>
      <p:cxnSp>
        <p:nvCxnSpPr>
          <p:cNvPr id="5" name="Straight Connector 4"/>
          <p:cNvCxnSpPr/>
          <p:nvPr userDrawn="1"/>
        </p:nvCxnSpPr>
        <p:spPr>
          <a:xfrm>
            <a:off x="124915" y="476672"/>
            <a:ext cx="1196307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124915" y="6633363"/>
            <a:ext cx="11963077"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94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Blank">
    <p:spTree>
      <p:nvGrpSpPr>
        <p:cNvPr id="1" name=""/>
        <p:cNvGrpSpPr/>
        <p:nvPr/>
      </p:nvGrpSpPr>
      <p:grpSpPr>
        <a:xfrm>
          <a:off x="0" y="0"/>
          <a:ext cx="0" cy="0"/>
          <a:chOff x="0" y="0"/>
          <a:chExt cx="0" cy="0"/>
        </a:xfrm>
      </p:grpSpPr>
      <p:sp>
        <p:nvSpPr>
          <p:cNvPr id="22" name="Round Single Corner Rectangle 21"/>
          <p:cNvSpPr/>
          <p:nvPr userDrawn="1"/>
        </p:nvSpPr>
        <p:spPr>
          <a:xfrm rot="16200000" flipH="1">
            <a:off x="-1807846" y="2374781"/>
            <a:ext cx="6180225" cy="2336933"/>
          </a:xfrm>
          <a:prstGeom prst="round1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9330821" y="6633361"/>
            <a:ext cx="2880320" cy="246221"/>
          </a:xfrm>
          <a:prstGeom prst="rect">
            <a:avLst/>
          </a:prstGeom>
          <a:noFill/>
          <a:ln>
            <a:noFill/>
          </a:ln>
        </p:spPr>
        <p:txBody>
          <a:bodyPr wrap="square" rtlCol="0">
            <a:spAutoFit/>
          </a:bodyPr>
          <a:lstStyle/>
          <a:p>
            <a:pPr algn="r"/>
            <a:r>
              <a:rPr lang="en-GB" sz="1000" b="0" dirty="0">
                <a:solidFill>
                  <a:schemeClr val="tx1"/>
                </a:solidFill>
                <a:latin typeface="+mn-lt"/>
              </a:rPr>
              <a:t>Finance Report | Month 8</a:t>
            </a:r>
          </a:p>
        </p:txBody>
      </p:sp>
      <p:cxnSp>
        <p:nvCxnSpPr>
          <p:cNvPr id="5" name="Straight Connector 4"/>
          <p:cNvCxnSpPr/>
          <p:nvPr userDrawn="1"/>
        </p:nvCxnSpPr>
        <p:spPr>
          <a:xfrm>
            <a:off x="124915" y="476672"/>
            <a:ext cx="1196307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163004" y="6656903"/>
            <a:ext cx="11963077"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4293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6" name="TextBox 5"/>
          <p:cNvSpPr txBox="1"/>
          <p:nvPr userDrawn="1"/>
        </p:nvSpPr>
        <p:spPr bwMode="auto">
          <a:xfrm>
            <a:off x="25175" y="6561349"/>
            <a:ext cx="487439" cy="24468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457189" indent="-457189" algn="ctr">
              <a:lnSpc>
                <a:spcPct val="90000"/>
              </a:lnSpc>
            </a:pPr>
            <a:fld id="{3D308978-11A5-4CF0-BA56-69AA187C65A9}" type="slidenum">
              <a:rPr lang="en-GB" sz="1100" smtClean="0">
                <a:ln w="0"/>
                <a:solidFill>
                  <a:schemeClr val="bg2">
                    <a:lumMod val="75000"/>
                  </a:schemeClr>
                </a:solidFill>
                <a:effectLst/>
                <a:latin typeface="+mn-lt"/>
              </a:rPr>
              <a:pPr marL="457189" indent="-457189" algn="ctr">
                <a:lnSpc>
                  <a:spcPct val="90000"/>
                </a:lnSpc>
              </a:pPr>
              <a:t>‹#›</a:t>
            </a:fld>
            <a:endParaRPr lang="en-GB" sz="1100" dirty="0">
              <a:ln w="0"/>
              <a:solidFill>
                <a:schemeClr val="bg2">
                  <a:lumMod val="75000"/>
                </a:schemeClr>
              </a:solidFill>
              <a:effectLst/>
              <a:latin typeface="+mn-lt"/>
            </a:endParaRPr>
          </a:p>
        </p:txBody>
      </p:sp>
    </p:spTree>
    <p:extLst>
      <p:ext uri="{BB962C8B-B14F-4D97-AF65-F5344CB8AC3E}">
        <p14:creationId xmlns:p14="http://schemas.microsoft.com/office/powerpoint/2010/main" val="1761352284"/>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95" userDrawn="1">
          <p15:clr>
            <a:srgbClr val="FBAE40"/>
          </p15:clr>
        </p15:guide>
        <p15:guide id="3" pos="7385" userDrawn="1">
          <p15:clr>
            <a:srgbClr val="FBAE40"/>
          </p15:clr>
        </p15:guide>
        <p15:guide id="4" pos="3840" userDrawn="1">
          <p15:clr>
            <a:srgbClr val="FBAE40"/>
          </p15:clr>
        </p15:guide>
        <p15:guide id="5" orient="horz" pos="459" userDrawn="1">
          <p15:clr>
            <a:srgbClr val="FBAE40"/>
          </p15:clr>
        </p15:guide>
        <p15:guide id="6" pos="3701" userDrawn="1">
          <p15:clr>
            <a:srgbClr val="FBAE40"/>
          </p15:clr>
        </p15:guide>
        <p15:guide id="9" pos="3979" userDrawn="1">
          <p15:clr>
            <a:srgbClr val="FBAE40"/>
          </p15:clr>
        </p15:guide>
        <p15:guide id="10"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Blank">
    <p:bg>
      <p:bgPr>
        <a:solidFill>
          <a:srgbClr val="FFC000"/>
        </a:solidFill>
        <a:effectLst/>
      </p:bgPr>
    </p:bg>
    <p:spTree>
      <p:nvGrpSpPr>
        <p:cNvPr id="1" name=""/>
        <p:cNvGrpSpPr/>
        <p:nvPr/>
      </p:nvGrpSpPr>
      <p:grpSpPr>
        <a:xfrm>
          <a:off x="0" y="0"/>
          <a:ext cx="0" cy="0"/>
          <a:chOff x="0" y="0"/>
          <a:chExt cx="0" cy="0"/>
        </a:xfrm>
      </p:grpSpPr>
      <p:sp>
        <p:nvSpPr>
          <p:cNvPr id="8" name="TextBox 7"/>
          <p:cNvSpPr txBox="1"/>
          <p:nvPr userDrawn="1"/>
        </p:nvSpPr>
        <p:spPr>
          <a:xfrm>
            <a:off x="335581" y="6561353"/>
            <a:ext cx="2259723" cy="246221"/>
          </a:xfrm>
          <a:prstGeom prst="rect">
            <a:avLst/>
          </a:prstGeom>
          <a:noFill/>
          <a:ln>
            <a:noFill/>
          </a:ln>
        </p:spPr>
        <p:txBody>
          <a:bodyPr wrap="square" rtlCol="0">
            <a:spAutoFit/>
          </a:bodyPr>
          <a:lstStyle/>
          <a:p>
            <a:pPr algn="l"/>
            <a:r>
              <a:rPr lang="en-GB" sz="1000" b="0" dirty="0">
                <a:solidFill>
                  <a:schemeClr val="bg2">
                    <a:lumMod val="75000"/>
                  </a:schemeClr>
                </a:solidFill>
                <a:latin typeface="+mn-lt"/>
              </a:rPr>
              <a:t>| Finance Report | Month 8</a:t>
            </a:r>
          </a:p>
        </p:txBody>
      </p:sp>
      <p:sp>
        <p:nvSpPr>
          <p:cNvPr id="6" name="TextBox 5"/>
          <p:cNvSpPr txBox="1"/>
          <p:nvPr userDrawn="1"/>
        </p:nvSpPr>
        <p:spPr bwMode="auto">
          <a:xfrm>
            <a:off x="25175" y="6561349"/>
            <a:ext cx="487439" cy="24468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457189" indent="-457189" algn="ctr">
              <a:lnSpc>
                <a:spcPct val="90000"/>
              </a:lnSpc>
            </a:pPr>
            <a:fld id="{3D308978-11A5-4CF0-BA56-69AA187C65A9}" type="slidenum">
              <a:rPr lang="en-GB" sz="1100" smtClean="0">
                <a:ln w="0"/>
                <a:solidFill>
                  <a:schemeClr val="bg2">
                    <a:lumMod val="75000"/>
                  </a:schemeClr>
                </a:solidFill>
                <a:effectLst/>
                <a:latin typeface="+mn-lt"/>
              </a:rPr>
              <a:pPr marL="457189" indent="-457189" algn="ctr">
                <a:lnSpc>
                  <a:spcPct val="90000"/>
                </a:lnSpc>
              </a:pPr>
              <a:t>‹#›</a:t>
            </a:fld>
            <a:endParaRPr lang="en-GB" sz="1100" dirty="0">
              <a:ln w="0"/>
              <a:solidFill>
                <a:schemeClr val="bg2">
                  <a:lumMod val="75000"/>
                </a:schemeClr>
              </a:solidFill>
              <a:effectLst/>
              <a:latin typeface="+mn-lt"/>
            </a:endParaRPr>
          </a:p>
        </p:txBody>
      </p:sp>
    </p:spTree>
    <p:extLst>
      <p:ext uri="{BB962C8B-B14F-4D97-AF65-F5344CB8AC3E}">
        <p14:creationId xmlns:p14="http://schemas.microsoft.com/office/powerpoint/2010/main" val="2789245449"/>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95" userDrawn="1">
          <p15:clr>
            <a:srgbClr val="FBAE40"/>
          </p15:clr>
        </p15:guide>
        <p15:guide id="3" pos="7385" userDrawn="1">
          <p15:clr>
            <a:srgbClr val="FBAE40"/>
          </p15:clr>
        </p15:guide>
        <p15:guide id="4" pos="3840" userDrawn="1">
          <p15:clr>
            <a:srgbClr val="FBAE40"/>
          </p15:clr>
        </p15:guide>
        <p15:guide id="5" orient="horz" pos="459" userDrawn="1">
          <p15:clr>
            <a:srgbClr val="FBAE40"/>
          </p15:clr>
        </p15:guide>
        <p15:guide id="6" pos="3701" userDrawn="1">
          <p15:clr>
            <a:srgbClr val="FBAE40"/>
          </p15:clr>
        </p15:guide>
        <p15:guide id="9" pos="3979" userDrawn="1">
          <p15:clr>
            <a:srgbClr val="FBAE40"/>
          </p15:clr>
        </p15:guide>
        <p15:guide id="10"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p:cNvSpPr txBox="1"/>
          <p:nvPr userDrawn="1"/>
        </p:nvSpPr>
        <p:spPr>
          <a:xfrm>
            <a:off x="335581" y="6561353"/>
            <a:ext cx="2259723" cy="246221"/>
          </a:xfrm>
          <a:prstGeom prst="rect">
            <a:avLst/>
          </a:prstGeom>
          <a:noFill/>
          <a:ln>
            <a:noFill/>
          </a:ln>
        </p:spPr>
        <p:txBody>
          <a:bodyPr wrap="square" rtlCol="0">
            <a:spAutoFit/>
          </a:bodyPr>
          <a:lstStyle/>
          <a:p>
            <a:pPr algn="l"/>
            <a:r>
              <a:rPr lang="en-GB" sz="1000" b="0" dirty="0">
                <a:solidFill>
                  <a:schemeClr val="bg2">
                    <a:lumMod val="75000"/>
                  </a:schemeClr>
                </a:solidFill>
                <a:latin typeface="+mn-lt"/>
              </a:rPr>
              <a:t>| Finance Report | Month 8</a:t>
            </a:r>
          </a:p>
        </p:txBody>
      </p:sp>
      <p:sp>
        <p:nvSpPr>
          <p:cNvPr id="6" name="TextBox 5"/>
          <p:cNvSpPr txBox="1"/>
          <p:nvPr userDrawn="1"/>
        </p:nvSpPr>
        <p:spPr bwMode="auto">
          <a:xfrm>
            <a:off x="25175" y="6561349"/>
            <a:ext cx="487439" cy="24468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457189" indent="-457189" algn="ctr">
              <a:lnSpc>
                <a:spcPct val="90000"/>
              </a:lnSpc>
            </a:pPr>
            <a:fld id="{3D308978-11A5-4CF0-BA56-69AA187C65A9}" type="slidenum">
              <a:rPr lang="en-GB" sz="1100" smtClean="0">
                <a:ln w="0"/>
                <a:solidFill>
                  <a:schemeClr val="bg2">
                    <a:lumMod val="75000"/>
                  </a:schemeClr>
                </a:solidFill>
                <a:effectLst/>
                <a:latin typeface="+mn-lt"/>
              </a:rPr>
              <a:pPr marL="457189" indent="-457189" algn="ctr">
                <a:lnSpc>
                  <a:spcPct val="90000"/>
                </a:lnSpc>
              </a:pPr>
              <a:t>‹#›</a:t>
            </a:fld>
            <a:endParaRPr lang="en-GB" sz="1100" dirty="0">
              <a:ln w="0"/>
              <a:solidFill>
                <a:schemeClr val="bg2">
                  <a:lumMod val="75000"/>
                </a:schemeClr>
              </a:solidFill>
              <a:effectLst/>
              <a:latin typeface="+mn-lt"/>
            </a:endParaRPr>
          </a:p>
        </p:txBody>
      </p:sp>
    </p:spTree>
    <p:extLst>
      <p:ext uri="{BB962C8B-B14F-4D97-AF65-F5344CB8AC3E}">
        <p14:creationId xmlns:p14="http://schemas.microsoft.com/office/powerpoint/2010/main" val="686667745"/>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295" userDrawn="1">
          <p15:clr>
            <a:srgbClr val="FBAE40"/>
          </p15:clr>
        </p15:guide>
        <p15:guide id="3" pos="7385" userDrawn="1">
          <p15:clr>
            <a:srgbClr val="FBAE40"/>
          </p15:clr>
        </p15:guide>
        <p15:guide id="4" pos="3840" userDrawn="1">
          <p15:clr>
            <a:srgbClr val="FBAE40"/>
          </p15:clr>
        </p15:guide>
        <p15:guide id="5" orient="horz" pos="459" userDrawn="1">
          <p15:clr>
            <a:srgbClr val="FBAE40"/>
          </p15:clr>
        </p15:guide>
        <p15:guide id="6" pos="3701" userDrawn="1">
          <p15:clr>
            <a:srgbClr val="FBAE40"/>
          </p15:clr>
        </p15:guide>
        <p15:guide id="9" pos="3979" userDrawn="1">
          <p15:clr>
            <a:srgbClr val="FBAE40"/>
          </p15:clr>
        </p15:guide>
        <p15:guide id="10"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sp>
        <p:nvSpPr>
          <p:cNvPr id="19" name="Round Same Side Corner Rectangle 18"/>
          <p:cNvSpPr/>
          <p:nvPr userDrawn="1"/>
        </p:nvSpPr>
        <p:spPr>
          <a:xfrm>
            <a:off x="113800" y="116632"/>
            <a:ext cx="11949785" cy="396000"/>
          </a:xfrm>
          <a:prstGeom prst="round2SameRect">
            <a:avLst>
              <a:gd name="adj1" fmla="val 0"/>
              <a:gd name="adj2" fmla="val 0"/>
            </a:avLst>
          </a:prstGeom>
          <a:solidFill>
            <a:srgbClr val="004C89"/>
          </a:solidFill>
          <a:ln w="6350">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Tree>
    <p:extLst>
      <p:ext uri="{BB962C8B-B14F-4D97-AF65-F5344CB8AC3E}">
        <p14:creationId xmlns:p14="http://schemas.microsoft.com/office/powerpoint/2010/main" val="357849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9" name="Round Same Side Corner Rectangle 18"/>
          <p:cNvSpPr/>
          <p:nvPr userDrawn="1"/>
        </p:nvSpPr>
        <p:spPr>
          <a:xfrm>
            <a:off x="113800" y="116632"/>
            <a:ext cx="11949785" cy="396000"/>
          </a:xfrm>
          <a:prstGeom prst="round2SameRect">
            <a:avLst>
              <a:gd name="adj1" fmla="val 0"/>
              <a:gd name="adj2" fmla="val 0"/>
            </a:avLst>
          </a:prstGeom>
          <a:solidFill>
            <a:srgbClr val="2D87BD"/>
          </a:solidFill>
          <a:ln w="6350">
            <a:solidFill>
              <a:srgbClr val="2D8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 Same Side Corner Rectangle 19"/>
          <p:cNvSpPr/>
          <p:nvPr userDrawn="1"/>
        </p:nvSpPr>
        <p:spPr>
          <a:xfrm rot="10800000">
            <a:off x="115202" y="512632"/>
            <a:ext cx="11948844" cy="6120724"/>
          </a:xfrm>
          <a:prstGeom prst="round2SameRect">
            <a:avLst>
              <a:gd name="adj1" fmla="val 0"/>
              <a:gd name="adj2" fmla="val 0"/>
            </a:avLst>
          </a:prstGeom>
          <a:noFill/>
          <a:ln w="6350">
            <a:solidFill>
              <a:srgbClr val="2D8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userDrawn="1"/>
        </p:nvSpPr>
        <p:spPr>
          <a:xfrm>
            <a:off x="9109259" y="176136"/>
            <a:ext cx="2880320" cy="276999"/>
          </a:xfrm>
          <a:prstGeom prst="rect">
            <a:avLst/>
          </a:prstGeom>
          <a:noFill/>
          <a:ln>
            <a:noFill/>
          </a:ln>
        </p:spPr>
        <p:txBody>
          <a:bodyPr wrap="square" rtlCol="0">
            <a:spAutoFit/>
          </a:bodyPr>
          <a:lstStyle/>
          <a:p>
            <a:pPr algn="r"/>
            <a:r>
              <a:rPr lang="en-GB" sz="1200" b="1" dirty="0">
                <a:solidFill>
                  <a:schemeClr val="bg1"/>
                </a:solidFill>
                <a:latin typeface="+mn-lt"/>
              </a:rPr>
              <a:t>Finance Report : Month 8</a:t>
            </a:r>
          </a:p>
        </p:txBody>
      </p:sp>
    </p:spTree>
    <p:extLst>
      <p:ext uri="{BB962C8B-B14F-4D97-AF65-F5344CB8AC3E}">
        <p14:creationId xmlns:p14="http://schemas.microsoft.com/office/powerpoint/2010/main" val="398963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718" r:id="rId1"/>
    <p:sldLayoutId id="2147483723" r:id="rId2"/>
    <p:sldLayoutId id="2147483722" r:id="rId3"/>
    <p:sldLayoutId id="2147483724" r:id="rId4"/>
    <p:sldLayoutId id="2147483725" r:id="rId5"/>
    <p:sldLayoutId id="2147483727" r:id="rId6"/>
    <p:sldLayoutId id="2147483726" r:id="rId7"/>
    <p:sldLayoutId id="2147483719" r:id="rId8"/>
    <p:sldLayoutId id="2147483699" r:id="rId9"/>
    <p:sldLayoutId id="2147483708" r:id="rId10"/>
    <p:sldLayoutId id="2147483709" r:id="rId11"/>
    <p:sldLayoutId id="2147483703" r:id="rId12"/>
    <p:sldLayoutId id="2147483704" r:id="rId13"/>
    <p:sldLayoutId id="2147483707" r:id="rId14"/>
    <p:sldLayoutId id="2147483721" r:id="rId15"/>
    <p:sldLayoutId id="2147483706" r:id="rId16"/>
    <p:sldLayoutId id="2147483716" r:id="rId17"/>
    <p:sldLayoutId id="2147483717" r:id="rId18"/>
    <p:sldLayoutId id="2147483720" r:id="rId19"/>
    <p:sldLayoutId id="2147483728" r:id="rId20"/>
    <p:sldLayoutId id="2147483729" r:id="rId2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BD62-2D6B-6BA9-B768-08EB7FD81C82}"/>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036D3F74-256D-04F6-2A2A-50FBA8F4276A}"/>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pic>
        <p:nvPicPr>
          <p:cNvPr id="1026" name="Picture 2">
            <a:extLst>
              <a:ext uri="{FF2B5EF4-FFF2-40B4-BE49-F238E27FC236}">
                <a16:creationId xmlns:a16="http://schemas.microsoft.com/office/drawing/2014/main" id="{A0D08E55-0C18-5CAF-C8EC-E18FC94D8D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31A9B417-9D41-4AEC-EF95-31F2600F6F52}"/>
              </a:ext>
            </a:extLst>
          </p:cNvPr>
          <p:cNvSpPr txBox="1"/>
          <p:nvPr/>
        </p:nvSpPr>
        <p:spPr>
          <a:xfrm>
            <a:off x="4943872" y="2204864"/>
            <a:ext cx="6912768" cy="3754874"/>
          </a:xfrm>
          <a:prstGeom prst="rect">
            <a:avLst/>
          </a:prstGeom>
          <a:noFill/>
        </p:spPr>
        <p:txBody>
          <a:bodyPr wrap="square" rtlCol="0">
            <a:spAutoFit/>
          </a:bodyPr>
          <a:lstStyle/>
          <a:p>
            <a:pPr algn="r"/>
            <a:r>
              <a:rPr lang="en-GB" sz="3400" b="1" i="1" dirty="0">
                <a:solidFill>
                  <a:srgbClr val="003087"/>
                </a:solidFill>
                <a:latin typeface="Arial" panose="020B0604020202020204" pitchFamily="34" charset="0"/>
                <a:cs typeface="Arial" panose="020B0604020202020204" pitchFamily="34" charset="0"/>
              </a:rPr>
              <a:t>Fit for the Future: </a:t>
            </a:r>
          </a:p>
          <a:p>
            <a:pPr algn="r"/>
            <a:r>
              <a:rPr lang="en-GB" sz="3400" b="1" i="1" dirty="0">
                <a:solidFill>
                  <a:srgbClr val="003087"/>
                </a:solidFill>
                <a:latin typeface="Arial" panose="020B0604020202020204" pitchFamily="34" charset="0"/>
                <a:cs typeface="Arial" panose="020B0604020202020204" pitchFamily="34" charset="0"/>
              </a:rPr>
              <a:t>The 10 Year Health Plan </a:t>
            </a:r>
          </a:p>
          <a:p>
            <a:pPr algn="r"/>
            <a:r>
              <a:rPr lang="en-GB" sz="3400" b="1" i="1" dirty="0">
                <a:solidFill>
                  <a:srgbClr val="003087"/>
                </a:solidFill>
                <a:latin typeface="Arial" panose="020B0604020202020204" pitchFamily="34" charset="0"/>
                <a:cs typeface="Arial" panose="020B0604020202020204" pitchFamily="34" charset="0"/>
              </a:rPr>
              <a:t>for England.</a:t>
            </a:r>
          </a:p>
          <a:p>
            <a:pPr algn="r"/>
            <a:endParaRPr lang="en-GB" sz="2800" b="1" i="1" dirty="0">
              <a:solidFill>
                <a:srgbClr val="003087"/>
              </a:solidFill>
              <a:latin typeface="Arial" panose="020B0604020202020204" pitchFamily="34" charset="0"/>
              <a:cs typeface="Arial" panose="020B0604020202020204" pitchFamily="34" charset="0"/>
            </a:endParaRPr>
          </a:p>
          <a:p>
            <a:pPr algn="r"/>
            <a:r>
              <a:rPr lang="en-GB" sz="2800" b="1" dirty="0">
                <a:solidFill>
                  <a:srgbClr val="FF0000"/>
                </a:solidFill>
                <a:latin typeface="Arial" panose="020B0604020202020204" pitchFamily="34" charset="0"/>
                <a:cs typeface="Arial" panose="020B0604020202020204" pitchFamily="34" charset="0"/>
              </a:rPr>
              <a:t>North Provider Forum</a:t>
            </a:r>
          </a:p>
          <a:p>
            <a:pPr algn="r"/>
            <a:r>
              <a:rPr lang="en-GB" sz="2800" b="1" dirty="0">
                <a:solidFill>
                  <a:srgbClr val="FF0000"/>
                </a:solidFill>
                <a:latin typeface="Arial" panose="020B0604020202020204" pitchFamily="34" charset="0"/>
                <a:cs typeface="Arial" panose="020B0604020202020204" pitchFamily="34" charset="0"/>
              </a:rPr>
              <a:t>September 2025</a:t>
            </a:r>
          </a:p>
          <a:p>
            <a:pPr algn="r"/>
            <a:endParaRPr lang="en-US" b="1" dirty="0">
              <a:solidFill>
                <a:schemeClr val="bg2">
                  <a:lumMod val="50000"/>
                </a:schemeClr>
              </a:solidFill>
              <a:latin typeface="Arial" panose="020B0604020202020204" pitchFamily="34" charset="0"/>
              <a:cs typeface="Arial" panose="020B0604020202020204" pitchFamily="34" charset="0"/>
            </a:endParaRPr>
          </a:p>
          <a:p>
            <a:pPr algn="r"/>
            <a:endParaRPr lang="en-US" b="1" dirty="0">
              <a:solidFill>
                <a:schemeClr val="bg2">
                  <a:lumMod val="50000"/>
                </a:schemeClr>
              </a:solidFill>
              <a:latin typeface="Arial" panose="020B0604020202020204" pitchFamily="34" charset="0"/>
              <a:cs typeface="Arial" panose="020B0604020202020204" pitchFamily="34" charset="0"/>
            </a:endParaRPr>
          </a:p>
          <a:p>
            <a:pPr algn="r"/>
            <a:r>
              <a:rPr lang="en-US" sz="1600" b="1" dirty="0">
                <a:latin typeface="Arial" panose="020B0604020202020204" pitchFamily="34" charset="0"/>
                <a:cs typeface="Arial" panose="020B0604020202020204" pitchFamily="34" charset="0"/>
              </a:rPr>
              <a:t> </a:t>
            </a:r>
          </a:p>
        </p:txBody>
      </p:sp>
      <p:pic>
        <p:nvPicPr>
          <p:cNvPr id="3" name="Picture 2" descr="A blue dna molecule with white text&#10;&#10;AI-generated content may be incorrect.">
            <a:extLst>
              <a:ext uri="{FF2B5EF4-FFF2-40B4-BE49-F238E27FC236}">
                <a16:creationId xmlns:a16="http://schemas.microsoft.com/office/drawing/2014/main" id="{36266BFC-6A8F-B1A4-0004-A28B4A6A8C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874"/>
            <a:ext cx="4943872" cy="7028052"/>
          </a:xfrm>
          <a:prstGeom prst="rect">
            <a:avLst/>
          </a:prstGeom>
        </p:spPr>
      </p:pic>
    </p:spTree>
    <p:extLst>
      <p:ext uri="{BB962C8B-B14F-4D97-AF65-F5344CB8AC3E}">
        <p14:creationId xmlns:p14="http://schemas.microsoft.com/office/powerpoint/2010/main" val="230778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E5F23-4EF2-AE51-2A51-3A6F2B85D624}"/>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E776FCC4-5847-7BC9-76D0-DB1F21B4ABCD}"/>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E79D4278-6F8A-2CB2-6ACB-90CA79121AF9}"/>
              </a:ext>
            </a:extLst>
          </p:cNvPr>
          <p:cNvGraphicFramePr>
            <a:graphicFrameLocks noGrp="1"/>
          </p:cNvGraphicFramePr>
          <p:nvPr>
            <p:extLst>
              <p:ext uri="{D42A27DB-BD31-4B8C-83A1-F6EECF244321}">
                <p14:modId xmlns:p14="http://schemas.microsoft.com/office/powerpoint/2010/main" val="2671379684"/>
              </p:ext>
            </p:extLst>
          </p:nvPr>
        </p:nvGraphicFramePr>
        <p:xfrm>
          <a:off x="203571" y="1605280"/>
          <a:ext cx="10022831" cy="4644536"/>
        </p:xfrm>
        <a:graphic>
          <a:graphicData uri="http://schemas.openxmlformats.org/drawingml/2006/table">
            <a:tbl>
              <a:tblPr firstRow="1" bandRow="1">
                <a:tableStyleId>{16D9F66E-5EB9-4882-86FB-DCBF35E3C3E4}</a:tableStyleId>
              </a:tblPr>
              <a:tblGrid>
                <a:gridCol w="2493013">
                  <a:extLst>
                    <a:ext uri="{9D8B030D-6E8A-4147-A177-3AD203B41FA5}">
                      <a16:colId xmlns:a16="http://schemas.microsoft.com/office/drawing/2014/main" val="611810129"/>
                    </a:ext>
                  </a:extLst>
                </a:gridCol>
                <a:gridCol w="7529818">
                  <a:extLst>
                    <a:ext uri="{9D8B030D-6E8A-4147-A177-3AD203B41FA5}">
                      <a16:colId xmlns:a16="http://schemas.microsoft.com/office/drawing/2014/main" val="2896489470"/>
                    </a:ext>
                  </a:extLst>
                </a:gridCol>
              </a:tblGrid>
              <a:tr h="713174">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rPr>
                        <a:t>Community-Centric Care</a:t>
                      </a:r>
                      <a:endParaRPr lang="en-GB" sz="1600" kern="100" dirty="0">
                        <a:effectLst/>
                        <a:latin typeface="Arial" panose="020B0604020202020204" pitchFamily="34" charset="0"/>
                      </a:endParaRPr>
                    </a:p>
                  </a:txBody>
                  <a:tcPr>
                    <a:noFill/>
                  </a:tcPr>
                </a:tc>
                <a:tc>
                  <a:txBody>
                    <a:bodyPr/>
                    <a:lstStyle/>
                    <a:p>
                      <a:pPr marL="0" marR="0" lvl="1" indent="0" algn="l" defTabSz="914377" rtl="0" eaLnBrk="1" fontAlgn="auto" latinLnBrk="0" hangingPunct="1">
                        <a:lnSpc>
                          <a:spcPct val="107000"/>
                        </a:lnSpc>
                        <a:spcBef>
                          <a:spcPts val="0"/>
                        </a:spcBef>
                        <a:spcAft>
                          <a:spcPts val="0"/>
                        </a:spcAft>
                        <a:buClrTx/>
                        <a:buSzTx/>
                        <a:buFont typeface="Arial" panose="020B0604020202020204" pitchFamily="34" charset="0"/>
                        <a:buNone/>
                        <a:tabLst>
                          <a:tab pos="914400" algn="l"/>
                        </a:tabLst>
                        <a:defRPr/>
                      </a:pPr>
                      <a:r>
                        <a:rPr lang="en-GB" sz="1600" b="0" kern="100" dirty="0">
                          <a:solidFill>
                            <a:srgbClr val="000000"/>
                          </a:solidFill>
                          <a:effectLst/>
                          <a:latin typeface="Arial" panose="020B0604020202020204" pitchFamily="34" charset="0"/>
                          <a:cs typeface="Times New Roman" panose="02020603050405020304" pitchFamily="18" charset="0"/>
                        </a:rPr>
                        <a:t>Shift services from hospitals to community settings</a:t>
                      </a:r>
                      <a:endParaRPr lang="en-GB" sz="1600" b="0" kern="100" dirty="0">
                        <a:effectLst/>
                        <a:latin typeface="Arial" panose="020B0604020202020204" pitchFamily="34" charset="0"/>
                        <a:cs typeface="Times New Roman" panose="02020603050405020304" pitchFamily="18" charset="0"/>
                      </a:endParaRPr>
                    </a:p>
                    <a:p>
                      <a:pPr marL="0" lvl="1" indent="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cs typeface="Times New Roman" panose="02020603050405020304" pitchFamily="18" charset="0"/>
                        </a:rPr>
                        <a:t>Expand Neighbourhood Health Centres open 12 hours/day, 6 days/week</a:t>
                      </a:r>
                      <a:endParaRPr lang="en-GB" sz="1600" b="0" kern="100" dirty="0">
                        <a:effectLst/>
                        <a:latin typeface="Arial" panose="020B0604020202020204" pitchFamily="34" charset="0"/>
                        <a:cs typeface="Times New Roman" panose="02020603050405020304" pitchFamily="18" charset="0"/>
                      </a:endParaRPr>
                    </a:p>
                  </a:txBody>
                  <a:tcPr>
                    <a:noFill/>
                  </a:tcPr>
                </a:tc>
                <a:extLst>
                  <a:ext uri="{0D108BD9-81ED-4DB2-BD59-A6C34878D82A}">
                    <a16:rowId xmlns:a16="http://schemas.microsoft.com/office/drawing/2014/main" val="2875266879"/>
                  </a:ext>
                </a:extLst>
              </a:tr>
              <a:tr h="529485">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Digital &amp; AI Integration</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0" lvl="1" indent="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Make AI a trusted assistant for clinicians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0" lvl="1" indent="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Digitize records and streamline admin tasks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txBody>
                  <a:tcPr>
                    <a:noFill/>
                  </a:tcPr>
                </a:tc>
                <a:extLst>
                  <a:ext uri="{0D108BD9-81ED-4DB2-BD59-A6C34878D82A}">
                    <a16:rowId xmlns:a16="http://schemas.microsoft.com/office/drawing/2014/main" val="4188141048"/>
                  </a:ext>
                </a:extLst>
              </a:tr>
              <a:tr h="529485">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Workforce Sustainability</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0" lvl="1" indent="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Reduce reliance on international recruitment to &lt;10% by 2035</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0" lvl="1" indent="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Prioritize local talent and underrepresented groups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txBody>
                  <a:tcPr>
                    <a:noFill/>
                  </a:tcPr>
                </a:tc>
                <a:extLst>
                  <a:ext uri="{0D108BD9-81ED-4DB2-BD59-A6C34878D82A}">
                    <a16:rowId xmlns:a16="http://schemas.microsoft.com/office/drawing/2014/main" val="3729170365"/>
                  </a:ext>
                </a:extLst>
              </a:tr>
              <a:tr h="529485">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Training &amp; Career Development</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0" lvl="0" indent="0">
                        <a:lnSpc>
                          <a:spcPct val="107000"/>
                        </a:lnSpc>
                        <a:spcAft>
                          <a:spcPts val="0"/>
                        </a:spcAft>
                        <a:buFont typeface="Arial" panose="020B0604020202020204" pitchFamily="34" charset="0"/>
                        <a:buNone/>
                        <a:tabLst>
                          <a:tab pos="4572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Personalized career coaching for all NHS staff</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457200" lvl="1" indent="-45720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Overhaul education and training curricula</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txBody>
                  <a:tcPr>
                    <a:noFill/>
                  </a:tcPr>
                </a:tc>
                <a:extLst>
                  <a:ext uri="{0D108BD9-81ED-4DB2-BD59-A6C34878D82A}">
                    <a16:rowId xmlns:a16="http://schemas.microsoft.com/office/drawing/2014/main" val="637789271"/>
                  </a:ext>
                </a:extLst>
              </a:tr>
              <a:tr h="529485">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Advanced Practice &amp; Leadership</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0" lvl="0" indent="0">
                        <a:lnSpc>
                          <a:spcPct val="107000"/>
                        </a:lnSpc>
                        <a:spcAft>
                          <a:spcPts val="0"/>
                        </a:spcAft>
                        <a:buFont typeface="Arial" panose="020B0604020202020204" pitchFamily="34" charset="0"/>
                        <a:buNone/>
                        <a:tabLst>
                          <a:tab pos="4572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Develop advanced roles for nurses, midwives, and AHPs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0" lvl="1" indent="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Establish College of Executive and Clinical Leadership</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txBody>
                  <a:tcPr>
                    <a:noFill/>
                  </a:tcPr>
                </a:tc>
                <a:extLst>
                  <a:ext uri="{0D108BD9-81ED-4DB2-BD59-A6C34878D82A}">
                    <a16:rowId xmlns:a16="http://schemas.microsoft.com/office/drawing/2014/main" val="1348674122"/>
                  </a:ext>
                </a:extLst>
              </a:tr>
              <a:tr h="529485">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Wellbeing &amp; Flexibility</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457200" lvl="1" indent="-45720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Introduce modern employment standards by 2026</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457200" lvl="1" indent="-45720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Promote flexible working and reduce sickness rates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txBody>
                  <a:tcPr>
                    <a:noFill/>
                  </a:tcPr>
                </a:tc>
                <a:extLst>
                  <a:ext uri="{0D108BD9-81ED-4DB2-BD59-A6C34878D82A}">
                    <a16:rowId xmlns:a16="http://schemas.microsoft.com/office/drawing/2014/main" val="1752106889"/>
                  </a:ext>
                </a:extLst>
              </a:tr>
              <a:tr h="959877">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Equity &amp; Inclusion</a:t>
                      </a:r>
                    </a:p>
                    <a:p>
                      <a:pPr>
                        <a:lnSpc>
                          <a:spcPct val="107000"/>
                        </a:lnSpc>
                        <a:spcAft>
                          <a:spcPts val="800"/>
                        </a:spcAft>
                        <a:buNone/>
                      </a:pP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457200" lvl="1" indent="-45720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Expand apprenticeships in deprived areas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457200" lvl="1" indent="-45720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Support care leavers and economically inactive individual</a:t>
                      </a:r>
                    </a:p>
                  </a:txBody>
                  <a:tcPr>
                    <a:noFill/>
                  </a:tcPr>
                </a:tc>
                <a:extLst>
                  <a:ext uri="{0D108BD9-81ED-4DB2-BD59-A6C34878D82A}">
                    <a16:rowId xmlns:a16="http://schemas.microsoft.com/office/drawing/2014/main" val="3173926043"/>
                  </a:ext>
                </a:extLst>
              </a:tr>
            </a:tbl>
          </a:graphicData>
        </a:graphic>
      </p:graphicFrame>
      <p:pic>
        <p:nvPicPr>
          <p:cNvPr id="1026" name="Picture 2">
            <a:extLst>
              <a:ext uri="{FF2B5EF4-FFF2-40B4-BE49-F238E27FC236}">
                <a16:creationId xmlns:a16="http://schemas.microsoft.com/office/drawing/2014/main" id="{CD1CBB11-4FA7-1831-60DD-27F7B2292A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282" y="358002"/>
            <a:ext cx="1850915" cy="122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E390E1AE-0B7A-C50E-8F8F-9708E4476CF9}"/>
              </a:ext>
            </a:extLst>
          </p:cNvPr>
          <p:cNvGraphicFramePr>
            <a:graphicFrameLocks noGrp="1"/>
          </p:cNvGraphicFramePr>
          <p:nvPr>
            <p:extLst>
              <p:ext uri="{D42A27DB-BD31-4B8C-83A1-F6EECF244321}">
                <p14:modId xmlns:p14="http://schemas.microsoft.com/office/powerpoint/2010/main" val="4020465580"/>
              </p:ext>
            </p:extLst>
          </p:nvPr>
        </p:nvGraphicFramePr>
        <p:xfrm>
          <a:off x="217072" y="417827"/>
          <a:ext cx="9119288" cy="57912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r>
                        <a:rPr lang="en-GB" sz="3200" b="1" kern="1200" dirty="0">
                          <a:solidFill>
                            <a:schemeClr val="dk1"/>
                          </a:solidFill>
                          <a:effectLst/>
                          <a:latin typeface="Arial" panose="020B0604020202020204" pitchFamily="34" charset="0"/>
                          <a:ea typeface="+mn-ea"/>
                          <a:cs typeface="Arial" panose="020B0604020202020204" pitchFamily="34" charset="0"/>
                        </a:rPr>
                        <a:t>An NHS workforce fit for the future</a:t>
                      </a: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339259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3DBDB-B708-ADEA-3C87-16398FA329A0}"/>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EA2EEF58-1BEB-EAD7-D701-BF54E84041BB}"/>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pic>
        <p:nvPicPr>
          <p:cNvPr id="1026" name="Picture 2">
            <a:extLst>
              <a:ext uri="{FF2B5EF4-FFF2-40B4-BE49-F238E27FC236}">
                <a16:creationId xmlns:a16="http://schemas.microsoft.com/office/drawing/2014/main" id="{44864AF1-88BB-F7B3-4A01-F37DF78844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282" y="358002"/>
            <a:ext cx="1850915" cy="122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8E0F9CF2-6282-0EFE-F4ED-B19187E73E54}"/>
              </a:ext>
            </a:extLst>
          </p:cNvPr>
          <p:cNvGraphicFramePr>
            <a:graphicFrameLocks noGrp="1"/>
          </p:cNvGraphicFramePr>
          <p:nvPr/>
        </p:nvGraphicFramePr>
        <p:xfrm>
          <a:off x="217072" y="417827"/>
          <a:ext cx="9119288" cy="57912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r>
                        <a:rPr lang="en-GB" sz="3200" b="1" kern="1200" dirty="0">
                          <a:solidFill>
                            <a:schemeClr val="dk1"/>
                          </a:solidFill>
                          <a:effectLst/>
                          <a:latin typeface="Arial" panose="020B0604020202020204" pitchFamily="34" charset="0"/>
                          <a:ea typeface="+mn-ea"/>
                          <a:cs typeface="Arial" panose="020B0604020202020204" pitchFamily="34" charset="0"/>
                        </a:rPr>
                        <a:t>An NHS workforce fit for the future</a:t>
                      </a:r>
                    </a:p>
                  </a:txBody>
                  <a:tcPr>
                    <a:noFill/>
                  </a:tcPr>
                </a:tc>
                <a:extLst>
                  <a:ext uri="{0D108BD9-81ED-4DB2-BD59-A6C34878D82A}">
                    <a16:rowId xmlns:a16="http://schemas.microsoft.com/office/drawing/2014/main" val="782827526"/>
                  </a:ext>
                </a:extLst>
              </a:tr>
            </a:tbl>
          </a:graphicData>
        </a:graphic>
      </p:graphicFrame>
      <p:graphicFrame>
        <p:nvGraphicFramePr>
          <p:cNvPr id="3" name="Table 2">
            <a:extLst>
              <a:ext uri="{FF2B5EF4-FFF2-40B4-BE49-F238E27FC236}">
                <a16:creationId xmlns:a16="http://schemas.microsoft.com/office/drawing/2014/main" id="{FC21ABD0-5AA3-322C-4EA9-775B38C87E00}"/>
              </a:ext>
            </a:extLst>
          </p:cNvPr>
          <p:cNvGraphicFramePr>
            <a:graphicFrameLocks noGrp="1"/>
          </p:cNvGraphicFramePr>
          <p:nvPr>
            <p:extLst>
              <p:ext uri="{D42A27DB-BD31-4B8C-83A1-F6EECF244321}">
                <p14:modId xmlns:p14="http://schemas.microsoft.com/office/powerpoint/2010/main" val="1854949705"/>
              </p:ext>
            </p:extLst>
          </p:nvPr>
        </p:nvGraphicFramePr>
        <p:xfrm>
          <a:off x="217072" y="1448780"/>
          <a:ext cx="10765196" cy="4390499"/>
        </p:xfrm>
        <a:graphic>
          <a:graphicData uri="http://schemas.openxmlformats.org/drawingml/2006/table">
            <a:tbl>
              <a:tblPr firstRow="1" bandRow="1">
                <a:tableStyleId>{16D9F66E-5EB9-4882-86FB-DCBF35E3C3E4}</a:tableStyleId>
              </a:tblPr>
              <a:tblGrid>
                <a:gridCol w="2677664">
                  <a:extLst>
                    <a:ext uri="{9D8B030D-6E8A-4147-A177-3AD203B41FA5}">
                      <a16:colId xmlns:a16="http://schemas.microsoft.com/office/drawing/2014/main" val="611810129"/>
                    </a:ext>
                  </a:extLst>
                </a:gridCol>
                <a:gridCol w="8087532">
                  <a:extLst>
                    <a:ext uri="{9D8B030D-6E8A-4147-A177-3AD203B41FA5}">
                      <a16:colId xmlns:a16="http://schemas.microsoft.com/office/drawing/2014/main" val="2896489470"/>
                    </a:ext>
                  </a:extLst>
                </a:gridCol>
              </a:tblGrid>
              <a:tr h="1313676">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Years 1–3: Foundation &amp; Reform</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457200" lvl="1" indent="-368300">
                        <a:lnSpc>
                          <a:spcPct val="107000"/>
                        </a:lnSpc>
                        <a:spcAft>
                          <a:spcPts val="0"/>
                        </a:spcAft>
                        <a:buFont typeface="Arial" panose="020B0604020202020204" pitchFamily="34" charset="0"/>
                        <a:buNone/>
                        <a:tabLst>
                          <a:tab pos="9144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Launch 2,000 more nursing apprenticeships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457200" lvl="0" indent="-368300">
                        <a:lnSpc>
                          <a:spcPct val="107000"/>
                        </a:lnSpc>
                        <a:spcAft>
                          <a:spcPts val="0"/>
                        </a:spcAft>
                        <a:buFont typeface="Arial" panose="020B0604020202020204" pitchFamily="34" charset="0"/>
                        <a:buNone/>
                        <a:tabLst>
                          <a:tab pos="4572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Create 1,000 specialty training posts in high-need areas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457200" lvl="0" indent="-368300">
                        <a:lnSpc>
                          <a:spcPct val="107000"/>
                        </a:lnSpc>
                        <a:spcAft>
                          <a:spcPts val="0"/>
                        </a:spcAft>
                        <a:buFont typeface="Arial" panose="020B0604020202020204" pitchFamily="34" charset="0"/>
                        <a:buNone/>
                        <a:tabLst>
                          <a:tab pos="4572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Begin rollout of Neighbourhood Health Centres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457200" lvl="0" indent="-368300">
                        <a:lnSpc>
                          <a:spcPct val="107000"/>
                        </a:lnSpc>
                        <a:spcAft>
                          <a:spcPts val="0"/>
                        </a:spcAft>
                        <a:buFont typeface="Arial" panose="020B0604020202020204" pitchFamily="34" charset="0"/>
                        <a:buNone/>
                        <a:tabLst>
                          <a:tab pos="4572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Develop new staff standards and employment contracts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p>
                      <a:pPr marL="457200" lvl="0" indent="-368300">
                        <a:lnSpc>
                          <a:spcPct val="107000"/>
                        </a:lnSpc>
                        <a:spcAft>
                          <a:spcPts val="0"/>
                        </a:spcAft>
                        <a:buFont typeface="Arial" panose="020B0604020202020204" pitchFamily="34" charset="0"/>
                        <a:buNone/>
                        <a:tabLst>
                          <a:tab pos="457200" algn="l"/>
                        </a:tabLst>
                      </a:pPr>
                      <a:r>
                        <a:rPr lang="en-GB" sz="1600" b="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Start AI integration in clinical workflows</a:t>
                      </a:r>
                      <a:endParaRPr lang="en-GB" sz="1600" b="0" kern="100" dirty="0">
                        <a:effectLst/>
                        <a:latin typeface="Arial" panose="020B0604020202020204" pitchFamily="34" charset="0"/>
                        <a:ea typeface="Aptos" panose="020B0004020202020204" pitchFamily="34" charset="0"/>
                        <a:cs typeface="Times New Roman" panose="02020603050405020304" pitchFamily="18" charset="0"/>
                      </a:endParaRPr>
                    </a:p>
                  </a:txBody>
                  <a:tcPr>
                    <a:noFill/>
                  </a:tcPr>
                </a:tc>
                <a:extLst>
                  <a:ext uri="{0D108BD9-81ED-4DB2-BD59-A6C34878D82A}">
                    <a16:rowId xmlns:a16="http://schemas.microsoft.com/office/drawing/2014/main" val="2875266879"/>
                  </a:ext>
                </a:extLst>
              </a:tr>
              <a:tr h="1073502">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Years 4–6: Expansion &amp; Empowerment</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Implement personalized career plans for all staff</a:t>
                      </a:r>
                      <a:endParaRPr lang="en-GB" sz="1600" kern="100" dirty="0">
                        <a:effectLst/>
                        <a:latin typeface="Arial" panose="020B0604020202020204" pitchFamily="34" charset="0"/>
                        <a:ea typeface="Aptos" panose="020B0004020202020204" pitchFamily="34" charset="0"/>
                      </a:endParaRPr>
                    </a:p>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Embed lifelong learning and “skills escalators”</a:t>
                      </a:r>
                      <a:endParaRPr lang="en-GB" sz="1600" kern="100" dirty="0">
                        <a:effectLst/>
                        <a:latin typeface="Arial" panose="020B0604020202020204" pitchFamily="34" charset="0"/>
                        <a:ea typeface="Aptos" panose="020B0004020202020204" pitchFamily="34" charset="0"/>
                      </a:endParaRPr>
                    </a:p>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Establish College of Executive and Clinical Leadership</a:t>
                      </a:r>
                      <a:endParaRPr lang="en-GB" sz="1600" kern="100" dirty="0">
                        <a:effectLst/>
                        <a:latin typeface="Arial" panose="020B0604020202020204" pitchFamily="34" charset="0"/>
                        <a:ea typeface="Aptos" panose="020B0004020202020204" pitchFamily="34" charset="0"/>
                      </a:endParaRPr>
                    </a:p>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Expand genomic health training and advanced practice roles</a:t>
                      </a:r>
                      <a:endParaRPr lang="en-GB" sz="1600" kern="100" dirty="0">
                        <a:effectLst/>
                        <a:latin typeface="Arial" panose="020B0604020202020204" pitchFamily="34" charset="0"/>
                        <a:ea typeface="Aptos" panose="020B0004020202020204" pitchFamily="34" charset="0"/>
                      </a:endParaRPr>
                    </a:p>
                  </a:txBody>
                  <a:tcPr>
                    <a:noFill/>
                  </a:tcPr>
                </a:tc>
                <a:extLst>
                  <a:ext uri="{0D108BD9-81ED-4DB2-BD59-A6C34878D82A}">
                    <a16:rowId xmlns:a16="http://schemas.microsoft.com/office/drawing/2014/main" val="2707306733"/>
                  </a:ext>
                </a:extLst>
              </a:tr>
              <a:tr h="1897298">
                <a:tc>
                  <a:txBody>
                    <a:bodyPr/>
                    <a:lstStyle/>
                    <a:p>
                      <a:pPr>
                        <a:lnSpc>
                          <a:spcPct val="107000"/>
                        </a:lnSpc>
                        <a:spcAft>
                          <a:spcPts val="800"/>
                        </a:spcAft>
                        <a:buNone/>
                      </a:pPr>
                      <a:r>
                        <a:rPr lang="en-GB" sz="1600" b="1" kern="100" dirty="0">
                          <a:solidFill>
                            <a:srgbClr val="000000"/>
                          </a:solidFill>
                          <a:effectLst/>
                          <a:latin typeface="Arial" panose="020B0604020202020204" pitchFamily="34" charset="0"/>
                          <a:ea typeface="Aptos" panose="020B0004020202020204" pitchFamily="34" charset="0"/>
                        </a:rPr>
                        <a:t>Years 7–10: Innovation &amp; Sustainability</a:t>
                      </a:r>
                      <a:endParaRPr lang="en-GB" sz="1600" kern="100" dirty="0">
                        <a:effectLst/>
                        <a:latin typeface="Arial" panose="020B0604020202020204" pitchFamily="34" charset="0"/>
                        <a:ea typeface="Aptos" panose="020B0004020202020204" pitchFamily="34" charset="0"/>
                      </a:endParaRPr>
                    </a:p>
                  </a:txBody>
                  <a:tcPr>
                    <a:noFill/>
                  </a:tcPr>
                </a:tc>
                <a:tc>
                  <a:txBody>
                    <a:bodyPr/>
                    <a:lstStyle/>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Achieve target of &lt;10% international recruitment</a:t>
                      </a:r>
                      <a:endParaRPr lang="en-GB" sz="1600" kern="100" dirty="0">
                        <a:effectLst/>
                        <a:latin typeface="Arial" panose="020B0604020202020204" pitchFamily="34" charset="0"/>
                        <a:ea typeface="Aptos" panose="020B0004020202020204" pitchFamily="34" charset="0"/>
                      </a:endParaRPr>
                    </a:p>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Fully digitize patient records and admin systems</a:t>
                      </a:r>
                      <a:endParaRPr lang="en-GB" sz="1600" kern="100" dirty="0">
                        <a:effectLst/>
                        <a:latin typeface="Arial" panose="020B0604020202020204" pitchFamily="34" charset="0"/>
                        <a:ea typeface="Aptos" panose="020B0004020202020204" pitchFamily="34" charset="0"/>
                      </a:endParaRPr>
                    </a:p>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Scale up community-based care and reduce hospital dependency</a:t>
                      </a:r>
                      <a:endParaRPr lang="en-GB" sz="1600" kern="100" dirty="0">
                        <a:effectLst/>
                        <a:latin typeface="Arial" panose="020B0604020202020204" pitchFamily="34" charset="0"/>
                        <a:ea typeface="Aptos" panose="020B0004020202020204" pitchFamily="34" charset="0"/>
                      </a:endParaRPr>
                    </a:p>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Monitor and reward high-performing teams and managers</a:t>
                      </a:r>
                      <a:endParaRPr lang="en-GB" sz="1600" kern="100" dirty="0">
                        <a:effectLst/>
                        <a:latin typeface="Arial" panose="020B0604020202020204" pitchFamily="34" charset="0"/>
                        <a:ea typeface="Aptos" panose="020B0004020202020204" pitchFamily="34" charset="0"/>
                      </a:endParaRPr>
                    </a:p>
                    <a:p>
                      <a:pPr marL="0" lvl="0" indent="88900">
                        <a:lnSpc>
                          <a:spcPct val="107000"/>
                        </a:lnSpc>
                        <a:spcAft>
                          <a:spcPts val="0"/>
                        </a:spcAft>
                        <a:buFont typeface="Arial,Sans-Serif"/>
                        <a:buNone/>
                        <a:tabLst>
                          <a:tab pos="457200" algn="l"/>
                        </a:tabLst>
                      </a:pPr>
                      <a:r>
                        <a:rPr lang="en-GB" sz="1600" kern="100" dirty="0">
                          <a:solidFill>
                            <a:srgbClr val="000000"/>
                          </a:solidFill>
                          <a:effectLst/>
                          <a:latin typeface="Arial" panose="020B0604020202020204" pitchFamily="34" charset="0"/>
                          <a:ea typeface="Aptos" panose="020B0004020202020204" pitchFamily="34" charset="0"/>
                        </a:rPr>
                        <a:t>Evaluate workforce impact and adjust strategy for next decade</a:t>
                      </a:r>
                      <a:endParaRPr lang="en-GB" sz="1600" kern="100" dirty="0">
                        <a:effectLst/>
                        <a:latin typeface="Arial" panose="020B0604020202020204" pitchFamily="34" charset="0"/>
                        <a:ea typeface="Aptos" panose="020B0004020202020204" pitchFamily="34" charset="0"/>
                      </a:endParaRPr>
                    </a:p>
                  </a:txBody>
                  <a:tcPr>
                    <a:noFill/>
                  </a:tcPr>
                </a:tc>
                <a:extLst>
                  <a:ext uri="{0D108BD9-81ED-4DB2-BD59-A6C34878D82A}">
                    <a16:rowId xmlns:a16="http://schemas.microsoft.com/office/drawing/2014/main" val="4188141048"/>
                  </a:ext>
                </a:extLst>
              </a:tr>
            </a:tbl>
          </a:graphicData>
        </a:graphic>
      </p:graphicFrame>
    </p:spTree>
    <p:extLst>
      <p:ext uri="{BB962C8B-B14F-4D97-AF65-F5344CB8AC3E}">
        <p14:creationId xmlns:p14="http://schemas.microsoft.com/office/powerpoint/2010/main" val="297253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6ED54-F670-DEB0-73D5-4E4E86D852FC}"/>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693A29AB-A4BB-3781-DE5F-256BB779467F}"/>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AF9B1E90-B95F-722A-4618-F840288EE220}"/>
              </a:ext>
            </a:extLst>
          </p:cNvPr>
          <p:cNvGraphicFramePr>
            <a:graphicFrameLocks noGrp="1"/>
          </p:cNvGraphicFramePr>
          <p:nvPr>
            <p:extLst>
              <p:ext uri="{D42A27DB-BD31-4B8C-83A1-F6EECF244321}">
                <p14:modId xmlns:p14="http://schemas.microsoft.com/office/powerpoint/2010/main" val="1337278098"/>
              </p:ext>
            </p:extLst>
          </p:nvPr>
        </p:nvGraphicFramePr>
        <p:xfrm>
          <a:off x="227743" y="2210220"/>
          <a:ext cx="10765196" cy="3040951"/>
        </p:xfrm>
        <a:graphic>
          <a:graphicData uri="http://schemas.openxmlformats.org/drawingml/2006/table">
            <a:tbl>
              <a:tblPr firstRow="1" bandRow="1">
                <a:tableStyleId>{16D9F66E-5EB9-4882-86FB-DCBF35E3C3E4}</a:tableStyleId>
              </a:tblPr>
              <a:tblGrid>
                <a:gridCol w="10765196">
                  <a:extLst>
                    <a:ext uri="{9D8B030D-6E8A-4147-A177-3AD203B41FA5}">
                      <a16:colId xmlns:a16="http://schemas.microsoft.com/office/drawing/2014/main" val="611810129"/>
                    </a:ext>
                  </a:extLst>
                </a:gridCol>
              </a:tblGrid>
              <a:tr h="3040951">
                <a:tc>
                  <a:txBody>
                    <a:bodyPr/>
                    <a:lstStyle/>
                    <a:p>
                      <a:pPr marL="285750" lvl="0" indent="-285750">
                        <a:buFont typeface="Arial" panose="020B0604020202020204" pitchFamily="34" charset="0"/>
                        <a:buChar char="•"/>
                      </a:pPr>
                      <a:endParaRPr lang="en-GB" sz="1800" kern="1200" dirty="0">
                        <a:solidFill>
                          <a:schemeClr val="dk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en-GB" sz="1800" b="1" kern="1200" dirty="0">
                          <a:solidFill>
                            <a:schemeClr val="dk1"/>
                          </a:solidFill>
                          <a:effectLst/>
                          <a:latin typeface="Arial" panose="020B0604020202020204" pitchFamily="34" charset="0"/>
                          <a:ea typeface="+mn-ea"/>
                          <a:cs typeface="Arial" panose="020B0604020202020204" pitchFamily="34" charset="0"/>
                        </a:rPr>
                        <a:t>5 “Big Bets”: </a:t>
                      </a:r>
                    </a:p>
                    <a:p>
                      <a:pPr marL="0" lvl="0" indent="0">
                        <a:buFont typeface="Arial" panose="020B0604020202020204" pitchFamily="34" charset="0"/>
                        <a:buNone/>
                      </a:pPr>
                      <a:endParaRPr lang="en-GB" sz="1800" b="1" kern="1200" dirty="0">
                        <a:solidFill>
                          <a:schemeClr val="dk1"/>
                        </a:solidFill>
                        <a:effectLst/>
                        <a:latin typeface="Arial" panose="020B0604020202020204" pitchFamily="34" charset="0"/>
                        <a:ea typeface="+mn-ea"/>
                        <a:cs typeface="Arial" panose="020B0604020202020204" pitchFamily="34" charset="0"/>
                      </a:endParaRPr>
                    </a:p>
                    <a:p>
                      <a:pPr marL="742939" lvl="1" indent="-285750">
                        <a:buFont typeface="Arial" panose="020B0604020202020204" pitchFamily="34" charset="0"/>
                        <a:buChar char="•"/>
                      </a:pPr>
                      <a:r>
                        <a:rPr lang="en-GB" sz="1800" b="1" i="0" kern="1200" dirty="0">
                          <a:solidFill>
                            <a:schemeClr val="dk1"/>
                          </a:solidFill>
                          <a:effectLst/>
                          <a:latin typeface="Arial" panose="020B0604020202020204" pitchFamily="34" charset="0"/>
                          <a:ea typeface="+mn-ea"/>
                          <a:cs typeface="Arial" panose="020B0604020202020204" pitchFamily="34" charset="0"/>
                        </a:rPr>
                        <a:t>Data </a:t>
                      </a:r>
                      <a:r>
                        <a:rPr lang="en-GB" sz="1800" b="0" i="0" kern="1200" dirty="0">
                          <a:solidFill>
                            <a:schemeClr val="dk1"/>
                          </a:solidFill>
                          <a:effectLst/>
                          <a:latin typeface="Arial" panose="020B0604020202020204" pitchFamily="34" charset="0"/>
                          <a:ea typeface="+mn-ea"/>
                          <a:cs typeface="Arial" panose="020B0604020202020204" pitchFamily="34" charset="0"/>
                        </a:rPr>
                        <a:t>– to enable earlier diagnosis and better research</a:t>
                      </a:r>
                    </a:p>
                    <a:p>
                      <a:pPr marL="742939" lvl="1" indent="-285750">
                        <a:buFont typeface="Arial" panose="020B0604020202020204" pitchFamily="34" charset="0"/>
                        <a:buChar char="•"/>
                      </a:pPr>
                      <a:r>
                        <a:rPr lang="en-GB" sz="1800" b="1" i="0" kern="1200" dirty="0">
                          <a:solidFill>
                            <a:schemeClr val="dk1"/>
                          </a:solidFill>
                          <a:effectLst/>
                          <a:latin typeface="Arial" panose="020B0604020202020204" pitchFamily="34" charset="0"/>
                          <a:ea typeface="+mn-ea"/>
                          <a:cs typeface="Arial" panose="020B0604020202020204" pitchFamily="34" charset="0"/>
                        </a:rPr>
                        <a:t>AI</a:t>
                      </a:r>
                      <a:r>
                        <a:rPr lang="en-GB" sz="1800" b="0" i="0" kern="1200" dirty="0">
                          <a:solidFill>
                            <a:schemeClr val="dk1"/>
                          </a:solidFill>
                          <a:effectLst/>
                          <a:latin typeface="Arial" panose="020B0604020202020204" pitchFamily="34" charset="0"/>
                          <a:ea typeface="+mn-ea"/>
                          <a:cs typeface="Arial" panose="020B0604020202020204" pitchFamily="34" charset="0"/>
                        </a:rPr>
                        <a:t> – to drive productivity, support patient choice and to liberate staff</a:t>
                      </a:r>
                    </a:p>
                    <a:p>
                      <a:pPr marL="742939" lvl="1" indent="-285750">
                        <a:buFont typeface="Arial" panose="020B0604020202020204" pitchFamily="34" charset="0"/>
                        <a:buChar char="•"/>
                      </a:pPr>
                      <a:r>
                        <a:rPr lang="en-GB" sz="1800" b="1" i="0" kern="1200" dirty="0">
                          <a:solidFill>
                            <a:schemeClr val="dk1"/>
                          </a:solidFill>
                          <a:effectLst/>
                          <a:latin typeface="Arial" panose="020B0604020202020204" pitchFamily="34" charset="0"/>
                          <a:ea typeface="+mn-ea"/>
                          <a:cs typeface="Arial" panose="020B0604020202020204" pitchFamily="34" charset="0"/>
                        </a:rPr>
                        <a:t>Genomics</a:t>
                      </a:r>
                      <a:r>
                        <a:rPr lang="en-GB" sz="1800" b="0" i="0" kern="1200" dirty="0">
                          <a:solidFill>
                            <a:schemeClr val="dk1"/>
                          </a:solidFill>
                          <a:effectLst/>
                          <a:latin typeface="Arial" panose="020B0604020202020204" pitchFamily="34" charset="0"/>
                          <a:ea typeface="+mn-ea"/>
                          <a:cs typeface="Arial" panose="020B0604020202020204" pitchFamily="34" charset="0"/>
                        </a:rPr>
                        <a:t> – pre-emptive personalised care</a:t>
                      </a:r>
                    </a:p>
                    <a:p>
                      <a:pPr marL="742939" lvl="1" indent="-285750">
                        <a:buFont typeface="Arial" panose="020B0604020202020204" pitchFamily="34" charset="0"/>
                        <a:buChar char="•"/>
                      </a:pPr>
                      <a:r>
                        <a:rPr lang="en-GB" sz="1800" b="1" i="0" kern="1200" dirty="0">
                          <a:solidFill>
                            <a:schemeClr val="dk1"/>
                          </a:solidFill>
                          <a:effectLst/>
                          <a:latin typeface="Arial" panose="020B0604020202020204" pitchFamily="34" charset="0"/>
                          <a:ea typeface="+mn-ea"/>
                          <a:cs typeface="Arial" panose="020B0604020202020204" pitchFamily="34" charset="0"/>
                        </a:rPr>
                        <a:t>Wearables</a:t>
                      </a:r>
                      <a:r>
                        <a:rPr lang="en-GB" sz="1800" b="0" i="0" kern="1200" dirty="0">
                          <a:solidFill>
                            <a:schemeClr val="dk1"/>
                          </a:solidFill>
                          <a:effectLst/>
                          <a:latin typeface="Arial" panose="020B0604020202020204" pitchFamily="34" charset="0"/>
                          <a:ea typeface="+mn-ea"/>
                          <a:cs typeface="Arial" panose="020B0604020202020204" pitchFamily="34" charset="0"/>
                        </a:rPr>
                        <a:t> – standard in preventative, chronic and post-acute NHS treatment by 2035</a:t>
                      </a:r>
                    </a:p>
                    <a:p>
                      <a:pPr marL="742939" lvl="1" indent="-285750">
                        <a:buFont typeface="Arial" panose="020B0604020202020204" pitchFamily="34" charset="0"/>
                        <a:buChar char="•"/>
                      </a:pPr>
                      <a:r>
                        <a:rPr lang="en-GB" sz="1800" b="1" i="0" kern="1200" dirty="0">
                          <a:solidFill>
                            <a:schemeClr val="dk1"/>
                          </a:solidFill>
                          <a:effectLst/>
                          <a:latin typeface="Arial" panose="020B0604020202020204" pitchFamily="34" charset="0"/>
                          <a:ea typeface="+mn-ea"/>
                          <a:cs typeface="Arial" panose="020B0604020202020204" pitchFamily="34" charset="0"/>
                        </a:rPr>
                        <a:t>Robotics</a:t>
                      </a:r>
                      <a:r>
                        <a:rPr lang="en-GB" sz="1800" b="0" i="0" kern="1200" dirty="0">
                          <a:solidFill>
                            <a:schemeClr val="dk1"/>
                          </a:solidFill>
                          <a:effectLst/>
                          <a:latin typeface="Arial" panose="020B0604020202020204" pitchFamily="34" charset="0"/>
                          <a:ea typeface="+mn-ea"/>
                          <a:cs typeface="Arial" panose="020B0604020202020204" pitchFamily="34" charset="0"/>
                        </a:rPr>
                        <a:t> – transform patient care from surgery to rehabilitation</a:t>
                      </a:r>
                    </a:p>
                    <a:p>
                      <a:endParaRPr lang="en-GB"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0335C076-2C06-5898-05B5-D08C8F69BD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8140F65D-885C-79EB-632A-8855284C7D2E}"/>
              </a:ext>
            </a:extLst>
          </p:cNvPr>
          <p:cNvGraphicFramePr>
            <a:graphicFrameLocks noGrp="1"/>
          </p:cNvGraphicFramePr>
          <p:nvPr>
            <p:extLst>
              <p:ext uri="{D42A27DB-BD31-4B8C-83A1-F6EECF244321}">
                <p14:modId xmlns:p14="http://schemas.microsoft.com/office/powerpoint/2010/main" val="2782405009"/>
              </p:ext>
            </p:extLst>
          </p:nvPr>
        </p:nvGraphicFramePr>
        <p:xfrm>
          <a:off x="217072" y="417827"/>
          <a:ext cx="9119288" cy="106680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r>
                        <a:rPr lang="en-GB" sz="3200" b="1" kern="1200" dirty="0">
                          <a:solidFill>
                            <a:schemeClr val="dk1"/>
                          </a:solidFill>
                          <a:effectLst/>
                          <a:latin typeface="Arial" panose="020B0604020202020204" pitchFamily="34" charset="0"/>
                          <a:ea typeface="+mn-ea"/>
                          <a:cs typeface="Arial" panose="020B0604020202020204" pitchFamily="34" charset="0"/>
                        </a:rPr>
                        <a:t>Powering transformation: innovation to drive reform</a:t>
                      </a: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348440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14A3-F669-7CBC-48F1-5BE2599A0C28}"/>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18A1ACC3-B4C6-F8EF-F823-BE273CED63E7}"/>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3022C345-47B3-E8EE-5D23-01F2E416C9F1}"/>
              </a:ext>
            </a:extLst>
          </p:cNvPr>
          <p:cNvGraphicFramePr>
            <a:graphicFrameLocks noGrp="1"/>
          </p:cNvGraphicFramePr>
          <p:nvPr>
            <p:extLst>
              <p:ext uri="{D42A27DB-BD31-4B8C-83A1-F6EECF244321}">
                <p14:modId xmlns:p14="http://schemas.microsoft.com/office/powerpoint/2010/main" val="3035758735"/>
              </p:ext>
            </p:extLst>
          </p:nvPr>
        </p:nvGraphicFramePr>
        <p:xfrm>
          <a:off x="335360" y="1846555"/>
          <a:ext cx="10765196" cy="4206240"/>
        </p:xfrm>
        <a:graphic>
          <a:graphicData uri="http://schemas.openxmlformats.org/drawingml/2006/table">
            <a:tbl>
              <a:tblPr firstRow="1" bandRow="1">
                <a:tableStyleId>{16D9F66E-5EB9-4882-86FB-DCBF35E3C3E4}</a:tableStyleId>
              </a:tblPr>
              <a:tblGrid>
                <a:gridCol w="10765196">
                  <a:extLst>
                    <a:ext uri="{9D8B030D-6E8A-4147-A177-3AD203B41FA5}">
                      <a16:colId xmlns:a16="http://schemas.microsoft.com/office/drawing/2014/main" val="611810129"/>
                    </a:ext>
                  </a:extLst>
                </a:gridCol>
              </a:tblGrid>
              <a:tr h="3040951">
                <a:tc>
                  <a:txBody>
                    <a:bodyPr/>
                    <a:lstStyle/>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2% year on year productivity gain (3 yrs). Productivity Index being developed.</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Aiming for surplus – majority by the end of the decade</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Tariff shifting from av. cost to best clinical practice</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Deficit support ended</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NHS Bodies to meet planning guidance targets – </a:t>
                      </a:r>
                      <a:r>
                        <a:rPr lang="en-GB" sz="1800" b="0" i="1" kern="1200" dirty="0">
                          <a:solidFill>
                            <a:schemeClr val="dk1"/>
                          </a:solidFill>
                          <a:effectLst/>
                          <a:latin typeface="Arial" panose="020B0604020202020204" pitchFamily="34" charset="0"/>
                          <a:ea typeface="+mn-ea"/>
                          <a:cs typeface="Arial" panose="020B0604020202020204" pitchFamily="34" charset="0"/>
                        </a:rPr>
                        <a:t>“no exceptions”</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Deconstructing block contracts</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Value-based care and productivity targets</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Multi-year budgets and surplus reinvestment</a:t>
                      </a:r>
                    </a:p>
                    <a:p>
                      <a:pPr marL="28575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10 Year Infrastructure Strategy integrates health and social infrastructure </a:t>
                      </a:r>
                      <a:r>
                        <a:rPr lang="en-GB" sz="1800" b="0" i="1" kern="1200" dirty="0">
                          <a:solidFill>
                            <a:schemeClr val="dk1"/>
                          </a:solidFill>
                          <a:effectLst/>
                          <a:latin typeface="Arial" panose="020B0604020202020204" pitchFamily="34" charset="0"/>
                          <a:ea typeface="+mn-ea"/>
                          <a:cs typeface="Arial" panose="020B0604020202020204" pitchFamily="34" charset="0"/>
                        </a:rPr>
                        <a:t>alongside</a:t>
                      </a:r>
                      <a:r>
                        <a:rPr lang="en-GB" sz="1800" b="0" kern="1200" dirty="0">
                          <a:solidFill>
                            <a:schemeClr val="dk1"/>
                          </a:solidFill>
                          <a:effectLst/>
                          <a:latin typeface="Arial" panose="020B0604020202020204" pitchFamily="34" charset="0"/>
                          <a:ea typeface="+mn-ea"/>
                          <a:cs typeface="Arial" panose="020B0604020202020204" pitchFamily="34" charset="0"/>
                        </a:rPr>
                        <a:t> economic infrastructure (c.f. Anchor Institution).</a:t>
                      </a:r>
                    </a:p>
                    <a:p>
                      <a:pPr marL="285750" lvl="0" indent="-285750">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5 yr capital budgets (reviewed every 2 yrs) – allocations based on population health need</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Arial" panose="020B0604020202020204" pitchFamily="34" charset="0"/>
                          <a:ea typeface="+mn-ea"/>
                          <a:cs typeface="Arial" panose="020B0604020202020204" pitchFamily="34" charset="0"/>
                        </a:rPr>
                        <a:t>Requirement for NHS organisations to reserve at least 3% of annual spend for one-time investments in service transformation c.f. Innovation &amp; Research</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1" kern="1200" dirty="0">
                          <a:solidFill>
                            <a:schemeClr val="dk1"/>
                          </a:solidFill>
                          <a:effectLst/>
                          <a:latin typeface="Arial" panose="020B0604020202020204" pitchFamily="34" charset="0"/>
                          <a:ea typeface="+mn-ea"/>
                          <a:cs typeface="Arial" panose="020B0604020202020204" pitchFamily="34" charset="0"/>
                        </a:rPr>
                        <a:t>“We have also put in place a credible plan for the New Hospital Programme…”</a:t>
                      </a:r>
                    </a:p>
                    <a:p>
                      <a:endParaRPr lang="en-GB"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3E1D9F2B-D27A-FB07-CF2D-5790BD84BE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7543"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E4A66413-5A89-EEEB-2888-19E1D1D8C859}"/>
              </a:ext>
            </a:extLst>
          </p:cNvPr>
          <p:cNvGraphicFramePr>
            <a:graphicFrameLocks noGrp="1"/>
          </p:cNvGraphicFramePr>
          <p:nvPr>
            <p:extLst>
              <p:ext uri="{D42A27DB-BD31-4B8C-83A1-F6EECF244321}">
                <p14:modId xmlns:p14="http://schemas.microsoft.com/office/powerpoint/2010/main" val="986706749"/>
              </p:ext>
            </p:extLst>
          </p:nvPr>
        </p:nvGraphicFramePr>
        <p:xfrm>
          <a:off x="217072" y="417827"/>
          <a:ext cx="9119288" cy="57912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r>
                        <a:rPr lang="en-GB" sz="3200" b="1" kern="1200" dirty="0">
                          <a:solidFill>
                            <a:schemeClr val="dk1"/>
                          </a:solidFill>
                          <a:effectLst/>
                          <a:latin typeface="Arial" panose="020B0604020202020204" pitchFamily="34" charset="0"/>
                          <a:ea typeface="+mn-ea"/>
                          <a:cs typeface="Arial" panose="020B0604020202020204" pitchFamily="34" charset="0"/>
                        </a:rPr>
                        <a:t>Productivity and a new financial foundation</a:t>
                      </a: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223735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5B26-E29C-1E95-DBC6-1D79F0A3ECBF}"/>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F894B0F9-8490-0EC0-A354-9CC6718D2A18}"/>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608361FE-63B3-28D6-C7DE-36C058AF3B03}"/>
              </a:ext>
            </a:extLst>
          </p:cNvPr>
          <p:cNvGraphicFramePr>
            <a:graphicFrameLocks noGrp="1"/>
          </p:cNvGraphicFramePr>
          <p:nvPr>
            <p:extLst>
              <p:ext uri="{D42A27DB-BD31-4B8C-83A1-F6EECF244321}">
                <p14:modId xmlns:p14="http://schemas.microsoft.com/office/powerpoint/2010/main" val="1848618803"/>
              </p:ext>
            </p:extLst>
          </p:nvPr>
        </p:nvGraphicFramePr>
        <p:xfrm>
          <a:off x="247854" y="2276872"/>
          <a:ext cx="11053228" cy="3139440"/>
        </p:xfrm>
        <a:graphic>
          <a:graphicData uri="http://schemas.openxmlformats.org/drawingml/2006/table">
            <a:tbl>
              <a:tblPr firstRow="1" bandRow="1">
                <a:tableStyleId>{16D9F66E-5EB9-4882-86FB-DCBF35E3C3E4}</a:tableStyleId>
              </a:tblPr>
              <a:tblGrid>
                <a:gridCol w="11053228">
                  <a:extLst>
                    <a:ext uri="{9D8B030D-6E8A-4147-A177-3AD203B41FA5}">
                      <a16:colId xmlns:a16="http://schemas.microsoft.com/office/drawing/2014/main" val="611810129"/>
                    </a:ext>
                  </a:extLst>
                </a:gridCol>
              </a:tblGrid>
              <a:tr h="3040951">
                <a:tc>
                  <a:txBody>
                    <a:bodyPr/>
                    <a:lstStyle/>
                    <a:p>
                      <a:pPr marL="285750" lvl="0" indent="-285750">
                        <a:buFont typeface="Arial" panose="020B0604020202020204" pitchFamily="34" charset="0"/>
                        <a:buChar char="•"/>
                      </a:pPr>
                      <a:endParaRPr lang="en-GB" sz="1800" kern="1200" dirty="0">
                        <a:solidFill>
                          <a:schemeClr val="dk1"/>
                        </a:solidFill>
                        <a:effectLst/>
                        <a:latin typeface="Arial" panose="020B0604020202020204" pitchFamily="34" charset="0"/>
                        <a:ea typeface="+mn-ea"/>
                        <a:cs typeface="Arial" panose="020B0604020202020204" pitchFamily="34" charset="0"/>
                      </a:endParaRPr>
                    </a:p>
                    <a:p>
                      <a:pPr marL="285750" lvl="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Develop Neighbourhood Health Service for NE Essex through the developing Integrated Neighbourhood Model – The importance of home care in reablement and enabling independence </a:t>
                      </a:r>
                    </a:p>
                    <a:p>
                      <a:pPr marL="285750" lvl="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Integrated Healthcare Organisations – Care providers are vital and we need to think in terms of Integrated Health and Care not just integrated Healthcare </a:t>
                      </a:r>
                    </a:p>
                    <a:p>
                      <a:pPr marL="285750" lvl="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Clacton and Harwich Hospitals as Neighbourhood Hubs??</a:t>
                      </a:r>
                    </a:p>
                    <a:p>
                      <a:pPr marL="285750" lvl="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Shift from hospital to community – what could more clinical support to care providers do to keep people well and in the community and to respond to urgent health and care needs without the need for hospital care</a:t>
                      </a:r>
                    </a:p>
                    <a:p>
                      <a:pPr marL="285750" lvl="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Remote monitoring and the use of digital care to keep people independent</a:t>
                      </a:r>
                    </a:p>
                  </a:txBody>
                  <a:tcPr>
                    <a:no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BDA7F744-DBA0-418A-E8C7-3D54860B2A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E93FCE58-6415-2A46-6B6F-0183BD4E9DBA}"/>
              </a:ext>
            </a:extLst>
          </p:cNvPr>
          <p:cNvGraphicFramePr>
            <a:graphicFrameLocks noGrp="1"/>
          </p:cNvGraphicFramePr>
          <p:nvPr>
            <p:extLst>
              <p:ext uri="{D42A27DB-BD31-4B8C-83A1-F6EECF244321}">
                <p14:modId xmlns:p14="http://schemas.microsoft.com/office/powerpoint/2010/main" val="3087121788"/>
              </p:ext>
            </p:extLst>
          </p:nvPr>
        </p:nvGraphicFramePr>
        <p:xfrm>
          <a:off x="217072" y="417827"/>
          <a:ext cx="9119288" cy="57912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r>
                        <a:rPr lang="en-GB" sz="3200" b="1" kern="1200" dirty="0">
                          <a:solidFill>
                            <a:schemeClr val="dk1"/>
                          </a:solidFill>
                          <a:effectLst/>
                          <a:latin typeface="Arial" panose="020B0604020202020204" pitchFamily="34" charset="0"/>
                          <a:ea typeface="+mn-ea"/>
                          <a:cs typeface="Arial" panose="020B0604020202020204" pitchFamily="34" charset="0"/>
                        </a:rPr>
                        <a:t>Opportunities in North East Essex</a:t>
                      </a: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410518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28DA-71F5-2AE9-2A2F-0D64F8187424}"/>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DBB99819-B5EC-F4D9-D721-580025C0743F}"/>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C3A602AD-6941-2C89-4193-EAD8B79CB3D0}"/>
              </a:ext>
            </a:extLst>
          </p:cNvPr>
          <p:cNvGraphicFramePr>
            <a:graphicFrameLocks noGrp="1"/>
          </p:cNvGraphicFramePr>
          <p:nvPr>
            <p:extLst>
              <p:ext uri="{D42A27DB-BD31-4B8C-83A1-F6EECF244321}">
                <p14:modId xmlns:p14="http://schemas.microsoft.com/office/powerpoint/2010/main" val="3896064162"/>
              </p:ext>
            </p:extLst>
          </p:nvPr>
        </p:nvGraphicFramePr>
        <p:xfrm>
          <a:off x="335360" y="1844823"/>
          <a:ext cx="11161240" cy="3816425"/>
        </p:xfrm>
        <a:graphic>
          <a:graphicData uri="http://schemas.openxmlformats.org/drawingml/2006/table">
            <a:tbl>
              <a:tblPr firstRow="1" bandRow="1">
                <a:tableStyleId>{16D9F66E-5EB9-4882-86FB-DCBF35E3C3E4}</a:tableStyleId>
              </a:tblPr>
              <a:tblGrid>
                <a:gridCol w="11161240">
                  <a:extLst>
                    <a:ext uri="{9D8B030D-6E8A-4147-A177-3AD203B41FA5}">
                      <a16:colId xmlns:a16="http://schemas.microsoft.com/office/drawing/2014/main" val="611810129"/>
                    </a:ext>
                  </a:extLst>
                </a:gridCol>
              </a:tblGrid>
              <a:tr h="3816425">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1" kern="1200" dirty="0">
                          <a:solidFill>
                            <a:schemeClr val="dk1"/>
                          </a:solidFill>
                          <a:effectLst/>
                          <a:latin typeface="Arial" panose="020B0604020202020204" pitchFamily="34" charset="0"/>
                          <a:ea typeface="+mn-ea"/>
                          <a:cs typeface="Arial" panose="020B0604020202020204" pitchFamily="34" charset="0"/>
                        </a:rPr>
                        <a:t>Context and Urgency:</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a:latin typeface="Arial" panose="020B0604020202020204" pitchFamily="34" charset="0"/>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800" b="0" i="1" kern="1200" dirty="0">
                          <a:solidFill>
                            <a:schemeClr val="dk1"/>
                          </a:solidFill>
                          <a:effectLst/>
                          <a:latin typeface="Arial" panose="020B0604020202020204" pitchFamily="34" charset="0"/>
                          <a:ea typeface="+mn-ea"/>
                          <a:cs typeface="Arial" panose="020B0604020202020204" pitchFamily="34" charset="0"/>
                        </a:rPr>
                        <a:t>“Reform or die…”</a:t>
                      </a:r>
                      <a:r>
                        <a:rPr lang="en-GB" sz="1800" b="0" kern="1200" dirty="0">
                          <a:solidFill>
                            <a:schemeClr val="dk1"/>
                          </a:solidFill>
                          <a:effectLst/>
                          <a:latin typeface="Arial" panose="020B0604020202020204" pitchFamily="34" charset="0"/>
                          <a:ea typeface="+mn-ea"/>
                          <a:cs typeface="Arial" panose="020B0604020202020204" pitchFamily="34" charset="0"/>
                        </a:rPr>
                        <a:t> A vision for a modern, patient-powered, sustainable NHS</a:t>
                      </a:r>
                    </a:p>
                    <a:p>
                      <a:pPr marL="285750" lvl="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NHS described as being </a:t>
                      </a:r>
                      <a:r>
                        <a:rPr lang="en-GB" sz="1800" b="0" i="1" kern="1200" dirty="0">
                          <a:solidFill>
                            <a:schemeClr val="dk1"/>
                          </a:solidFill>
                          <a:effectLst/>
                          <a:latin typeface="Arial" panose="020B0604020202020204" pitchFamily="34" charset="0"/>
                          <a:ea typeface="+mn-ea"/>
                          <a:cs typeface="Arial" panose="020B0604020202020204" pitchFamily="34" charset="0"/>
                        </a:rPr>
                        <a:t>“in a critical condition”</a:t>
                      </a:r>
                      <a:r>
                        <a:rPr lang="en-GB" sz="1800" b="0" kern="1200" dirty="0">
                          <a:solidFill>
                            <a:schemeClr val="dk1"/>
                          </a:solidFill>
                          <a:effectLst/>
                          <a:latin typeface="Arial" panose="020B0604020202020204" pitchFamily="34" charset="0"/>
                          <a:ea typeface="+mn-ea"/>
                          <a:cs typeface="Arial" panose="020B0604020202020204" pitchFamily="34" charset="0"/>
                        </a:rPr>
                        <a:t>: long waits, staff burnout, poor outcomes</a:t>
                      </a:r>
                    </a:p>
                    <a:p>
                      <a:pPr marL="285750" lvl="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Demographic pressures and rising demand esp. complex comorbid presentations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1" kern="1200" dirty="0">
                          <a:solidFill>
                            <a:schemeClr val="dk1"/>
                          </a:solidFill>
                          <a:effectLst/>
                          <a:latin typeface="Arial" panose="020B0604020202020204" pitchFamily="34" charset="0"/>
                          <a:ea typeface="+mn-ea"/>
                          <a:cs typeface="Arial" panose="020B0604020202020204" pitchFamily="34" charset="0"/>
                        </a:rPr>
                        <a:t>Three Shifts: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dirty="0">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en-GB" sz="1800" b="0" i="1" kern="1200" dirty="0">
                          <a:solidFill>
                            <a:schemeClr val="dk1"/>
                          </a:solidFill>
                          <a:effectLst/>
                          <a:latin typeface="Arial" panose="020B0604020202020204" pitchFamily="34" charset="0"/>
                          <a:ea typeface="+mn-ea"/>
                          <a:cs typeface="Arial" panose="020B0604020202020204" pitchFamily="34" charset="0"/>
                        </a:rPr>
                        <a:t>Hospital to Community</a:t>
                      </a:r>
                      <a:r>
                        <a:rPr lang="en-GB" sz="1800" b="0" kern="1200" dirty="0">
                          <a:solidFill>
                            <a:schemeClr val="dk1"/>
                          </a:solidFill>
                          <a:effectLst/>
                          <a:latin typeface="Arial" panose="020B0604020202020204" pitchFamily="34" charset="0"/>
                          <a:ea typeface="+mn-ea"/>
                          <a:cs typeface="Arial" panose="020B0604020202020204" pitchFamily="34" charset="0"/>
                        </a:rPr>
                        <a:t>: Neighbourhood Health Service</a:t>
                      </a:r>
                    </a:p>
                    <a:p>
                      <a:pPr marL="285750" lvl="0" indent="-285750">
                        <a:spcAft>
                          <a:spcPts val="600"/>
                        </a:spcAft>
                        <a:buFont typeface="Arial" panose="020B0604020202020204" pitchFamily="34" charset="0"/>
                        <a:buChar char="•"/>
                      </a:pPr>
                      <a:r>
                        <a:rPr lang="en-GB" sz="1800" b="0" i="1" kern="1200" dirty="0">
                          <a:solidFill>
                            <a:schemeClr val="dk1"/>
                          </a:solidFill>
                          <a:effectLst/>
                          <a:latin typeface="Arial" panose="020B0604020202020204" pitchFamily="34" charset="0"/>
                          <a:ea typeface="+mn-ea"/>
                          <a:cs typeface="Arial" panose="020B0604020202020204" pitchFamily="34" charset="0"/>
                        </a:rPr>
                        <a:t>Analogue to Digital</a:t>
                      </a:r>
                      <a:r>
                        <a:rPr lang="en-GB" sz="1800" b="0" kern="1200" dirty="0">
                          <a:solidFill>
                            <a:schemeClr val="dk1"/>
                          </a:solidFill>
                          <a:effectLst/>
                          <a:latin typeface="Arial" panose="020B0604020202020204" pitchFamily="34" charset="0"/>
                          <a:ea typeface="+mn-ea"/>
                          <a:cs typeface="Arial" panose="020B0604020202020204" pitchFamily="34" charset="0"/>
                        </a:rPr>
                        <a:t>: NHS App as digital front door</a:t>
                      </a:r>
                    </a:p>
                    <a:p>
                      <a:pPr marL="285750" lvl="0" indent="-285750">
                        <a:spcAft>
                          <a:spcPts val="600"/>
                        </a:spcAft>
                        <a:buFont typeface="Arial" panose="020B0604020202020204" pitchFamily="34" charset="0"/>
                        <a:buChar char="•"/>
                      </a:pPr>
                      <a:r>
                        <a:rPr lang="en-GB" sz="1800" b="0" i="1" kern="1200" dirty="0">
                          <a:solidFill>
                            <a:schemeClr val="dk1"/>
                          </a:solidFill>
                          <a:effectLst/>
                          <a:latin typeface="Arial" panose="020B0604020202020204" pitchFamily="34" charset="0"/>
                          <a:ea typeface="+mn-ea"/>
                          <a:cs typeface="Arial" panose="020B0604020202020204" pitchFamily="34" charset="0"/>
                        </a:rPr>
                        <a:t>Sickness to Prevention</a:t>
                      </a:r>
                      <a:r>
                        <a:rPr lang="en-GB" sz="1800" b="0" kern="1200" dirty="0">
                          <a:solidFill>
                            <a:schemeClr val="dk1"/>
                          </a:solidFill>
                          <a:effectLst/>
                          <a:latin typeface="Arial" panose="020B0604020202020204" pitchFamily="34" charset="0"/>
                          <a:ea typeface="+mn-ea"/>
                          <a:cs typeface="Arial" panose="020B0604020202020204" pitchFamily="34" charset="0"/>
                        </a:rPr>
                        <a:t>: Genomics, early intervention, health equity</a:t>
                      </a:r>
                    </a:p>
                    <a:p>
                      <a:endParaRPr lang="en-GB"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E05F7ECA-84E3-FE6A-6036-45EF6A6BB4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6AD1A71-6095-3809-E7C4-29C1D029CFC2}"/>
              </a:ext>
            </a:extLst>
          </p:cNvPr>
          <p:cNvSpPr txBox="1"/>
          <p:nvPr/>
        </p:nvSpPr>
        <p:spPr bwMode="auto">
          <a:xfrm>
            <a:off x="623392" y="472316"/>
            <a:ext cx="7812868" cy="584775"/>
          </a:xfrm>
          <a:prstGeom prst="rect">
            <a:avLst/>
          </a:prstGeom>
          <a:solidFill>
            <a:schemeClr val="bg1"/>
          </a:solidFill>
          <a:ln w="9525">
            <a:noFill/>
            <a:miter lim="800000"/>
            <a:headEnd/>
            <a:tailEnd/>
          </a:ln>
        </p:spPr>
        <p:txBody>
          <a:bodyPr wrap="square" rtlCol="0" anchor="ctr">
            <a:spAutoFit/>
          </a:bodyPr>
          <a:lstStyle/>
          <a:p>
            <a:pPr lvl="0" defTabSz="914377" fontAlgn="auto">
              <a:spcBef>
                <a:spcPts val="0"/>
              </a:spcBef>
              <a:spcAft>
                <a:spcPts val="0"/>
              </a:spcAft>
              <a:defRPr/>
            </a:pPr>
            <a:r>
              <a:rPr lang="en-GB" sz="3200" b="1" dirty="0">
                <a:latin typeface="Arial" panose="020B0604020202020204" pitchFamily="34" charset="0"/>
                <a:cs typeface="Arial" panose="020B0604020202020204" pitchFamily="34" charset="0"/>
              </a:rPr>
              <a:t>Its change or bust; We chose change</a:t>
            </a:r>
          </a:p>
        </p:txBody>
      </p:sp>
    </p:spTree>
    <p:extLst>
      <p:ext uri="{BB962C8B-B14F-4D97-AF65-F5344CB8AC3E}">
        <p14:creationId xmlns:p14="http://schemas.microsoft.com/office/powerpoint/2010/main" val="156530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242A-3ADD-93A1-8F4F-C3BF91B8801C}"/>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BC5FBC23-982A-CA35-BD6C-E81F75233A50}"/>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ED9644F6-109E-659F-5F02-028D2BBDC78B}"/>
              </a:ext>
            </a:extLst>
          </p:cNvPr>
          <p:cNvGraphicFramePr>
            <a:graphicFrameLocks noGrp="1"/>
          </p:cNvGraphicFramePr>
          <p:nvPr>
            <p:extLst>
              <p:ext uri="{D42A27DB-BD31-4B8C-83A1-F6EECF244321}">
                <p14:modId xmlns:p14="http://schemas.microsoft.com/office/powerpoint/2010/main" val="281648862"/>
              </p:ext>
            </p:extLst>
          </p:nvPr>
        </p:nvGraphicFramePr>
        <p:xfrm>
          <a:off x="335360" y="2204864"/>
          <a:ext cx="11232544" cy="3565696"/>
        </p:xfrm>
        <a:graphic>
          <a:graphicData uri="http://schemas.openxmlformats.org/drawingml/2006/table">
            <a:tbl>
              <a:tblPr firstRow="1" bandRow="1">
                <a:tableStyleId>{16D9F66E-5EB9-4882-86FB-DCBF35E3C3E4}</a:tableStyleId>
              </a:tblPr>
              <a:tblGrid>
                <a:gridCol w="11232544">
                  <a:extLst>
                    <a:ext uri="{9D8B030D-6E8A-4147-A177-3AD203B41FA5}">
                      <a16:colId xmlns:a16="http://schemas.microsoft.com/office/drawing/2014/main" val="1524334578"/>
                    </a:ext>
                  </a:extLst>
                </a:gridCol>
              </a:tblGrid>
              <a:tr h="3565696">
                <a:tc>
                  <a:txBody>
                    <a:bodyPr/>
                    <a:lstStyle/>
                    <a:p>
                      <a:r>
                        <a:rPr lang="en-GB" sz="1800" b="0" i="0" kern="1200" dirty="0">
                          <a:solidFill>
                            <a:schemeClr val="dk1"/>
                          </a:solidFill>
                          <a:effectLst/>
                          <a:latin typeface="Arial" panose="020B0604020202020204" pitchFamily="34" charset="0"/>
                          <a:ea typeface="+mn-ea"/>
                          <a:cs typeface="Arial" panose="020B0604020202020204" pitchFamily="34" charset="0"/>
                        </a:rPr>
                        <a:t>Care in a patient’s home </a:t>
                      </a:r>
                      <a:r>
                        <a:rPr lang="en-GB" sz="1800" b="1" i="1" kern="1200" dirty="0">
                          <a:solidFill>
                            <a:schemeClr val="dk1"/>
                          </a:solidFill>
                          <a:effectLst/>
                          <a:latin typeface="Arial" panose="020B0604020202020204" pitchFamily="34" charset="0"/>
                          <a:ea typeface="+mn-ea"/>
                          <a:cs typeface="Arial" panose="020B0604020202020204" pitchFamily="34" charset="0"/>
                        </a:rPr>
                        <a:t>if possible</a:t>
                      </a:r>
                      <a:r>
                        <a:rPr lang="en-GB" sz="1800" b="0" i="1" kern="1200" dirty="0">
                          <a:solidFill>
                            <a:schemeClr val="dk1"/>
                          </a:solidFill>
                          <a:effectLst/>
                          <a:latin typeface="Arial" panose="020B0604020202020204" pitchFamily="34" charset="0"/>
                          <a:ea typeface="+mn-ea"/>
                          <a:cs typeface="Arial" panose="020B0604020202020204" pitchFamily="34" charset="0"/>
                        </a:rPr>
                        <a:t>…</a:t>
                      </a:r>
                    </a:p>
                    <a:p>
                      <a:r>
                        <a:rPr lang="en-GB" sz="1800" b="0" i="0" kern="1200" dirty="0">
                          <a:solidFill>
                            <a:schemeClr val="dk1"/>
                          </a:solidFill>
                          <a:effectLst/>
                          <a:latin typeface="Arial" panose="020B0604020202020204" pitchFamily="34" charset="0"/>
                          <a:ea typeface="+mn-ea"/>
                          <a:cs typeface="Arial" panose="020B0604020202020204" pitchFamily="34" charset="0"/>
                        </a:rPr>
                        <a:t>in a neighbourhood health centre (NHC) </a:t>
                      </a:r>
                      <a:r>
                        <a:rPr lang="en-GB" sz="1800" b="1" i="1" kern="1200" dirty="0">
                          <a:solidFill>
                            <a:schemeClr val="dk1"/>
                          </a:solidFill>
                          <a:effectLst/>
                          <a:latin typeface="Arial" panose="020B0604020202020204" pitchFamily="34" charset="0"/>
                          <a:ea typeface="+mn-ea"/>
                          <a:cs typeface="Arial" panose="020B0604020202020204" pitchFamily="34" charset="0"/>
                        </a:rPr>
                        <a:t>when needed</a:t>
                      </a:r>
                      <a:r>
                        <a:rPr lang="en-GB" sz="1800" b="0" i="1" kern="1200" dirty="0">
                          <a:solidFill>
                            <a:schemeClr val="dk1"/>
                          </a:solidFill>
                          <a:effectLst/>
                          <a:latin typeface="Arial" panose="020B0604020202020204" pitchFamily="34" charset="0"/>
                          <a:ea typeface="+mn-ea"/>
                          <a:cs typeface="Arial" panose="020B0604020202020204" pitchFamily="34" charset="0"/>
                        </a:rPr>
                        <a:t>…</a:t>
                      </a:r>
                    </a:p>
                    <a:p>
                      <a:r>
                        <a:rPr lang="en-GB" sz="1800" b="0" i="0" kern="1200" dirty="0">
                          <a:solidFill>
                            <a:schemeClr val="dk1"/>
                          </a:solidFill>
                          <a:effectLst/>
                          <a:latin typeface="Arial" panose="020B0604020202020204" pitchFamily="34" charset="0"/>
                          <a:ea typeface="+mn-ea"/>
                          <a:cs typeface="Arial" panose="020B0604020202020204" pitchFamily="34" charset="0"/>
                        </a:rPr>
                        <a:t>in a hospital </a:t>
                      </a:r>
                      <a:r>
                        <a:rPr lang="en-GB" sz="1800" b="1" i="1" kern="1200" dirty="0">
                          <a:solidFill>
                            <a:schemeClr val="dk1"/>
                          </a:solidFill>
                          <a:effectLst/>
                          <a:latin typeface="Arial" panose="020B0604020202020204" pitchFamily="34" charset="0"/>
                          <a:ea typeface="+mn-ea"/>
                          <a:cs typeface="Arial" panose="020B0604020202020204" pitchFamily="34" charset="0"/>
                        </a:rPr>
                        <a:t>if necessary</a:t>
                      </a:r>
                    </a:p>
                    <a:p>
                      <a:endParaRPr lang="en-GB" sz="1800" kern="1200" dirty="0">
                        <a:solidFill>
                          <a:schemeClr val="dk1"/>
                        </a:solidFill>
                        <a:effectLst/>
                        <a:latin typeface="Arial" panose="020B0604020202020204" pitchFamily="34" charset="0"/>
                        <a:ea typeface="+mn-ea"/>
                        <a:cs typeface="Arial" panose="020B0604020202020204" pitchFamily="34" charset="0"/>
                      </a:endParaRPr>
                    </a:p>
                    <a:p>
                      <a:r>
                        <a:rPr lang="en-GB" sz="1800" kern="1200" dirty="0">
                          <a:solidFill>
                            <a:schemeClr val="dk1"/>
                          </a:solidFill>
                          <a:effectLst/>
                          <a:latin typeface="Arial" panose="020B0604020202020204" pitchFamily="34" charset="0"/>
                          <a:ea typeface="+mn-ea"/>
                          <a:cs typeface="Arial" panose="020B0604020202020204" pitchFamily="34" charset="0"/>
                        </a:rPr>
                        <a:t>Share of expenditure on hospital care will fall over the next 3 – 4 years; </a:t>
                      </a:r>
                      <a:r>
                        <a:rPr lang="en-GB" sz="1800" b="0" kern="1200" dirty="0">
                          <a:solidFill>
                            <a:schemeClr val="dk1"/>
                          </a:solidFill>
                          <a:effectLst/>
                          <a:latin typeface="Arial" panose="020B0604020202020204" pitchFamily="34" charset="0"/>
                          <a:ea typeface="+mn-ea"/>
                          <a:cs typeface="Arial" panose="020B0604020202020204" pitchFamily="34" charset="0"/>
                        </a:rPr>
                        <a:t>proportionally greater investment in out-of-hospital care (per the Darzi Review), including Neighbourhood Health Centres: </a:t>
                      </a:r>
                      <a:r>
                        <a:rPr lang="en-GB" sz="1800" b="0" i="1" kern="1200" dirty="0">
                          <a:solidFill>
                            <a:schemeClr val="dk1"/>
                          </a:solidFill>
                          <a:effectLst/>
                          <a:latin typeface="Arial" panose="020B0604020202020204" pitchFamily="34" charset="0"/>
                          <a:ea typeface="+mn-ea"/>
                          <a:cs typeface="Arial" panose="020B0604020202020204" pitchFamily="34" charset="0"/>
                        </a:rPr>
                        <a:t>“establish an NHC in every community, beginning with places where healthy life expectancy is lowest”</a:t>
                      </a:r>
                    </a:p>
                    <a:p>
                      <a:endParaRPr lang="en-GB" sz="1800" kern="1200" dirty="0">
                        <a:solidFill>
                          <a:schemeClr val="dk1"/>
                        </a:solidFill>
                        <a:effectLst/>
                        <a:latin typeface="Arial" panose="020B0604020202020204" pitchFamily="34" charset="0"/>
                        <a:ea typeface="+mn-ea"/>
                        <a:cs typeface="Arial" panose="020B0604020202020204" pitchFamily="34" charset="0"/>
                      </a:endParaRPr>
                    </a:p>
                    <a:p>
                      <a:r>
                        <a:rPr lang="en-GB" sz="1800" kern="1200" dirty="0">
                          <a:solidFill>
                            <a:schemeClr val="dk1"/>
                          </a:solidFill>
                          <a:effectLst/>
                          <a:latin typeface="Arial" panose="020B0604020202020204" pitchFamily="34" charset="0"/>
                          <a:ea typeface="+mn-ea"/>
                          <a:cs typeface="Arial" panose="020B0604020202020204" pitchFamily="34" charset="0"/>
                        </a:rPr>
                        <a:t>A shift, over time, from block payments to Year of Care Payments: </a:t>
                      </a:r>
                      <a:r>
                        <a:rPr lang="en-GB" sz="1800" b="0" kern="1200" dirty="0">
                          <a:solidFill>
                            <a:schemeClr val="dk1"/>
                          </a:solidFill>
                          <a:effectLst/>
                          <a:latin typeface="Arial" panose="020B0604020202020204" pitchFamily="34" charset="0"/>
                          <a:ea typeface="+mn-ea"/>
                          <a:cs typeface="Arial" panose="020B0604020202020204" pitchFamily="34" charset="0"/>
                        </a:rPr>
                        <a:t>An enabler for whole system rather than organisation/sector funding? </a:t>
                      </a:r>
                      <a:endParaRPr lang="en-GB" sz="1800" kern="1200" dirty="0">
                        <a:solidFill>
                          <a:schemeClr val="dk1"/>
                        </a:solidFill>
                        <a:effectLst/>
                        <a:latin typeface="Arial" panose="020B0604020202020204" pitchFamily="34" charset="0"/>
                        <a:ea typeface="+mn-ea"/>
                        <a:cs typeface="Arial" panose="020B0604020202020204" pitchFamily="34" charset="0"/>
                      </a:endParaRPr>
                    </a:p>
                    <a:p>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a:no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9CE16032-D36A-149F-352D-27AF43F630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833C7CA-8C54-707A-D1EE-6C094709FEFE}"/>
              </a:ext>
            </a:extLst>
          </p:cNvPr>
          <p:cNvSpPr txBox="1"/>
          <p:nvPr/>
        </p:nvSpPr>
        <p:spPr bwMode="auto">
          <a:xfrm>
            <a:off x="335360" y="382048"/>
            <a:ext cx="9022872" cy="1107932"/>
          </a:xfrm>
          <a:prstGeom prst="rect">
            <a:avLst/>
          </a:prstGeom>
          <a:solidFill>
            <a:schemeClr val="bg1"/>
          </a:solidFill>
          <a:ln w="9525">
            <a:noFill/>
            <a:miter lim="800000"/>
            <a:headEnd/>
            <a:tailEnd/>
          </a:ln>
        </p:spPr>
        <p:txBody>
          <a:bodyPr wrap="square" rtlCol="0" anchor="ctr">
            <a:spAutoFit/>
          </a:bodyPr>
          <a:lstStyle/>
          <a:p>
            <a:pPr>
              <a:lnSpc>
                <a:spcPct val="107000"/>
              </a:lnSpc>
              <a:spcAft>
                <a:spcPts val="800"/>
              </a:spcAft>
            </a:pPr>
            <a:r>
              <a:rPr lang="en-GB" sz="3200" b="1" dirty="0">
                <a:latin typeface="Arial" panose="020B0604020202020204" pitchFamily="34" charset="0"/>
                <a:cs typeface="Arial" panose="020B0604020202020204" pitchFamily="34" charset="0"/>
              </a:rPr>
              <a:t>From hospital to community: The Neighbourhood Health Service</a:t>
            </a:r>
          </a:p>
        </p:txBody>
      </p:sp>
    </p:spTree>
    <p:extLst>
      <p:ext uri="{BB962C8B-B14F-4D97-AF65-F5344CB8AC3E}">
        <p14:creationId xmlns:p14="http://schemas.microsoft.com/office/powerpoint/2010/main" val="60420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E6CDE-5358-4F59-59FF-49B93D991D24}"/>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ACF84F21-C7DE-40C2-9C64-DA8DB12C8514}"/>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pic>
        <p:nvPicPr>
          <p:cNvPr id="1026" name="Picture 2">
            <a:extLst>
              <a:ext uri="{FF2B5EF4-FFF2-40B4-BE49-F238E27FC236}">
                <a16:creationId xmlns:a16="http://schemas.microsoft.com/office/drawing/2014/main" id="{567226B5-C0DF-2DBE-137C-6515722F4F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a:extLst>
              <a:ext uri="{FF2B5EF4-FFF2-40B4-BE49-F238E27FC236}">
                <a16:creationId xmlns:a16="http://schemas.microsoft.com/office/drawing/2014/main" id="{C489F1EB-863E-88E1-6500-88ADFCCD6AB8}"/>
              </a:ext>
            </a:extLst>
          </p:cNvPr>
          <p:cNvGraphicFramePr>
            <a:graphicFrameLocks noGrp="1"/>
          </p:cNvGraphicFramePr>
          <p:nvPr>
            <p:extLst>
              <p:ext uri="{D42A27DB-BD31-4B8C-83A1-F6EECF244321}">
                <p14:modId xmlns:p14="http://schemas.microsoft.com/office/powerpoint/2010/main" val="2164661647"/>
              </p:ext>
            </p:extLst>
          </p:nvPr>
        </p:nvGraphicFramePr>
        <p:xfrm>
          <a:off x="217072" y="417827"/>
          <a:ext cx="9119288" cy="106680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200" b="1" kern="1200" dirty="0">
                          <a:solidFill>
                            <a:schemeClr val="dk1"/>
                          </a:solidFill>
                          <a:effectLst/>
                          <a:latin typeface="Arial" panose="020B0604020202020204" pitchFamily="34" charset="0"/>
                          <a:ea typeface="+mn-ea"/>
                          <a:cs typeface="Arial" panose="020B0604020202020204" pitchFamily="34" charset="0"/>
                        </a:rPr>
                        <a:t>Neighbourhood Health Service – international comparisons</a:t>
                      </a:r>
                      <a:endParaRPr lang="en-GB" sz="32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82827526"/>
                  </a:ext>
                </a:extLst>
              </a:tr>
            </a:tbl>
          </a:graphicData>
        </a:graphic>
      </p:graphicFrame>
      <p:sp>
        <p:nvSpPr>
          <p:cNvPr id="10" name="TextBox 9">
            <a:extLst>
              <a:ext uri="{FF2B5EF4-FFF2-40B4-BE49-F238E27FC236}">
                <a16:creationId xmlns:a16="http://schemas.microsoft.com/office/drawing/2014/main" id="{7F8D7012-2090-7BF5-A655-DC5103D16D8E}"/>
              </a:ext>
            </a:extLst>
          </p:cNvPr>
          <p:cNvSpPr txBox="1"/>
          <p:nvPr/>
        </p:nvSpPr>
        <p:spPr bwMode="auto">
          <a:xfrm>
            <a:off x="6468437" y="1926901"/>
            <a:ext cx="3874713" cy="4308872"/>
          </a:xfrm>
          <a:prstGeom prst="rect">
            <a:avLst/>
          </a:prstGeom>
          <a:solidFill>
            <a:schemeClr val="bg1"/>
          </a:solidFill>
          <a:ln w="9525">
            <a:noFill/>
            <a:miter lim="800000"/>
            <a:headEnd/>
            <a:tailEnd/>
          </a:ln>
        </p:spPr>
        <p:txBody>
          <a:bodyPr wrap="square" rtlCol="0" anchor="ctr">
            <a:spAutoFit/>
          </a:bodyPr>
          <a:lstStyle/>
          <a:p>
            <a:pPr algn="l"/>
            <a:r>
              <a:rPr lang="en-GB" sz="1600" b="0" i="0" u="none" strike="noStrike" baseline="0" dirty="0">
                <a:latin typeface="Arial" panose="020B0604020202020204" pitchFamily="34" charset="0"/>
              </a:rPr>
              <a:t>The Israeli health system is structured to facilitate most of the care in </a:t>
            </a:r>
            <a:r>
              <a:rPr lang="en-GB" sz="1600" b="1" i="0" u="none" strike="noStrike" baseline="0" dirty="0">
                <a:latin typeface="Arial" panose="020B0604020202020204" pitchFamily="34" charset="0"/>
              </a:rPr>
              <a:t>out-of-hospital settings </a:t>
            </a:r>
            <a:r>
              <a:rPr lang="en-GB" sz="1600" i="0" u="none" strike="noStrike" baseline="0" dirty="0">
                <a:latin typeface="Arial" panose="020B0604020202020204" pitchFamily="34" charset="0"/>
              </a:rPr>
              <a:t>and spends less per capita than the UK</a:t>
            </a:r>
            <a:r>
              <a:rPr lang="en-GB" sz="1600" b="0" i="0" u="none" strike="noStrike" baseline="0" dirty="0">
                <a:latin typeface="Arial" panose="020B0604020202020204" pitchFamily="34" charset="0"/>
              </a:rPr>
              <a:t>. They have distributed </a:t>
            </a:r>
            <a:r>
              <a:rPr lang="en-GB" sz="1600" b="1" i="0" u="none" strike="noStrike" baseline="0" dirty="0">
                <a:latin typeface="Arial" panose="020B0604020202020204" pitchFamily="34" charset="0"/>
              </a:rPr>
              <a:t>network of out-of-hospital clinics/teams </a:t>
            </a:r>
            <a:r>
              <a:rPr lang="en-GB" sz="1600" b="0" i="0" u="none" strike="noStrike" baseline="0" dirty="0">
                <a:latin typeface="Arial" panose="020B0604020202020204" pitchFamily="34" charset="0"/>
              </a:rPr>
              <a:t>delivering the volume of care.</a:t>
            </a:r>
          </a:p>
          <a:p>
            <a:pPr algn="l"/>
            <a:endParaRPr lang="en-GB" sz="1600" dirty="0">
              <a:latin typeface="Arial" panose="020B0604020202020204" pitchFamily="34" charset="0"/>
            </a:endParaRPr>
          </a:p>
          <a:p>
            <a:pPr algn="l"/>
            <a:r>
              <a:rPr lang="en-GB" sz="1600" b="0" i="0" u="none" strike="noStrike" baseline="0" dirty="0">
                <a:latin typeface="Arial" panose="020B0604020202020204" pitchFamily="34" charset="0"/>
              </a:rPr>
              <a:t>Each team, is run by a </a:t>
            </a:r>
            <a:r>
              <a:rPr lang="en-GB" sz="1600" b="1" i="0" u="none" strike="noStrike" baseline="0" dirty="0">
                <a:latin typeface="Arial" panose="020B0604020202020204" pitchFamily="34" charset="0"/>
              </a:rPr>
              <a:t>diverse workforce </a:t>
            </a:r>
            <a:r>
              <a:rPr lang="en-GB" sz="1600" b="0" i="0" u="none" strike="noStrike" baseline="0" dirty="0">
                <a:latin typeface="Arial" panose="020B0604020202020204" pitchFamily="34" charset="0"/>
              </a:rPr>
              <a:t>providing patients access to a </a:t>
            </a:r>
            <a:r>
              <a:rPr lang="en-GB" sz="1600" b="1" i="0" u="none" strike="noStrike" baseline="0" dirty="0">
                <a:latin typeface="Arial" panose="020B0604020202020204" pitchFamily="34" charset="0"/>
              </a:rPr>
              <a:t>suite of diagnostics, services and therapies </a:t>
            </a:r>
            <a:r>
              <a:rPr lang="en-GB" sz="1600" b="0" i="0" u="none" strike="noStrike" baseline="0" dirty="0">
                <a:latin typeface="Arial" panose="020B0604020202020204" pitchFamily="34" charset="0"/>
              </a:rPr>
              <a:t>that would </a:t>
            </a:r>
            <a:r>
              <a:rPr lang="en-GB" sz="1600" b="1" i="0" u="none" strike="noStrike" baseline="0" dirty="0">
                <a:latin typeface="Arial" panose="020B0604020202020204" pitchFamily="34" charset="0"/>
              </a:rPr>
              <a:t>usually be found at specialist sites or hospitals</a:t>
            </a:r>
            <a:endParaRPr lang="en-GB" sz="1600" b="0" i="0" u="none" strike="noStrike" baseline="0" dirty="0">
              <a:latin typeface="Arial" panose="020B0604020202020204" pitchFamily="34" charset="0"/>
            </a:endParaRPr>
          </a:p>
          <a:p>
            <a:r>
              <a:rPr lang="en-GB" sz="1600" b="0" i="0" u="none" strike="noStrike" baseline="0" dirty="0">
                <a:latin typeface="Arial" panose="020B0604020202020204" pitchFamily="34" charset="0"/>
              </a:rPr>
              <a:t>. </a:t>
            </a:r>
          </a:p>
          <a:p>
            <a:r>
              <a:rPr lang="en-GB" sz="1600" b="0" i="0" u="none" strike="noStrike" baseline="0" dirty="0">
                <a:latin typeface="Arial" panose="020B0604020202020204" pitchFamily="34" charset="0"/>
              </a:rPr>
              <a:t>Their model includes </a:t>
            </a:r>
            <a:r>
              <a:rPr lang="en-GB" sz="1600" b="1" i="0" u="none" strike="noStrike" baseline="0" dirty="0">
                <a:latin typeface="Arial" panose="020B0604020202020204" pitchFamily="34" charset="0"/>
              </a:rPr>
              <a:t>social and primary care </a:t>
            </a:r>
            <a:r>
              <a:rPr lang="en-GB" sz="1600" b="0" i="0" u="none" strike="noStrike" baseline="0" dirty="0">
                <a:latin typeface="Arial" panose="020B0604020202020204" pitchFamily="34" charset="0"/>
              </a:rPr>
              <a:t>too</a:t>
            </a:r>
          </a:p>
          <a:p>
            <a:r>
              <a:rPr lang="en-GB" sz="1800" b="0" i="0" u="none" strike="noStrike" baseline="0" dirty="0">
                <a:latin typeface="Arial" panose="020B0604020202020204" pitchFamily="34" charset="0"/>
              </a:rPr>
              <a:t>. </a:t>
            </a:r>
            <a:endParaRPr lang="en-GB" b="1" i="1" dirty="0">
              <a:latin typeface="+mn-lt"/>
            </a:endParaRPr>
          </a:p>
        </p:txBody>
      </p:sp>
      <p:pic>
        <p:nvPicPr>
          <p:cNvPr id="8" name="Picture 7" descr="A graph of a line graph&#10;&#10;AI-generated content may be incorrect.">
            <a:extLst>
              <a:ext uri="{FF2B5EF4-FFF2-40B4-BE49-F238E27FC236}">
                <a16:creationId xmlns:a16="http://schemas.microsoft.com/office/drawing/2014/main" id="{53C33834-5B5E-108C-94C1-D23F15241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1946300"/>
            <a:ext cx="6064662" cy="3641906"/>
          </a:xfrm>
          <a:prstGeom prst="rect">
            <a:avLst/>
          </a:prstGeom>
        </p:spPr>
      </p:pic>
    </p:spTree>
    <p:extLst>
      <p:ext uri="{BB962C8B-B14F-4D97-AF65-F5344CB8AC3E}">
        <p14:creationId xmlns:p14="http://schemas.microsoft.com/office/powerpoint/2010/main" val="407120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330D5-52EF-5D0C-B172-1EC961113ACC}"/>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0EEBF179-8740-E07C-9610-8D024771F47B}"/>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20A674B4-44A0-4308-9C22-DEECC85443A6}"/>
              </a:ext>
            </a:extLst>
          </p:cNvPr>
          <p:cNvGraphicFramePr>
            <a:graphicFrameLocks noGrp="1"/>
          </p:cNvGraphicFramePr>
          <p:nvPr>
            <p:extLst>
              <p:ext uri="{D42A27DB-BD31-4B8C-83A1-F6EECF244321}">
                <p14:modId xmlns:p14="http://schemas.microsoft.com/office/powerpoint/2010/main" val="699310221"/>
              </p:ext>
            </p:extLst>
          </p:nvPr>
        </p:nvGraphicFramePr>
        <p:xfrm>
          <a:off x="263352" y="1844824"/>
          <a:ext cx="10189132" cy="4595349"/>
        </p:xfrm>
        <a:graphic>
          <a:graphicData uri="http://schemas.openxmlformats.org/drawingml/2006/table">
            <a:tbl>
              <a:tblPr firstRow="1" bandRow="1">
                <a:tableStyleId>{16D9F66E-5EB9-4882-86FB-DCBF35E3C3E4}</a:tableStyleId>
              </a:tblPr>
              <a:tblGrid>
                <a:gridCol w="10189132">
                  <a:extLst>
                    <a:ext uri="{9D8B030D-6E8A-4147-A177-3AD203B41FA5}">
                      <a16:colId xmlns:a16="http://schemas.microsoft.com/office/drawing/2014/main" val="611810129"/>
                    </a:ext>
                  </a:extLst>
                </a:gridCol>
              </a:tblGrid>
              <a:tr h="4595349">
                <a:tc>
                  <a:txBody>
                    <a:bodyPr/>
                    <a:lstStyle/>
                    <a:p>
                      <a:pPr marL="28575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Multi-neighbourhood providers with a 250k+ population base  (PCNs currently serve around 50k pop)</a:t>
                      </a:r>
                    </a:p>
                    <a:p>
                      <a:pPr marL="28575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GP federations and examples of multi-practice working - </a:t>
                      </a:r>
                      <a:r>
                        <a:rPr lang="en-GB" sz="1800" b="0" i="1" kern="1200" dirty="0">
                          <a:solidFill>
                            <a:schemeClr val="dk1"/>
                          </a:solidFill>
                          <a:effectLst/>
                          <a:latin typeface="Arial" panose="020B0604020202020204" pitchFamily="34" charset="0"/>
                          <a:ea typeface="+mn-ea"/>
                          <a:cs typeface="Arial" panose="020B0604020202020204" pitchFamily="34" charset="0"/>
                        </a:rPr>
                        <a:t>“In some places this role is already being played by GP federations, with excellent results. We will also give integrated care boards (ICBs) freedom to contract with other providers for neighbourhood health services, including NHS Trusts”</a:t>
                      </a:r>
                      <a:r>
                        <a:rPr lang="en-GB" sz="1800" b="0" kern="1200" dirty="0">
                          <a:solidFill>
                            <a:schemeClr val="dk1"/>
                          </a:solidFill>
                          <a:effectLst/>
                          <a:latin typeface="Arial" panose="020B0604020202020204" pitchFamily="34" charset="0"/>
                          <a:ea typeface="+mn-ea"/>
                          <a:cs typeface="Arial" panose="020B0604020202020204" pitchFamily="34" charset="0"/>
                        </a:rPr>
                        <a:t>. </a:t>
                      </a:r>
                    </a:p>
                    <a:p>
                      <a:pPr marL="28575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Existing INTs models with links to reduction in UEC; Focus on frailty, reablement/rehab, EOL care, people with Long Term Conditions. </a:t>
                      </a:r>
                    </a:p>
                    <a:p>
                      <a:pPr marL="28575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No fundamental shift in how primary care is contracted </a:t>
                      </a:r>
                      <a:r>
                        <a:rPr lang="en-GB" sz="1800" b="0" i="1" kern="1200" dirty="0">
                          <a:solidFill>
                            <a:schemeClr val="dk1"/>
                          </a:solidFill>
                          <a:effectLst/>
                          <a:latin typeface="Arial" panose="020B0604020202020204" pitchFamily="34" charset="0"/>
                          <a:ea typeface="+mn-ea"/>
                          <a:cs typeface="Arial" panose="020B0604020202020204" pitchFamily="34" charset="0"/>
                        </a:rPr>
                        <a:t>“Where the traditional GP partnership model is working well it should continue, but we will also create an alternative for GPs. We will encourage GPs to work over larger geographies by leading new neighbourhood providers. These providers will convene teams of skilled professionals, to provide truly personalised care for groups of people with similar needs”</a:t>
                      </a:r>
                      <a:r>
                        <a:rPr lang="en-GB" sz="1800" b="0" kern="1200" dirty="0">
                          <a:solidFill>
                            <a:schemeClr val="dk1"/>
                          </a:solidFill>
                          <a:effectLst/>
                          <a:latin typeface="Arial" panose="020B0604020202020204" pitchFamily="34" charset="0"/>
                          <a:ea typeface="+mn-ea"/>
                          <a:cs typeface="Arial" panose="020B0604020202020204" pitchFamily="34" charset="0"/>
                        </a:rPr>
                        <a:t>. </a:t>
                      </a:r>
                    </a:p>
                    <a:p>
                      <a:pPr marL="285750" indent="-285750">
                        <a:spcAft>
                          <a:spcPts val="600"/>
                        </a:spcAft>
                        <a:buFont typeface="Arial" panose="020B0604020202020204" pitchFamily="34" charset="0"/>
                        <a:buChar char="•"/>
                      </a:pPr>
                      <a:r>
                        <a:rPr lang="en-GB" sz="1800" b="0" kern="1200" dirty="0">
                          <a:solidFill>
                            <a:schemeClr val="dk1"/>
                          </a:solidFill>
                          <a:effectLst/>
                          <a:latin typeface="Arial" panose="020B0604020202020204" pitchFamily="34" charset="0"/>
                          <a:ea typeface="+mn-ea"/>
                          <a:cs typeface="Arial" panose="020B0604020202020204" pitchFamily="34" charset="0"/>
                        </a:rPr>
                        <a:t>Trust led Integrated Health Organisation – emerging narrative is about a contract not a single provider approach</a:t>
                      </a:r>
                    </a:p>
                  </a:txBody>
                  <a:tcPr>
                    <a:solidFill>
                      <a:schemeClr val="bg1"/>
                    </a:solid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9DABE85B-062B-C309-F298-CEC61DBB63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6D602C9C-04F3-B1E3-0E3B-44CA3D13DE6A}"/>
              </a:ext>
            </a:extLst>
          </p:cNvPr>
          <p:cNvGraphicFramePr>
            <a:graphicFrameLocks noGrp="1"/>
          </p:cNvGraphicFramePr>
          <p:nvPr>
            <p:extLst>
              <p:ext uri="{D42A27DB-BD31-4B8C-83A1-F6EECF244321}">
                <p14:modId xmlns:p14="http://schemas.microsoft.com/office/powerpoint/2010/main" val="3978939984"/>
              </p:ext>
            </p:extLst>
          </p:nvPr>
        </p:nvGraphicFramePr>
        <p:xfrm>
          <a:off x="217072" y="417827"/>
          <a:ext cx="9119288" cy="106680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200" b="1" kern="1200" dirty="0">
                          <a:solidFill>
                            <a:schemeClr val="dk1"/>
                          </a:solidFill>
                          <a:effectLst/>
                          <a:latin typeface="Arial" panose="020B0604020202020204" pitchFamily="34" charset="0"/>
                          <a:ea typeface="+mn-ea"/>
                          <a:cs typeface="Arial" panose="020B0604020202020204" pitchFamily="34" charset="0"/>
                        </a:rPr>
                        <a:t>Neighbourhood Health Service – how it might work</a:t>
                      </a:r>
                      <a:endParaRPr lang="en-GB" sz="32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2124178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6FE1-F77D-6276-704C-B3A2F3EF6DCB}"/>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032791CD-5575-3D4E-3F7B-B8D9394E272C}"/>
              </a:ext>
            </a:extLst>
          </p:cNvPr>
          <p:cNvPicPr preferRelativeResize="0">
            <a:picLocks noChangeAspect="1"/>
          </p:cNvPicPr>
          <p:nvPr/>
        </p:nvPicPr>
        <p:blipFill rotWithShape="1">
          <a:blip r:embed="rId2">
            <a:alphaModFix/>
          </a:blip>
          <a:srcRect/>
          <a:stretch/>
        </p:blipFill>
        <p:spPr>
          <a:xfrm>
            <a:off x="10178171" y="5251171"/>
            <a:ext cx="2017776" cy="1603248"/>
          </a:xfrm>
          <a:prstGeom prst="rect">
            <a:avLst/>
          </a:prstGeom>
          <a:noFill/>
          <a:ln>
            <a:noFill/>
          </a:ln>
        </p:spPr>
      </p:pic>
      <p:graphicFrame>
        <p:nvGraphicFramePr>
          <p:cNvPr id="4" name="Table 3">
            <a:extLst>
              <a:ext uri="{FF2B5EF4-FFF2-40B4-BE49-F238E27FC236}">
                <a16:creationId xmlns:a16="http://schemas.microsoft.com/office/drawing/2014/main" id="{6F7C7187-04AB-FE7D-899E-02EF6B206A56}"/>
              </a:ext>
            </a:extLst>
          </p:cNvPr>
          <p:cNvGraphicFramePr>
            <a:graphicFrameLocks noGrp="1"/>
          </p:cNvGraphicFramePr>
          <p:nvPr>
            <p:extLst>
              <p:ext uri="{D42A27DB-BD31-4B8C-83A1-F6EECF244321}">
                <p14:modId xmlns:p14="http://schemas.microsoft.com/office/powerpoint/2010/main" val="3612247983"/>
              </p:ext>
            </p:extLst>
          </p:nvPr>
        </p:nvGraphicFramePr>
        <p:xfrm>
          <a:off x="233586" y="1808820"/>
          <a:ext cx="9944585" cy="4922520"/>
        </p:xfrm>
        <a:graphic>
          <a:graphicData uri="http://schemas.openxmlformats.org/drawingml/2006/table">
            <a:tbl>
              <a:tblPr firstRow="1" bandRow="1">
                <a:tableStyleId>{16D9F66E-5EB9-4882-86FB-DCBF35E3C3E4}</a:tableStyleId>
              </a:tblPr>
              <a:tblGrid>
                <a:gridCol w="9944585">
                  <a:extLst>
                    <a:ext uri="{9D8B030D-6E8A-4147-A177-3AD203B41FA5}">
                      <a16:colId xmlns:a16="http://schemas.microsoft.com/office/drawing/2014/main" val="1524334578"/>
                    </a:ext>
                  </a:extLst>
                </a:gridCol>
              </a:tblGrid>
              <a:tr h="3040951">
                <a:tc>
                  <a:txBody>
                    <a:bodyPr/>
                    <a:lstStyle/>
                    <a:p>
                      <a:pPr marL="0" indent="0">
                        <a:spcAft>
                          <a:spcPts val="300"/>
                        </a:spcAft>
                        <a:buNone/>
                      </a:pPr>
                      <a:r>
                        <a:rPr lang="en-GB" sz="1600" b="1" dirty="0">
                          <a:effectLst/>
                          <a:latin typeface="Arial" panose="020B0604020202020204" pitchFamily="34" charset="0"/>
                          <a:cs typeface="Arial" panose="020B0604020202020204" pitchFamily="34" charset="0"/>
                        </a:rPr>
                        <a:t>Digital Transformation of Services </a:t>
                      </a:r>
                    </a:p>
                    <a:p>
                      <a:pPr marL="285750" indent="-28575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Video consultations and remote monitoring will become more widespread </a:t>
                      </a:r>
                    </a:p>
                    <a:p>
                      <a:pPr marL="285750" indent="-28575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Digital-first primary care will be expanded</a:t>
                      </a:r>
                    </a:p>
                    <a:p>
                      <a:pPr>
                        <a:spcAft>
                          <a:spcPts val="300"/>
                        </a:spcAft>
                      </a:pPr>
                      <a:r>
                        <a:rPr lang="en-GB" sz="1600" b="1" dirty="0">
                          <a:effectLst/>
                          <a:latin typeface="Arial" panose="020B0604020202020204" pitchFamily="34" charset="0"/>
                          <a:cs typeface="Arial" panose="020B0604020202020204" pitchFamily="34" charset="0"/>
                        </a:rPr>
                        <a:t>AI and Advanced Technologies</a:t>
                      </a:r>
                    </a:p>
                    <a:p>
                      <a:pPr marL="285750" indent="-285750">
                        <a:spcAft>
                          <a:spcPts val="600"/>
                        </a:spcAft>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Generative AI </a:t>
                      </a:r>
                    </a:p>
                    <a:p>
                      <a:pPr marL="285750" indent="-285750">
                        <a:spcAft>
                          <a:spcPts val="600"/>
                        </a:spcAft>
                        <a:buFont typeface="Arial" panose="020B0604020202020204" pitchFamily="34" charset="0"/>
                        <a:buChar char="•"/>
                      </a:pPr>
                      <a:r>
                        <a:rPr lang="en-GB" sz="1400" b="0" dirty="0">
                          <a:effectLst/>
                          <a:latin typeface="Arial" panose="020B0604020202020204" pitchFamily="34" charset="0"/>
                          <a:cs typeface="Arial" panose="020B0604020202020204" pitchFamily="34" charset="0"/>
                        </a:rPr>
                        <a:t>Diagnostic and Robotic Surgery</a:t>
                      </a:r>
                      <a:endParaRPr lang="en-GB" sz="1400" b="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AI-powered diagnostic tools</a:t>
                      </a:r>
                    </a:p>
                    <a:p>
                      <a:pPr>
                        <a:spcAft>
                          <a:spcPts val="300"/>
                        </a:spcAft>
                      </a:pPr>
                      <a:r>
                        <a:rPr lang="en-GB" sz="1600" b="1" dirty="0">
                          <a:effectLst/>
                          <a:latin typeface="Arial" panose="020B0604020202020204" pitchFamily="34" charset="0"/>
                          <a:cs typeface="Arial" panose="020B0604020202020204" pitchFamily="34" charset="0"/>
                        </a:rPr>
                        <a:t>Integrated Digital Record </a:t>
                      </a:r>
                    </a:p>
                    <a:p>
                      <a:pPr marL="285750" indent="-28575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A unified electronic health record (EHR) system will be implemented across NHS services</a:t>
                      </a:r>
                      <a:endParaRPr lang="en-GB" sz="1400" b="0" dirty="0">
                        <a:effectLst/>
                        <a:latin typeface="Arial" panose="020B0604020202020204" pitchFamily="34" charset="0"/>
                        <a:cs typeface="Arial" panose="020B0604020202020204" pitchFamily="34" charset="0"/>
                      </a:endParaRPr>
                    </a:p>
                    <a:p>
                      <a:pPr marL="0" indent="0">
                        <a:spcAft>
                          <a:spcPts val="300"/>
                        </a:spcAft>
                        <a:buFont typeface="Arial" panose="020B0604020202020204" pitchFamily="34" charset="0"/>
                        <a:buNone/>
                      </a:pPr>
                      <a:r>
                        <a:rPr lang="en-GB" sz="1600" b="1" dirty="0">
                          <a:effectLst/>
                          <a:latin typeface="Arial" panose="020B0604020202020204" pitchFamily="34" charset="0"/>
                          <a:cs typeface="Arial" panose="020B0604020202020204" pitchFamily="34" charset="0"/>
                        </a:rPr>
                        <a:t>Data and Analytics</a:t>
                      </a:r>
                      <a:r>
                        <a:rPr lang="en-GB" sz="1600" b="0" dirty="0">
                          <a:effectLst/>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The NHS will use big data analytics to identify health trends, predict outbreaks, and tailor services</a:t>
                      </a:r>
                    </a:p>
                    <a:p>
                      <a:pPr marL="285750" indent="-28575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Real-time dashboards will help clinicians and managers make better decisions.</a:t>
                      </a:r>
                    </a:p>
                    <a:p>
                      <a:pPr>
                        <a:spcAft>
                          <a:spcPts val="600"/>
                        </a:spcAft>
                      </a:pPr>
                      <a:r>
                        <a:rPr lang="en-GB" sz="1600" b="1" dirty="0">
                          <a:effectLst/>
                          <a:latin typeface="Arial" panose="020B0604020202020204" pitchFamily="34" charset="0"/>
                          <a:cs typeface="Arial" panose="020B0604020202020204" pitchFamily="34" charset="0"/>
                        </a:rPr>
                        <a:t>Cybersecurity and Infrastructure</a:t>
                      </a:r>
                    </a:p>
                    <a:p>
                      <a:pPr>
                        <a:spcAft>
                          <a:spcPts val="300"/>
                        </a:spcAft>
                      </a:pPr>
                      <a:r>
                        <a:rPr lang="en-GB" sz="1600" b="1" dirty="0">
                          <a:effectLst/>
                          <a:latin typeface="Arial" panose="020B0604020202020204" pitchFamily="34" charset="0"/>
                          <a:cs typeface="Arial" panose="020B0604020202020204" pitchFamily="34" charset="0"/>
                        </a:rPr>
                        <a:t>Digital Inclusion</a:t>
                      </a:r>
                    </a:p>
                    <a:p>
                      <a:pPr marL="285750" indent="-285750">
                        <a:spcAft>
                          <a:spcPts val="600"/>
                        </a:spcAft>
                        <a:buFont typeface="Arial" panose="020B0604020202020204" pitchFamily="34" charset="0"/>
                        <a:buChar char="•"/>
                      </a:pPr>
                      <a:r>
                        <a:rPr lang="en-GB" sz="1400" b="0" dirty="0">
                          <a:latin typeface="Arial" panose="020B0604020202020204" pitchFamily="34" charset="0"/>
                          <a:cs typeface="Arial" panose="020B0604020202020204" pitchFamily="34" charset="0"/>
                        </a:rPr>
                        <a:t>The plan emphasizes closing the digital divide</a:t>
                      </a:r>
                    </a:p>
                    <a:p>
                      <a:pPr marL="0" indent="0">
                        <a:spcAft>
                          <a:spcPts val="300"/>
                        </a:spcAft>
                        <a:buFont typeface="Arial" panose="020B0604020202020204" pitchFamily="34" charset="0"/>
                        <a:buNone/>
                      </a:pPr>
                      <a:r>
                        <a:rPr lang="en-GB" sz="1600" b="1" dirty="0">
                          <a:effectLst/>
                          <a:latin typeface="Arial" panose="020B0604020202020204" pitchFamily="34" charset="0"/>
                          <a:cs typeface="Arial" panose="020B0604020202020204" pitchFamily="34" charset="0"/>
                        </a:rPr>
                        <a:t>Workforce Digital Skills </a:t>
                      </a:r>
                    </a:p>
                    <a:p>
                      <a:pPr marL="285750" indent="-285750">
                        <a:buFont typeface="Arial" panose="020B0604020202020204" pitchFamily="34" charset="0"/>
                        <a:buChar char="•"/>
                      </a:pPr>
                      <a:r>
                        <a:rPr lang="en-GB" sz="1400" b="0" dirty="0">
                          <a:latin typeface="Arial" panose="020B0604020202020204" pitchFamily="34" charset="0"/>
                          <a:cs typeface="Arial" panose="020B0604020202020204" pitchFamily="34" charset="0"/>
                        </a:rPr>
                        <a:t>NHS staff will receive training in digital tools and data literacy</a:t>
                      </a:r>
                    </a:p>
                  </a:txBody>
                  <a:tcPr>
                    <a:noFill/>
                  </a:tcPr>
                </a:tc>
                <a:extLst>
                  <a:ext uri="{0D108BD9-81ED-4DB2-BD59-A6C34878D82A}">
                    <a16:rowId xmlns:a16="http://schemas.microsoft.com/office/drawing/2014/main" val="2875266879"/>
                  </a:ext>
                </a:extLst>
              </a:tr>
            </a:tbl>
          </a:graphicData>
        </a:graphic>
      </p:graphicFrame>
      <p:graphicFrame>
        <p:nvGraphicFramePr>
          <p:cNvPr id="2" name="Table 1">
            <a:extLst>
              <a:ext uri="{FF2B5EF4-FFF2-40B4-BE49-F238E27FC236}">
                <a16:creationId xmlns:a16="http://schemas.microsoft.com/office/drawing/2014/main" id="{735A97BD-FA14-098B-79A2-CC01782B7656}"/>
              </a:ext>
            </a:extLst>
          </p:cNvPr>
          <p:cNvGraphicFramePr>
            <a:graphicFrameLocks noGrp="1"/>
          </p:cNvGraphicFramePr>
          <p:nvPr>
            <p:extLst>
              <p:ext uri="{D42A27DB-BD31-4B8C-83A1-F6EECF244321}">
                <p14:modId xmlns:p14="http://schemas.microsoft.com/office/powerpoint/2010/main" val="2476782202"/>
              </p:ext>
            </p:extLst>
          </p:nvPr>
        </p:nvGraphicFramePr>
        <p:xfrm>
          <a:off x="217072" y="417827"/>
          <a:ext cx="9119288" cy="57912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Arial" panose="020B0604020202020204" pitchFamily="34" charset="0"/>
                          <a:cs typeface="Arial" panose="020B0604020202020204" pitchFamily="34" charset="0"/>
                        </a:rPr>
                        <a:t>From analogue to digital: power in your hands</a:t>
                      </a:r>
                    </a:p>
                  </a:txBody>
                  <a:tcPr>
                    <a:noFill/>
                  </a:tcPr>
                </a:tc>
                <a:extLst>
                  <a:ext uri="{0D108BD9-81ED-4DB2-BD59-A6C34878D82A}">
                    <a16:rowId xmlns:a16="http://schemas.microsoft.com/office/drawing/2014/main" val="782827526"/>
                  </a:ext>
                </a:extLst>
              </a:tr>
            </a:tbl>
          </a:graphicData>
        </a:graphic>
      </p:graphicFrame>
      <p:pic>
        <p:nvPicPr>
          <p:cNvPr id="3" name="Picture 2">
            <a:extLst>
              <a:ext uri="{FF2B5EF4-FFF2-40B4-BE49-F238E27FC236}">
                <a16:creationId xmlns:a16="http://schemas.microsoft.com/office/drawing/2014/main" id="{7AC81D3C-2392-A84A-15A6-7914A4C223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27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B2559-5F6E-9E57-AAFD-945D29251A80}"/>
            </a:ext>
          </a:extLst>
        </p:cNvPr>
        <p:cNvGrpSpPr/>
        <p:nvPr/>
      </p:nvGrpSpPr>
      <p:grpSpPr>
        <a:xfrm>
          <a:off x="0" y="0"/>
          <a:ext cx="0" cy="0"/>
          <a:chOff x="0" y="0"/>
          <a:chExt cx="0" cy="0"/>
        </a:xfrm>
      </p:grpSpPr>
      <p:pic>
        <p:nvPicPr>
          <p:cNvPr id="5" name="Shape 92" descr="ipswich powerpoint-hexagons.jpg">
            <a:extLst>
              <a:ext uri="{FF2B5EF4-FFF2-40B4-BE49-F238E27FC236}">
                <a16:creationId xmlns:a16="http://schemas.microsoft.com/office/drawing/2014/main" id="{9D2B3755-FFB6-5E53-DC1D-69651012F23C}"/>
              </a:ext>
            </a:extLst>
          </p:cNvPr>
          <p:cNvPicPr preferRelativeResize="0">
            <a:picLocks noChangeAspect="1"/>
          </p:cNvPicPr>
          <p:nvPr/>
        </p:nvPicPr>
        <p:blipFill rotWithShape="1">
          <a:blip r:embed="rId2">
            <a:alphaModFix/>
          </a:blip>
          <a:srcRect/>
          <a:stretch/>
        </p:blipFill>
        <p:spPr>
          <a:xfrm>
            <a:off x="10178171" y="5272741"/>
            <a:ext cx="2017776" cy="1603248"/>
          </a:xfrm>
          <a:prstGeom prst="rect">
            <a:avLst/>
          </a:prstGeom>
          <a:noFill/>
          <a:ln>
            <a:noFill/>
          </a:ln>
        </p:spPr>
      </p:pic>
      <p:graphicFrame>
        <p:nvGraphicFramePr>
          <p:cNvPr id="4" name="Table 3">
            <a:extLst>
              <a:ext uri="{FF2B5EF4-FFF2-40B4-BE49-F238E27FC236}">
                <a16:creationId xmlns:a16="http://schemas.microsoft.com/office/drawing/2014/main" id="{68A96280-BA4B-7A64-0A03-AB7449891501}"/>
              </a:ext>
            </a:extLst>
          </p:cNvPr>
          <p:cNvGraphicFramePr>
            <a:graphicFrameLocks noGrp="1"/>
          </p:cNvGraphicFramePr>
          <p:nvPr>
            <p:extLst>
              <p:ext uri="{D42A27DB-BD31-4B8C-83A1-F6EECF244321}">
                <p14:modId xmlns:p14="http://schemas.microsoft.com/office/powerpoint/2010/main" val="2252045900"/>
              </p:ext>
            </p:extLst>
          </p:nvPr>
        </p:nvGraphicFramePr>
        <p:xfrm>
          <a:off x="217072" y="2348880"/>
          <a:ext cx="9829092" cy="3246120"/>
        </p:xfrm>
        <a:graphic>
          <a:graphicData uri="http://schemas.openxmlformats.org/drawingml/2006/table">
            <a:tbl>
              <a:tblPr firstRow="1" bandRow="1">
                <a:tableStyleId>{16D9F66E-5EB9-4882-86FB-DCBF35E3C3E4}</a:tableStyleId>
              </a:tblPr>
              <a:tblGrid>
                <a:gridCol w="9829092">
                  <a:extLst>
                    <a:ext uri="{9D8B030D-6E8A-4147-A177-3AD203B41FA5}">
                      <a16:colId xmlns:a16="http://schemas.microsoft.com/office/drawing/2014/main" val="1524334578"/>
                    </a:ext>
                  </a:extLst>
                </a:gridCol>
              </a:tblGrid>
              <a:tr h="3040951">
                <a:tc>
                  <a:txBody>
                    <a:bodyPr/>
                    <a:lstStyle/>
                    <a:p>
                      <a:r>
                        <a:rPr lang="en-GB" sz="1600" b="1" kern="1200" dirty="0">
                          <a:solidFill>
                            <a:schemeClr val="dk1"/>
                          </a:solidFill>
                          <a:effectLst/>
                          <a:latin typeface="Arial" panose="020B0604020202020204" pitchFamily="34" charset="0"/>
                          <a:ea typeface="+mn-ea"/>
                          <a:cs typeface="Arial" panose="020B0604020202020204" pitchFamily="34" charset="0"/>
                        </a:rPr>
                        <a:t>Action on the wider determinants of poor health:</a:t>
                      </a:r>
                    </a:p>
                    <a:p>
                      <a:endParaRPr lang="en-GB" sz="800" b="1" kern="1200" dirty="0">
                        <a:solidFill>
                          <a:schemeClr val="dk1"/>
                        </a:solidFill>
                        <a:effectLst/>
                        <a:latin typeface="Arial" panose="020B0604020202020204" pitchFamily="34" charset="0"/>
                        <a:ea typeface="+mn-ea"/>
                        <a:cs typeface="Arial" panose="020B0604020202020204" pitchFamily="34" charset="0"/>
                      </a:endParaRPr>
                    </a:p>
                    <a:p>
                      <a:pPr marL="285750" indent="-285750">
                        <a:spcAft>
                          <a:spcPts val="600"/>
                        </a:spcAft>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An overall goal to half the gap in healthy life expectancy between the richest and poorest regions </a:t>
                      </a:r>
                    </a:p>
                    <a:p>
                      <a:pPr marL="285750" indent="-285750">
                        <a:spcAft>
                          <a:spcPts val="600"/>
                        </a:spcAft>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Aiming to make real a shift  to a preventative model of physical and mental health care. </a:t>
                      </a:r>
                    </a:p>
                    <a:p>
                      <a:endParaRPr lang="en-GB" sz="1600" b="0" kern="1200" dirty="0">
                        <a:solidFill>
                          <a:schemeClr val="dk1"/>
                        </a:solidFill>
                        <a:effectLst/>
                        <a:latin typeface="Arial" panose="020B0604020202020204" pitchFamily="34" charset="0"/>
                        <a:ea typeface="+mn-ea"/>
                        <a:cs typeface="Arial" panose="020B0604020202020204" pitchFamily="34" charset="0"/>
                      </a:endParaRPr>
                    </a:p>
                    <a:p>
                      <a:r>
                        <a:rPr lang="en-GB" sz="1600" b="1" kern="1200" dirty="0">
                          <a:solidFill>
                            <a:schemeClr val="dk1"/>
                          </a:solidFill>
                          <a:effectLst/>
                          <a:latin typeface="Arial" panose="020B0604020202020204" pitchFamily="34" charset="0"/>
                          <a:ea typeface="+mn-ea"/>
                          <a:cs typeface="Arial" panose="020B0604020202020204" pitchFamily="34" charset="0"/>
                        </a:rPr>
                        <a:t>A more preventative-focussed model of care is to be delivered at neighbourhood level, through mutli-organisational and cross-sector partnerships. The plan identifies:</a:t>
                      </a:r>
                    </a:p>
                    <a:p>
                      <a:endParaRPr lang="en-GB" sz="1600" b="1" kern="1200" dirty="0">
                        <a:solidFill>
                          <a:schemeClr val="dk1"/>
                        </a:solidFill>
                        <a:effectLst/>
                        <a:latin typeface="Arial" panose="020B0604020202020204" pitchFamily="34" charset="0"/>
                        <a:ea typeface="+mn-ea"/>
                        <a:cs typeface="Arial" panose="020B0604020202020204" pitchFamily="34" charset="0"/>
                      </a:endParaRPr>
                    </a:p>
                    <a:p>
                      <a:pPr marL="285750" lvl="0" indent="-285750">
                        <a:spcAft>
                          <a:spcPts val="600"/>
                        </a:spcAft>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Tobacco and Vapes Bill: </a:t>
                      </a:r>
                    </a:p>
                    <a:p>
                      <a:pPr marL="285750" lvl="0" indent="-285750">
                        <a:spcAft>
                          <a:spcPts val="600"/>
                        </a:spcAft>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Obesity focus: food reform, GLP-1 access</a:t>
                      </a:r>
                    </a:p>
                    <a:p>
                      <a:pPr marL="285750" lvl="0" indent="-285750">
                        <a:spcAft>
                          <a:spcPts val="600"/>
                        </a:spcAft>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Expanded vaccinations and genomic screening (c.f. access from NHS App)</a:t>
                      </a:r>
                    </a:p>
                    <a:p>
                      <a:pPr marL="0" indent="0" defTabSz="457200">
                        <a:buFont typeface="Arial" panose="020B0604020202020204" pitchFamily="34" charset="0"/>
                        <a:buNone/>
                        <a:defRPr/>
                      </a:pPr>
                      <a:endParaRPr lang="en-GB"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AABC2364-51C5-FC6F-34ED-68D48DA82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a:extLst>
              <a:ext uri="{FF2B5EF4-FFF2-40B4-BE49-F238E27FC236}">
                <a16:creationId xmlns:a16="http://schemas.microsoft.com/office/drawing/2014/main" id="{826BC65B-22B3-EE6E-3B8F-99F5D1FFF772}"/>
              </a:ext>
            </a:extLst>
          </p:cNvPr>
          <p:cNvGraphicFramePr>
            <a:graphicFrameLocks noGrp="1"/>
          </p:cNvGraphicFramePr>
          <p:nvPr>
            <p:extLst>
              <p:ext uri="{D42A27DB-BD31-4B8C-83A1-F6EECF244321}">
                <p14:modId xmlns:p14="http://schemas.microsoft.com/office/powerpoint/2010/main" val="4262297207"/>
              </p:ext>
            </p:extLst>
          </p:nvPr>
        </p:nvGraphicFramePr>
        <p:xfrm>
          <a:off x="217072" y="417827"/>
          <a:ext cx="9119288" cy="106680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200" b="1" kern="1200" dirty="0">
                          <a:solidFill>
                            <a:schemeClr val="dk1"/>
                          </a:solidFill>
                          <a:effectLst/>
                          <a:latin typeface="Arial" panose="020B0604020202020204" pitchFamily="34" charset="0"/>
                          <a:ea typeface="+mn-ea"/>
                          <a:cs typeface="Arial" panose="020B0604020202020204" pitchFamily="34" charset="0"/>
                        </a:rPr>
                        <a:t>From treatment to prevention: Power to make the healthy choice</a:t>
                      </a:r>
                      <a:endParaRPr lang="en-GB" sz="3200" b="1"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403773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FFD11-811D-9D4F-DDFC-275B0404B42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192BF411-F468-925C-C797-E3F5F72AE7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5651" y="144106"/>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a:extLst>
              <a:ext uri="{FF2B5EF4-FFF2-40B4-BE49-F238E27FC236}">
                <a16:creationId xmlns:a16="http://schemas.microsoft.com/office/drawing/2014/main" id="{DC7E883A-00F3-3CBF-4D8C-9B385232C5D2}"/>
              </a:ext>
            </a:extLst>
          </p:cNvPr>
          <p:cNvGraphicFramePr>
            <a:graphicFrameLocks noGrp="1"/>
          </p:cNvGraphicFramePr>
          <p:nvPr>
            <p:extLst>
              <p:ext uri="{D42A27DB-BD31-4B8C-83A1-F6EECF244321}">
                <p14:modId xmlns:p14="http://schemas.microsoft.com/office/powerpoint/2010/main" val="175556781"/>
              </p:ext>
            </p:extLst>
          </p:nvPr>
        </p:nvGraphicFramePr>
        <p:xfrm>
          <a:off x="206184" y="2420888"/>
          <a:ext cx="5205740" cy="4221480"/>
        </p:xfrm>
        <a:graphic>
          <a:graphicData uri="http://schemas.openxmlformats.org/drawingml/2006/table">
            <a:tbl>
              <a:tblPr firstRow="1" bandRow="1">
                <a:tableStyleId>{16D9F66E-5EB9-4882-86FB-DCBF35E3C3E4}</a:tableStyleId>
              </a:tblPr>
              <a:tblGrid>
                <a:gridCol w="5205740">
                  <a:extLst>
                    <a:ext uri="{9D8B030D-6E8A-4147-A177-3AD203B41FA5}">
                      <a16:colId xmlns:a16="http://schemas.microsoft.com/office/drawing/2014/main" val="1524334578"/>
                    </a:ext>
                  </a:extLst>
                </a:gridCol>
              </a:tblGrid>
              <a:tr h="4140460">
                <a:tc>
                  <a:txBody>
                    <a:bodyPr/>
                    <a:lstStyle/>
                    <a:p>
                      <a:pPr marL="285750" indent="-285750">
                        <a:buFont typeface="Arial" panose="020B0604020202020204" pitchFamily="34" charset="0"/>
                        <a:buChar char="•"/>
                      </a:pPr>
                      <a:r>
                        <a:rPr lang="en-GB" sz="1700" b="0" i="0" kern="1200" dirty="0">
                          <a:solidFill>
                            <a:schemeClr val="dk1"/>
                          </a:solidFill>
                          <a:effectLst/>
                          <a:latin typeface="Arial" panose="020B0604020202020204" pitchFamily="34" charset="0"/>
                          <a:ea typeface="+mn-ea"/>
                          <a:cs typeface="Arial" panose="020B0604020202020204" pitchFamily="34" charset="0"/>
                        </a:rPr>
                        <a:t>NHS England abolition (Spring 2027) / combine w DHSC reducing central headcount by 50%</a:t>
                      </a:r>
                    </a:p>
                    <a:p>
                      <a:pPr marL="285750" indent="-285750">
                        <a:buFont typeface="Arial" panose="020B0604020202020204" pitchFamily="34" charset="0"/>
                        <a:buChar char="•"/>
                      </a:pPr>
                      <a:r>
                        <a:rPr lang="en-GB" sz="1700" b="0" i="0" kern="1200" dirty="0">
                          <a:solidFill>
                            <a:schemeClr val="dk1"/>
                          </a:solidFill>
                          <a:effectLst/>
                          <a:latin typeface="Arial" panose="020B0604020202020204" pitchFamily="34" charset="0"/>
                          <a:ea typeface="+mn-ea"/>
                          <a:cs typeface="Arial" panose="020B0604020202020204" pitchFamily="34" charset="0"/>
                        </a:rPr>
                        <a:t>ICBs as strategic commissioners</a:t>
                      </a:r>
                    </a:p>
                    <a:p>
                      <a:pPr marL="285750" indent="-285750">
                        <a:buFont typeface="Arial" panose="020B0604020202020204" pitchFamily="34" charset="0"/>
                        <a:buChar char="•"/>
                      </a:pPr>
                      <a:r>
                        <a:rPr lang="en-GB" sz="1700" b="0" i="0" kern="1200" dirty="0">
                          <a:solidFill>
                            <a:schemeClr val="dk1"/>
                          </a:solidFill>
                          <a:effectLst/>
                          <a:latin typeface="Arial" panose="020B0604020202020204" pitchFamily="34" charset="0"/>
                          <a:ea typeface="+mn-ea"/>
                          <a:cs typeface="Arial" panose="020B0604020202020204" pitchFamily="34" charset="0"/>
                        </a:rPr>
                        <a:t>Earned autonomy / interventions where failing</a:t>
                      </a:r>
                    </a:p>
                    <a:p>
                      <a:pPr marL="285750" indent="-285750">
                        <a:buFont typeface="Arial" panose="020B0604020202020204" pitchFamily="34" charset="0"/>
                        <a:buChar char="•"/>
                      </a:pPr>
                      <a:r>
                        <a:rPr lang="en-GB" sz="1700" b="0" i="0" kern="1200" dirty="0">
                          <a:solidFill>
                            <a:schemeClr val="dk1"/>
                          </a:solidFill>
                          <a:effectLst/>
                          <a:latin typeface="Arial" panose="020B0604020202020204" pitchFamily="34" charset="0"/>
                          <a:ea typeface="+mn-ea"/>
                          <a:cs typeface="Arial" panose="020B0604020202020204" pitchFamily="34" charset="0"/>
                        </a:rPr>
                        <a:t>Refresh the </a:t>
                      </a:r>
                      <a:r>
                        <a:rPr lang="en-GB" sz="1800" b="0" i="0" kern="1200" dirty="0">
                          <a:solidFill>
                            <a:schemeClr val="dk1"/>
                          </a:solidFill>
                          <a:effectLst/>
                          <a:latin typeface="Arial" panose="020B0604020202020204" pitchFamily="34" charset="0"/>
                          <a:ea typeface="+mn-ea"/>
                          <a:cs typeface="Arial" panose="020B0604020202020204" pitchFamily="34" charset="0"/>
                        </a:rPr>
                        <a:t>NHS FT model (retain/reinvest surpluses, borrowing for capital investment)</a:t>
                      </a:r>
                    </a:p>
                    <a:p>
                      <a:pPr marL="285750" indent="-285750">
                        <a:buFont typeface="Arial" panose="020B0604020202020204" pitchFamily="34" charset="0"/>
                        <a:buChar char="•"/>
                      </a:pPr>
                      <a:r>
                        <a:rPr lang="en-GB" sz="1700" b="0" i="0" kern="1200" dirty="0">
                          <a:solidFill>
                            <a:schemeClr val="dk1"/>
                          </a:solidFill>
                          <a:effectLst/>
                          <a:latin typeface="Arial" panose="020B0604020202020204" pitchFamily="34" charset="0"/>
                          <a:ea typeface="+mn-ea"/>
                          <a:cs typeface="Arial" panose="020B0604020202020204" pitchFamily="34" charset="0"/>
                        </a:rPr>
                        <a:t>IHOs holding the entire health budget for a defined local population – designation expected 2026; operationalisation from 2027</a:t>
                      </a:r>
                    </a:p>
                    <a:p>
                      <a:pPr marL="285750" indent="-285750">
                        <a:buFont typeface="Arial" panose="020B0604020202020204" pitchFamily="34" charset="0"/>
                        <a:buChar char="•"/>
                      </a:pPr>
                      <a:r>
                        <a:rPr lang="en-GB" sz="1700" b="0" i="0" kern="1200" dirty="0">
                          <a:solidFill>
                            <a:schemeClr val="dk1"/>
                          </a:solidFill>
                          <a:effectLst/>
                          <a:latin typeface="Arial" panose="020B0604020202020204" pitchFamily="34" charset="0"/>
                          <a:ea typeface="+mn-ea"/>
                          <a:cs typeface="Arial" panose="020B0604020202020204" pitchFamily="34" charset="0"/>
                        </a:rPr>
                        <a:t>Boundaries - ICBs coterminous with strategic authorities by the end of the plan (wherever feasibly possible)</a:t>
                      </a:r>
                    </a:p>
                    <a:p>
                      <a:pPr marL="285750" indent="-285750">
                        <a:buFont typeface="Arial" panose="020B0604020202020204" pitchFamily="34" charset="0"/>
                        <a:buChar char="•"/>
                      </a:pPr>
                      <a:r>
                        <a:rPr lang="en-GB" sz="1700" b="0" i="0" kern="1200" dirty="0">
                          <a:solidFill>
                            <a:schemeClr val="dk1"/>
                          </a:solidFill>
                          <a:effectLst/>
                          <a:latin typeface="Arial" panose="020B0604020202020204" pitchFamily="34" charset="0"/>
                          <a:ea typeface="+mn-ea"/>
                          <a:cs typeface="Arial" panose="020B0604020202020204" pitchFamily="34" charset="0"/>
                        </a:rPr>
                        <a:t>Embedding user feedback - Patient Choice Charter, starting in the areas of highest health need.; Patient Power Payments trial</a:t>
                      </a:r>
                      <a:endParaRPr lang="en-US" sz="1700" dirty="0">
                        <a:latin typeface="Arial" panose="020B0604020202020204" pitchFamily="34" charset="0"/>
                        <a:cs typeface="Arial" panose="020B0604020202020204" pitchFamily="34" charset="0"/>
                      </a:endParaRPr>
                    </a:p>
                    <a:p>
                      <a:pPr marL="0" indent="0" defTabSz="457200">
                        <a:buFont typeface="Arial" panose="020B0604020202020204" pitchFamily="34" charset="0"/>
                        <a:buNone/>
                        <a:defRPr/>
                      </a:pPr>
                      <a:endParaRPr lang="en-GB" sz="1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266879"/>
                  </a:ext>
                </a:extLst>
              </a:tr>
            </a:tbl>
          </a:graphicData>
        </a:graphic>
      </p:graphicFrame>
      <p:pic>
        <p:nvPicPr>
          <p:cNvPr id="3" name="Picture 2" descr="A diagram of a health care system&#10;&#10;AI-generated content may be incorrect.">
            <a:extLst>
              <a:ext uri="{FF2B5EF4-FFF2-40B4-BE49-F238E27FC236}">
                <a16:creationId xmlns:a16="http://schemas.microsoft.com/office/drawing/2014/main" id="{52FDD18F-066B-6CCE-6291-9A91D6C9C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298" y="2420888"/>
            <a:ext cx="6456040" cy="4224554"/>
          </a:xfrm>
          <a:prstGeom prst="rect">
            <a:avLst/>
          </a:prstGeom>
        </p:spPr>
      </p:pic>
      <p:graphicFrame>
        <p:nvGraphicFramePr>
          <p:cNvPr id="2" name="Table 1">
            <a:extLst>
              <a:ext uri="{FF2B5EF4-FFF2-40B4-BE49-F238E27FC236}">
                <a16:creationId xmlns:a16="http://schemas.microsoft.com/office/drawing/2014/main" id="{DE9646DC-CE37-9BA7-A71F-4B6A4B21E2AA}"/>
              </a:ext>
            </a:extLst>
          </p:cNvPr>
          <p:cNvGraphicFramePr>
            <a:graphicFrameLocks noGrp="1"/>
          </p:cNvGraphicFramePr>
          <p:nvPr>
            <p:extLst>
              <p:ext uri="{D42A27DB-BD31-4B8C-83A1-F6EECF244321}">
                <p14:modId xmlns:p14="http://schemas.microsoft.com/office/powerpoint/2010/main" val="437421165"/>
              </p:ext>
            </p:extLst>
          </p:nvPr>
        </p:nvGraphicFramePr>
        <p:xfrm>
          <a:off x="217072" y="417827"/>
          <a:ext cx="9119288" cy="106680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200" b="1" kern="1200" dirty="0">
                          <a:solidFill>
                            <a:schemeClr val="dk1"/>
                          </a:solidFill>
                          <a:effectLst/>
                          <a:latin typeface="Arial" panose="020B0604020202020204" pitchFamily="34" charset="0"/>
                          <a:ea typeface="+mn-ea"/>
                          <a:cs typeface="Arial" panose="020B0604020202020204" pitchFamily="34" charset="0"/>
                        </a:rPr>
                        <a:t>A devolved and diverse NHS: a new operating model</a:t>
                      </a:r>
                      <a:endParaRPr lang="en-GB" sz="3200" b="1"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190486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ED81D-E086-46FA-0ED8-0B6B84E8BDB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21874D2-C518-8A4F-BD26-4CA74F22268A}"/>
              </a:ext>
            </a:extLst>
          </p:cNvPr>
          <p:cNvGraphicFramePr>
            <a:graphicFrameLocks noGrp="1"/>
          </p:cNvGraphicFramePr>
          <p:nvPr>
            <p:extLst>
              <p:ext uri="{D42A27DB-BD31-4B8C-83A1-F6EECF244321}">
                <p14:modId xmlns:p14="http://schemas.microsoft.com/office/powerpoint/2010/main" val="3294446357"/>
              </p:ext>
            </p:extLst>
          </p:nvPr>
        </p:nvGraphicFramePr>
        <p:xfrm>
          <a:off x="210212" y="1764822"/>
          <a:ext cx="6929904" cy="4480560"/>
        </p:xfrm>
        <a:graphic>
          <a:graphicData uri="http://schemas.openxmlformats.org/drawingml/2006/table">
            <a:tbl>
              <a:tblPr firstRow="1" bandRow="1">
                <a:tableStyleId>{16D9F66E-5EB9-4882-86FB-DCBF35E3C3E4}</a:tableStyleId>
              </a:tblPr>
              <a:tblGrid>
                <a:gridCol w="6929904">
                  <a:extLst>
                    <a:ext uri="{9D8B030D-6E8A-4147-A177-3AD203B41FA5}">
                      <a16:colId xmlns:a16="http://schemas.microsoft.com/office/drawing/2014/main" val="1524334578"/>
                    </a:ext>
                  </a:extLst>
                </a:gridCol>
              </a:tblGrid>
              <a:tr h="3040951">
                <a:tc>
                  <a:txBody>
                    <a:bodyPr/>
                    <a:lstStyle/>
                    <a:p>
                      <a:pPr marL="285750" lvl="0" indent="-285750">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League tables (Summer 2025 – ranking Trusts by key quality indicators), </a:t>
                      </a:r>
                    </a:p>
                    <a:p>
                      <a:pPr marL="285750" indent="-285750">
                        <a:buFont typeface="Arial" panose="020B0604020202020204" pitchFamily="34" charset="0"/>
                        <a:buChar char="•"/>
                      </a:pPr>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Maternity Outcomes Signal System – (November 2025)</a:t>
                      </a:r>
                    </a:p>
                    <a:p>
                      <a:pPr marL="285750" indent="-285750">
                        <a:buFont typeface="Arial" panose="020B0604020202020204" pitchFamily="34" charset="0"/>
                        <a:buChar char="•"/>
                      </a:pPr>
                      <a:r>
                        <a:rPr lang="en-GB" sz="1600" b="0" i="0" u="none" strike="noStrike" kern="1200" baseline="0" dirty="0">
                          <a:solidFill>
                            <a:schemeClr val="dk1"/>
                          </a:solidFill>
                          <a:effectLst/>
                          <a:latin typeface="Arial" panose="020B0604020202020204" pitchFamily="34" charset="0"/>
                          <a:ea typeface="+mn-ea"/>
                          <a:cs typeface="Arial" panose="020B0604020202020204" pitchFamily="34" charset="0"/>
                        </a:rPr>
                        <a:t>(National) Service Frameworks are back (2026) – CVD, MH, Frailty &amp; Dementia in priority group.</a:t>
                      </a:r>
                      <a:endParaRPr lang="en-GB" sz="1600" b="0" kern="1200" dirty="0">
                        <a:solidFill>
                          <a:schemeClr val="dk1"/>
                        </a:solidFill>
                        <a:effectLst/>
                        <a:latin typeface="Arial" panose="020B0604020202020204" pitchFamily="34" charset="0"/>
                        <a:ea typeface="+mn-ea"/>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dk1"/>
                          </a:solidFill>
                          <a:effectLst/>
                          <a:latin typeface="Arial" panose="020B0604020202020204" pitchFamily="34" charset="0"/>
                          <a:ea typeface="+mn-ea"/>
                          <a:cs typeface="Arial" panose="020B0604020202020204" pitchFamily="34" charset="0"/>
                        </a:rPr>
                        <a:t>From 2027 (in areas w greatest health need) flexibilities to make additional payments to clinical teams with consistently high clinical outcomes and excellent patient feedback or are significantly improving care </a:t>
                      </a:r>
                    </a:p>
                    <a:p>
                      <a:pPr marL="285750" lvl="0" indent="-285750">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Patient feedback, PROMs/PREMs</a:t>
                      </a:r>
                    </a:p>
                    <a:p>
                      <a:pPr marL="285750" lvl="0" indent="-285750">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National independent investigation into maternity and neonatal services</a:t>
                      </a:r>
                    </a:p>
                    <a:p>
                      <a:pPr marL="285750" lvl="0" indent="-285750">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CQC moving to intelligence/data-led regulation model, increased time to being legal action against providers.</a:t>
                      </a:r>
                    </a:p>
                    <a:p>
                      <a:pPr marL="285750" lvl="0" indent="-285750">
                        <a:buFont typeface="Arial" panose="020B0604020202020204" pitchFamily="34" charset="0"/>
                        <a:buChar char="•"/>
                      </a:pPr>
                      <a:r>
                        <a:rPr lang="en-GB" sz="1600" b="0" kern="1200" dirty="0">
                          <a:solidFill>
                            <a:schemeClr val="dk1"/>
                          </a:solidFill>
                          <a:effectLst/>
                          <a:latin typeface="Arial" panose="020B0604020202020204" pitchFamily="34" charset="0"/>
                          <a:ea typeface="+mn-ea"/>
                          <a:cs typeface="Arial" panose="020B0604020202020204" pitchFamily="34" charset="0"/>
                        </a:rPr>
                        <a:t>R</a:t>
                      </a:r>
                      <a:r>
                        <a:rPr lang="en-GB" sz="1600" b="0" i="0" kern="1200" dirty="0">
                          <a:solidFill>
                            <a:schemeClr val="dk1"/>
                          </a:solidFill>
                          <a:effectLst/>
                          <a:latin typeface="Arial" panose="020B0604020202020204" pitchFamily="34" charset="0"/>
                          <a:ea typeface="+mn-ea"/>
                          <a:cs typeface="Arial" panose="020B0604020202020204" pitchFamily="34" charset="0"/>
                        </a:rPr>
                        <a:t>eform complaints process / improve response times to patient safety incidents &amp; complaints</a:t>
                      </a:r>
                    </a:p>
                    <a:p>
                      <a:pPr marL="285750" lvl="0" indent="-285750">
                        <a:buFont typeface="Arial" panose="020B0604020202020204" pitchFamily="34" charset="0"/>
                        <a:buChar char="•"/>
                      </a:pPr>
                      <a:r>
                        <a:rPr lang="en-GB" sz="1600" b="0" i="0" kern="1200" dirty="0">
                          <a:solidFill>
                            <a:schemeClr val="dk1"/>
                          </a:solidFill>
                          <a:effectLst/>
                          <a:latin typeface="Arial" panose="020B0604020202020204" pitchFamily="34" charset="0"/>
                          <a:ea typeface="+mn-ea"/>
                          <a:cs typeface="Arial" panose="020B0604020202020204" pitchFamily="34" charset="0"/>
                        </a:rPr>
                        <a:t>Reform National Quality Board plus royal colleges. </a:t>
                      </a:r>
                    </a:p>
                    <a:p>
                      <a:pPr marL="285750" lvl="0" indent="-285750">
                        <a:buFont typeface="Arial" panose="020B0604020202020204" pitchFamily="34" charset="0"/>
                        <a:buChar char="•"/>
                      </a:pPr>
                      <a:r>
                        <a:rPr lang="en-GB" sz="1600" b="0" i="0" kern="1200" dirty="0">
                          <a:solidFill>
                            <a:schemeClr val="dk1"/>
                          </a:solidFill>
                          <a:effectLst/>
                          <a:latin typeface="Arial" panose="020B0604020202020204" pitchFamily="34" charset="0"/>
                          <a:ea typeface="+mn-ea"/>
                          <a:cs typeface="Arial" panose="020B0604020202020204" pitchFamily="34" charset="0"/>
                        </a:rPr>
                        <a:t>Persistent poor-quality care results in the decommissioning or contract termination.</a:t>
                      </a:r>
                      <a:endParaRPr lang="en-GB" sz="1600" b="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75266879"/>
                  </a:ext>
                </a:extLst>
              </a:tr>
            </a:tbl>
          </a:graphicData>
        </a:graphic>
      </p:graphicFrame>
      <p:pic>
        <p:nvPicPr>
          <p:cNvPr id="1026" name="Picture 2">
            <a:extLst>
              <a:ext uri="{FF2B5EF4-FFF2-40B4-BE49-F238E27FC236}">
                <a16:creationId xmlns:a16="http://schemas.microsoft.com/office/drawing/2014/main" id="{32135A1C-C9CC-2DB9-E7F5-870ADA42E8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5607" y="130238"/>
            <a:ext cx="2626283" cy="158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diagram of a person standing on a compass&#10;&#10;AI-generated content may be incorrect.">
            <a:extLst>
              <a:ext uri="{FF2B5EF4-FFF2-40B4-BE49-F238E27FC236}">
                <a16:creationId xmlns:a16="http://schemas.microsoft.com/office/drawing/2014/main" id="{E21749FE-09AA-74D6-F5C9-1D3EF39A2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116" y="2672917"/>
            <a:ext cx="4968552" cy="3572466"/>
          </a:xfrm>
          <a:prstGeom prst="rect">
            <a:avLst/>
          </a:prstGeom>
        </p:spPr>
      </p:pic>
      <p:graphicFrame>
        <p:nvGraphicFramePr>
          <p:cNvPr id="2" name="Table 1">
            <a:extLst>
              <a:ext uri="{FF2B5EF4-FFF2-40B4-BE49-F238E27FC236}">
                <a16:creationId xmlns:a16="http://schemas.microsoft.com/office/drawing/2014/main" id="{9CEA3453-A3B3-FF9C-1923-4B21B8683E44}"/>
              </a:ext>
            </a:extLst>
          </p:cNvPr>
          <p:cNvGraphicFramePr>
            <a:graphicFrameLocks noGrp="1"/>
          </p:cNvGraphicFramePr>
          <p:nvPr>
            <p:extLst>
              <p:ext uri="{D42A27DB-BD31-4B8C-83A1-F6EECF244321}">
                <p14:modId xmlns:p14="http://schemas.microsoft.com/office/powerpoint/2010/main" val="2012419188"/>
              </p:ext>
            </p:extLst>
          </p:nvPr>
        </p:nvGraphicFramePr>
        <p:xfrm>
          <a:off x="217072" y="417827"/>
          <a:ext cx="9119288" cy="579120"/>
        </p:xfrm>
        <a:graphic>
          <a:graphicData uri="http://schemas.openxmlformats.org/drawingml/2006/table">
            <a:tbl>
              <a:tblPr firstRow="1" bandRow="1">
                <a:tableStyleId>{16D9F66E-5EB9-4882-86FB-DCBF35E3C3E4}</a:tableStyleId>
              </a:tblPr>
              <a:tblGrid>
                <a:gridCol w="9119288">
                  <a:extLst>
                    <a:ext uri="{9D8B030D-6E8A-4147-A177-3AD203B41FA5}">
                      <a16:colId xmlns:a16="http://schemas.microsoft.com/office/drawing/2014/main" val="611810129"/>
                    </a:ext>
                  </a:extLst>
                </a:gridCol>
              </a:tblGrid>
              <a:tr h="56290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3200" b="1" kern="1200" dirty="0">
                          <a:solidFill>
                            <a:schemeClr val="dk1"/>
                          </a:solidFill>
                          <a:effectLst/>
                          <a:latin typeface="Arial" panose="020B0604020202020204" pitchFamily="34" charset="0"/>
                          <a:ea typeface="+mn-ea"/>
                          <a:cs typeface="Arial" panose="020B0604020202020204" pitchFamily="34" charset="0"/>
                        </a:rPr>
                        <a:t>A new transparency of quality of care</a:t>
                      </a:r>
                      <a:endParaRPr lang="en-GB" sz="3200" b="1"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782827526"/>
                  </a:ext>
                </a:extLst>
              </a:tr>
            </a:tbl>
          </a:graphicData>
        </a:graphic>
      </p:graphicFrame>
    </p:spTree>
    <p:extLst>
      <p:ext uri="{BB962C8B-B14F-4D97-AF65-F5344CB8AC3E}">
        <p14:creationId xmlns:p14="http://schemas.microsoft.com/office/powerpoint/2010/main" val="448864841"/>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tx2">
            <a:lumMod val="50000"/>
          </a:schemeClr>
        </a:solidFill>
        <a:ln w="9525">
          <a:noFill/>
          <a:miter lim="800000"/>
          <a:headEnd/>
          <a:tailEnd/>
        </a:ln>
      </a:spPr>
      <a:bodyPr anchor="ctr"/>
      <a:lstStyle>
        <a:defPPr marL="457200" indent="-457200">
          <a:lnSpc>
            <a:spcPct val="90000"/>
          </a:lnSpc>
          <a:defRPr b="1" i="1" dirty="0" smtClean="0">
            <a:solidFill>
              <a:schemeClr val="bg1"/>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a80fbb-9528-4329-8766-a31417ada2f6">
      <Terms xmlns="http://schemas.microsoft.com/office/infopath/2007/PartnerControls"/>
    </lcf76f155ced4ddcb4097134ff3c332f>
    <TaxCatchAll xmlns="074e580a-a041-4244-9ca4-ddc01076bb7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B7BC4DA9BC1B45AECABBC449C1D926" ma:contentTypeVersion="14" ma:contentTypeDescription="Create a new document." ma:contentTypeScope="" ma:versionID="10fd046ccc2e8660ac9dd914948f4de5">
  <xsd:schema xmlns:xsd="http://www.w3.org/2001/XMLSchema" xmlns:xs="http://www.w3.org/2001/XMLSchema" xmlns:p="http://schemas.microsoft.com/office/2006/metadata/properties" xmlns:ns2="b5a80fbb-9528-4329-8766-a31417ada2f6" xmlns:ns3="074e580a-a041-4244-9ca4-ddc01076bb73" targetNamespace="http://schemas.microsoft.com/office/2006/metadata/properties" ma:root="true" ma:fieldsID="1aaab51c7e536798846f935de80d77d9" ns2:_="" ns3:_="">
    <xsd:import namespace="b5a80fbb-9528-4329-8766-a31417ada2f6"/>
    <xsd:import namespace="074e580a-a041-4244-9ca4-ddc01076bb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80fbb-9528-4329-8766-a31417ada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e580a-a041-4244-9ca4-ddc01076bb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e4fd79-9484-43d1-ac7d-ea376cd260ae}" ma:internalName="TaxCatchAll" ma:showField="CatchAllData" ma:web="074e580a-a041-4244-9ca4-ddc01076bb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0D5735-E86A-45E4-994D-F875DF5A9738}">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074e580a-a041-4244-9ca4-ddc01076bb73"/>
    <ds:schemaRef ds:uri="b5a80fbb-9528-4329-8766-a31417ada2f6"/>
    <ds:schemaRef ds:uri="http://purl.org/dc/dcmitype/"/>
  </ds:schemaRefs>
</ds:datastoreItem>
</file>

<file path=customXml/itemProps2.xml><?xml version="1.0" encoding="utf-8"?>
<ds:datastoreItem xmlns:ds="http://schemas.openxmlformats.org/officeDocument/2006/customXml" ds:itemID="{84A52074-608D-4853-B834-F1416C392C04}">
  <ds:schemaRefs>
    <ds:schemaRef ds:uri="http://schemas.microsoft.com/sharepoint/v3/contenttype/forms"/>
  </ds:schemaRefs>
</ds:datastoreItem>
</file>

<file path=customXml/itemProps3.xml><?xml version="1.0" encoding="utf-8"?>
<ds:datastoreItem xmlns:ds="http://schemas.openxmlformats.org/officeDocument/2006/customXml" ds:itemID="{21B42464-AAB8-4335-86BF-E24BE210E9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80fbb-9528-4329-8766-a31417ada2f6"/>
    <ds:schemaRef ds:uri="074e580a-a041-4244-9ca4-ddc01076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323753</TotalTime>
  <Words>1554</Words>
  <Application>Microsoft Office PowerPoint</Application>
  <PresentationFormat>Widescreen</PresentationFormat>
  <Paragraphs>159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Arial,Sans-Serif</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Higby</dc:creator>
  <cp:lastModifiedBy>Sue Mitchell - Procurement Assistant Manager</cp:lastModifiedBy>
  <cp:revision>8537</cp:revision>
  <cp:lastPrinted>2025-07-14T11:08:51Z</cp:lastPrinted>
  <dcterms:created xsi:type="dcterms:W3CDTF">2011-07-19T11:36:52Z</dcterms:created>
  <dcterms:modified xsi:type="dcterms:W3CDTF">2025-09-23T12:17:41Z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0x0101008AB7BC4DA9BC1B45AECABBC449C1D926</vt:lpwstr>
  </property>
  <property fmtid="{D5CDD505-2E9C-101B-9397-08002B2CF9AE}" pid="3" name="MSIP_Label_39d8be9e-c8d9-4b9c-bd40-2c27cc7ea2e6_Enabled">
    <vt:lpwstr>true</vt:lpwstr>
  </property>
  <property fmtid="{D5CDD505-2E9C-101B-9397-08002B2CF9AE}" pid="4" name="MSIP_Label_39d8be9e-c8d9-4b9c-bd40-2c27cc7ea2e6_SetDate">
    <vt:lpwstr>2025-09-23T12:17:40Z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36959820-83bf-4632-9cdd-178961147137</vt:lpwstr>
  </property>
  <property fmtid="{D5CDD505-2E9C-101B-9397-08002B2CF9AE}" pid="9" name="MSIP_Label_39d8be9e-c8d9-4b9c-bd40-2c27cc7ea2e6_ContentBits">
    <vt:lpwstr>0</vt:lpwstr>
  </property>
  <property fmtid="{D5CDD505-2E9C-101B-9397-08002B2CF9AE}" pid="10" name="MSIP_Label_39d8be9e-c8d9-4b9c-bd40-2c27cc7ea2e6_Tag">
    <vt:lpwstr>10, 3, 0, 1</vt:lpwstr>
  </property>
  <property fmtid="{D5CDD505-2E9C-101B-9397-08002B2CF9AE}" pid="11" name="MediaServiceImageTags">
    <vt:lpwstr/>
  </property>
</Properties>
</file>