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D714F6-10E4-6939-D379-1BDA2272A1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64101C-B4C6-4CBF-FAAB-4AE9E61C0C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E4B41E-4088-CCF0-A135-5C6C8DEBD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496C5-4A0B-468F-965B-C1A8BB7614A6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50B290-F20F-2061-7225-76CC49080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5368EF-163E-572D-1059-AC40E434B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D05F1-C627-4863-85C8-F3032F6387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7842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714EC-2F91-E183-AF6E-92D2A0EA5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DD44B5-6766-7728-7ACA-26334483B6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55CA7D-320A-EF25-E176-3A472D41E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496C5-4A0B-468F-965B-C1A8BB7614A6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77D563-EF46-C4CF-29B4-E76C88BA5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CAA4A9-080F-C693-636E-02E93AA4F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D05F1-C627-4863-85C8-F3032F6387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5217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74B8546-2D68-4CAB-04B4-246424AC09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5E6004-7EAD-3BC3-6933-60102A720D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825D23-0429-B773-BAF2-C0A29C56E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496C5-4A0B-468F-965B-C1A8BB7614A6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7CC936-BF90-CF49-DD62-15D73482A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D39D33-5464-60AA-1241-7A0EADA44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D05F1-C627-4863-85C8-F3032F6387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0498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9C8ADA-DA50-631C-8607-9FCFCA452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3FD7BD-5CCA-F305-6E5D-2B8E22E3C5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0D0B68-A6F7-00B0-7793-CE908FB2B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496C5-4A0B-468F-965B-C1A8BB7614A6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02A29A-C6D9-7210-DA16-63C190A0C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B4EED8-1CD9-7988-4945-0CC796832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D05F1-C627-4863-85C8-F3032F6387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5092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A1B754-4C72-C0CE-0048-8BC954CCF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C6EDB8-7B75-B476-4738-D59327DFFC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6B1C4C-8601-8093-B7F9-4FFC19E3C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496C5-4A0B-468F-965B-C1A8BB7614A6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E1659C-0734-3FB2-9A72-07879586A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BB80EA-2135-38B5-6050-FD8518BB7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D05F1-C627-4863-85C8-F3032F6387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7452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5AB7F-3CEF-2A64-6F47-C1EDC2518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5148E6-4D6A-DAA1-EF39-035335BD5A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E2D52C-2761-0FC6-5BEF-73FF683F79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4C2F94-1AF7-2A28-E672-BEA970E8D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496C5-4A0B-468F-965B-C1A8BB7614A6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BEA37C-A8C6-42F7-EA1A-7C60B51E4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861A1A-451A-D89E-F3BA-B8F38046D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D05F1-C627-4863-85C8-F3032F6387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1066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FF6756-07EE-086A-C20C-7E1EE222C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0A8B9C-6132-037D-516B-73E723FAD1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F73AF7-65CF-025E-DD96-7B8115ABFC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2A539F-C846-61A3-A3F7-A7ACA5881E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3CF714-FFA9-6557-5A41-E28ABCF2FC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3364CE-8B7C-AEE6-6E3A-09CB49241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496C5-4A0B-468F-965B-C1A8BB7614A6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35421A3-330F-DDD4-C3D6-2F57514F5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034728-01B3-DCC0-0CCD-0F868EF47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D05F1-C627-4863-85C8-F3032F6387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8310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3B3178-BE04-DCDE-C90A-9E5D8BEA2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788391-C721-23D1-0F9E-9B21B4712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496C5-4A0B-468F-965B-C1A8BB7614A6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2E0D2F-46CD-9659-74BA-E5B9A2D47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543BA8-A681-9369-9625-EF58E23D2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D05F1-C627-4863-85C8-F3032F6387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8450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00BB94-460A-E49D-0AF1-CF28F0648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496C5-4A0B-468F-965B-C1A8BB7614A6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F680EE-BEE9-EF93-2768-F0603981F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A1411A-64C5-A942-B01F-1EBD46A96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D05F1-C627-4863-85C8-F3032F6387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1053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F43B9-0D64-70F0-FC3B-0992A3EB4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2CCC68-7D38-44F2-0543-916768A4D4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60D741-4D59-2D08-82B3-95F2C29F46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E7A5A4-F312-6464-044F-F9204CA8D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496C5-4A0B-468F-965B-C1A8BB7614A6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233A60-6F07-2C17-9AA5-BCEE766F2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E98826-5B92-8D4E-44C9-7C2A252DA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D05F1-C627-4863-85C8-F3032F6387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8165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5330A-A844-CD57-DDD1-34AFCF489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A7C0F2-7395-5982-79EB-C5CDED8D36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91C5EA-AFE0-428B-7DB7-47FDD75AEC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28F010-A200-2209-D1CC-66F5DD5FA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496C5-4A0B-468F-965B-C1A8BB7614A6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064276-FA9C-5502-10C9-AFF4076FF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514C9F-6C87-07ED-302E-21D114D19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D05F1-C627-4863-85C8-F3032F6387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9350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9B5CFB-738C-D74D-FE4D-AEE445F4D9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3E4391-1693-F690-C65E-5D58EBD573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99C66F-85B4-C6C2-9272-90C0F2D698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A496C5-4A0B-468F-965B-C1A8BB7614A6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BEC819-DDC8-D67A-BE32-8FA99847FD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E73D2E-B1D5-D9DD-BB09-22AF665BFD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06D05F1-C627-4863-85C8-F3032F6387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1515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6A129F9F-CBB8-3BAC-6D8B-C5B0870E6330}"/>
              </a:ext>
            </a:extLst>
          </p:cNvPr>
          <p:cNvSpPr txBox="1"/>
          <p:nvPr/>
        </p:nvSpPr>
        <p:spPr>
          <a:xfrm>
            <a:off x="1649770" y="548640"/>
            <a:ext cx="9143198" cy="54374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  <a:spcBef>
                <a:spcPts val="1200"/>
              </a:spcBef>
              <a:spcAft>
                <a:spcPts val="800"/>
              </a:spcAft>
              <a:buNone/>
            </a:pPr>
            <a:r>
              <a:rPr lang="en-GB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Driving Sustainability Through Procurement at ECC</a:t>
            </a:r>
            <a:r>
              <a:rPr lang="en-GB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– Integrated Community Equipment Loan Service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5000"/>
              </a:lnSpc>
              <a:spcBef>
                <a:spcPts val="1200"/>
              </a:spcBef>
              <a:spcAft>
                <a:spcPts val="800"/>
              </a:spcAft>
              <a:buNone/>
            </a:pP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Essex County Council’s Integrated Community Equipment Loan Service (ICELS), delivered by </a:t>
            </a:r>
            <a:r>
              <a:rPr lang="en-GB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Medequip</a:t>
            </a: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Assistive Technology Ltd, is setting a new benchmark for sustainability. The Braintree depot has become a flagship site, achieving significant carbon reductions through practical, innovative measures in partnership with one of ECC’s strategic suppliers. This is showcasing how ECC can influence and make a difference in environmental matters, by considering sustainability as part of procurement decisions.</a:t>
            </a:r>
          </a:p>
          <a:p>
            <a:pPr>
              <a:lnSpc>
                <a:spcPct val="105000"/>
              </a:lnSpc>
              <a:spcBef>
                <a:spcPts val="1200"/>
              </a:spcBef>
              <a:spcAft>
                <a:spcPts val="800"/>
              </a:spcAft>
              <a:buNone/>
            </a:pPr>
            <a:r>
              <a:rPr lang="en-GB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Fleet Transition</a:t>
            </a: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is delivering measurable results. Diesel vehicles are being phased out in favour of electric vehicles (EVs), with a fully electric fleet planned. Between April and October 2025, 70 tonnes of CO₂ were saved through EV use, and 30% of all miles were covered by electric vehicles. A route planning upgrade is also underway, with Phase 1 already achieving a 3% reduction in emissions.</a:t>
            </a:r>
          </a:p>
          <a:p>
            <a:pPr>
              <a:lnSpc>
                <a:spcPct val="105000"/>
              </a:lnSpc>
              <a:spcBef>
                <a:spcPts val="1200"/>
              </a:spcBef>
              <a:spcAft>
                <a:spcPts val="800"/>
              </a:spcAft>
              <a:buNone/>
            </a:pPr>
            <a:r>
              <a:rPr lang="en-GB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Repair and Reuse</a:t>
            </a: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is another success story. In 2025, an average of 92% of the value of collected items were cleaned, decontaminated, repaired, and returned for re-issue. This extends product life cycles, reduces manufacturing demand, and cuts Scope 3 supply chain impacts.</a:t>
            </a:r>
          </a:p>
          <a:p>
            <a:pPr>
              <a:lnSpc>
                <a:spcPct val="105000"/>
              </a:lnSpc>
              <a:spcBef>
                <a:spcPts val="1200"/>
              </a:spcBef>
              <a:spcAft>
                <a:spcPts val="800"/>
              </a:spcAft>
              <a:buNone/>
            </a:pPr>
            <a:r>
              <a:rPr lang="en-GB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Waste Management</a:t>
            </a: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has transformed. Previously, most waste was incinerated, generating high CO₂ emissions. Today, materials are carefully sorted for recycling, dramatically reducing emissions and supporting a circular economy.</a:t>
            </a:r>
          </a:p>
          <a:p>
            <a:pPr>
              <a:lnSpc>
                <a:spcPct val="105000"/>
              </a:lnSpc>
              <a:spcBef>
                <a:spcPts val="1200"/>
              </a:spcBef>
              <a:spcAft>
                <a:spcPts val="800"/>
              </a:spcAft>
              <a:buNone/>
            </a:pP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strengthen its sustainability strategy, </a:t>
            </a:r>
            <a:r>
              <a:rPr lang="en-GB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Medequip</a:t>
            </a: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its parent company utilise </a:t>
            </a:r>
            <a:r>
              <a:rPr lang="en-GB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Holtara’s</a:t>
            </a: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services to measure carbon scopes and identify improvement areas. Looking ahead, Carbon Footprint Passports for frequently used equipment will form part of supplier agreements from 2026, reinforcing ECC’s commitment to a greener future.</a:t>
            </a:r>
          </a:p>
        </p:txBody>
      </p:sp>
    </p:spTree>
    <p:extLst>
      <p:ext uri="{BB962C8B-B14F-4D97-AF65-F5344CB8AC3E}">
        <p14:creationId xmlns:p14="http://schemas.microsoft.com/office/powerpoint/2010/main" val="36421720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304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>Essex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Craig Johnson - Procurement Support Officer</dc:creator>
  <cp:lastModifiedBy>Craig Johnson - Procurement Support Officer</cp:lastModifiedBy>
  <cp:revision>1</cp:revision>
  <dcterms:created xsi:type="dcterms:W3CDTF">2026-05-15T09:41:07Z</dcterms:created>
  <dcterms:modified xsi:type="dcterms:W3CDTF">2026-05-15T09:41:07Z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9d8be9e-c8d9-4b9c-bd40-2c27cc7ea2e6_Enabled">
    <vt:lpwstr>true</vt:lpwstr>
  </property>
  <property fmtid="{D5CDD505-2E9C-101B-9397-08002B2CF9AE}" pid="3" name="MSIP_Label_39d8be9e-c8d9-4b9c-bd40-2c27cc7ea2e6_SetDate">
    <vt:lpwstr>2026-05-15T09:41:07Z</vt:lpwstr>
  </property>
  <property fmtid="{D5CDD505-2E9C-101B-9397-08002B2CF9AE}" pid="4" name="MSIP_Label_39d8be9e-c8d9-4b9c-bd40-2c27cc7ea2e6_Method">
    <vt:lpwstr>Standard</vt:lpwstr>
  </property>
  <property fmtid="{D5CDD505-2E9C-101B-9397-08002B2CF9AE}" pid="5" name="MSIP_Label_39d8be9e-c8d9-4b9c-bd40-2c27cc7ea2e6_Name">
    <vt:lpwstr>39d8be9e-c8d9-4b9c-bd40-2c27cc7ea2e6</vt:lpwstr>
  </property>
  <property fmtid="{D5CDD505-2E9C-101B-9397-08002B2CF9AE}" pid="6" name="MSIP_Label_39d8be9e-c8d9-4b9c-bd40-2c27cc7ea2e6_SiteId">
    <vt:lpwstr>a8b4324f-155c-4215-a0f1-7ed8cc9a992f</vt:lpwstr>
  </property>
  <property fmtid="{D5CDD505-2E9C-101B-9397-08002B2CF9AE}" pid="7" name="MSIP_Label_39d8be9e-c8d9-4b9c-bd40-2c27cc7ea2e6_ActionId">
    <vt:lpwstr>8257155e-3223-4284-ab5a-1105500315a3</vt:lpwstr>
  </property>
  <property fmtid="{D5CDD505-2E9C-101B-9397-08002B2CF9AE}" pid="8" name="MSIP_Label_39d8be9e-c8d9-4b9c-bd40-2c27cc7ea2e6_ContentBits">
    <vt:lpwstr>0</vt:lpwstr>
  </property>
  <property fmtid="{D5CDD505-2E9C-101B-9397-08002B2CF9AE}" pid="9" name="MSIP_Label_39d8be9e-c8d9-4b9c-bd40-2c27cc7ea2e6_Tag">
    <vt:lpwstr>10, 3, 0, 1</vt:lpwstr>
  </property>
</Properties>
</file>