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1" r:id="rId4"/>
    <p:sldId id="258" r:id="rId5"/>
    <p:sldId id="256"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d Manning, Provider Quality Officer" initials="RMPQO" lastIdx="0" clrIdx="0">
    <p:extLst>
      <p:ext uri="{19B8F6BF-5375-455C-9EA6-DF929625EA0E}">
        <p15:presenceInfo xmlns:p15="http://schemas.microsoft.com/office/powerpoint/2012/main" userId="S-1-5-21-2940720465-1136895051-2097394655-85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FE2D-1527-4754-AFA1-AF3752B2E6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288F83-77C2-4D1A-87CE-82DAA228B7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2FBCF1-4E23-4EA8-8C09-C798C2AF958E}"/>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A169CE08-1136-4F22-BC9E-7BC8CBD20D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576AE1-5813-4E8D-BEF0-81B95E925560}"/>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793488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AB38-477C-4485-86FE-62239DCBB4F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2A132F-DAAA-4BEB-9678-6C0199124D0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E9B2BC-E75D-40C6-9F3F-5654496A5B35}"/>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280A44AA-DE88-4CB5-A9F0-AAAF6D08EE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C45983-0482-4431-8717-5856D15874DA}"/>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401448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1F9DC6-88F3-4684-9E61-B0655C4D62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9334BA-3F87-4AC3-9853-F2A2F5B823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F3E6CC-BA38-4168-BEE7-C7CC8E0DA852}"/>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56AFCE1A-F302-4767-ADE6-D4E97B448E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910198-8B5B-445A-A224-B2C6FF726091}"/>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1005596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682560"/>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but always remember to consider accessibility!</a:t>
            </a:r>
          </a:p>
        </p:txBody>
      </p:sp>
      <p:pic>
        <p:nvPicPr>
          <p:cNvPr id="8" name="Picture 7" descr="ECC_Primary_Logo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9280"/>
            <a:ext cx="1559159" cy="568882"/>
          </a:xfrm>
          <a:prstGeom prst="rect">
            <a:avLst/>
          </a:prstGeom>
        </p:spPr>
      </p:pic>
    </p:spTree>
    <p:extLst>
      <p:ext uri="{BB962C8B-B14F-4D97-AF65-F5344CB8AC3E}">
        <p14:creationId xmlns:p14="http://schemas.microsoft.com/office/powerpoint/2010/main" val="270932565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content and bullets">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3" y="1268189"/>
            <a:ext cx="10943167" cy="1224632"/>
          </a:xfrm>
          <a:prstGeom prst="rect">
            <a:avLst/>
          </a:prstGeom>
        </p:spPr>
        <p:txBody>
          <a:bodyPr/>
          <a:lstStyle>
            <a:lvl1pPr marL="0" indent="0">
              <a:buNone/>
              <a:defRPr sz="1800" baseline="0"/>
            </a:lvl1pPr>
          </a:lstStyle>
          <a:p>
            <a:pPr lvl="0"/>
            <a:r>
              <a:rPr lang="en-US" dirty="0"/>
              <a:t>Always use at least size 18 font </a:t>
            </a:r>
          </a:p>
        </p:txBody>
      </p:sp>
      <p:sp>
        <p:nvSpPr>
          <p:cNvPr id="21" name="Title 20"/>
          <p:cNvSpPr>
            <a:spLocks noGrp="1"/>
          </p:cNvSpPr>
          <p:nvPr>
            <p:ph type="title"/>
          </p:nvPr>
        </p:nvSpPr>
        <p:spPr>
          <a:xfrm>
            <a:off x="624418" y="404664"/>
            <a:ext cx="10963572"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3" name="Content Placeholder 2"/>
          <p:cNvSpPr>
            <a:spLocks noGrp="1"/>
          </p:cNvSpPr>
          <p:nvPr>
            <p:ph sz="quarter" idx="13" hasCustomPrompt="1"/>
          </p:nvPr>
        </p:nvSpPr>
        <p:spPr>
          <a:xfrm>
            <a:off x="623392" y="2708274"/>
            <a:ext cx="10964597" cy="3815752"/>
          </a:xfrm>
          <a:prstGeom prst="rect">
            <a:avLst/>
          </a:prstGeom>
        </p:spPr>
        <p:txBody>
          <a:bodyPr/>
          <a:lstStyle>
            <a:lvl1pPr>
              <a:defRPr sz="1800" b="1">
                <a:solidFill>
                  <a:schemeClr val="tx1"/>
                </a:solidFill>
              </a:defRPr>
            </a:lvl1pPr>
            <a:lvl2pPr>
              <a:defRPr sz="1700" b="1">
                <a:solidFill>
                  <a:schemeClr val="tx2"/>
                </a:solidFill>
              </a:defRPr>
            </a:lvl2pPr>
            <a:lvl3pPr>
              <a:defRPr sz="1700" b="1">
                <a:solidFill>
                  <a:schemeClr val="tx2"/>
                </a:solidFill>
              </a:defRPr>
            </a:lvl3pPr>
            <a:lvl4pPr>
              <a:defRPr sz="1700" b="1">
                <a:solidFill>
                  <a:schemeClr val="tx2"/>
                </a:solidFill>
              </a:defRPr>
            </a:lvl4pPr>
            <a:lvl5pPr>
              <a:defRPr sz="1700" b="1">
                <a:solidFill>
                  <a:schemeClr val="tx2"/>
                </a:solidFill>
              </a:defRPr>
            </a:lvl5pPr>
          </a:lstStyle>
          <a:p>
            <a:pPr lvl="0"/>
            <a:r>
              <a:rPr lang="en-US" dirty="0"/>
              <a:t>Always use at least size 18 font </a:t>
            </a:r>
          </a:p>
        </p:txBody>
      </p:sp>
    </p:spTree>
    <p:extLst>
      <p:ext uri="{BB962C8B-B14F-4D97-AF65-F5344CB8AC3E}">
        <p14:creationId xmlns:p14="http://schemas.microsoft.com/office/powerpoint/2010/main" val="3208348074"/>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9">
          <p15:clr>
            <a:srgbClr val="FBAE40"/>
          </p15:clr>
        </p15:guide>
        <p15:guide id="2" pos="2880">
          <p15:clr>
            <a:srgbClr val="FBAE40"/>
          </p15:clr>
        </p15:guide>
        <p15:guide id="3" orient="horz" pos="170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
        <p:nvSpPr>
          <p:cNvPr id="21" name="Title 20"/>
          <p:cNvSpPr>
            <a:spLocks noGrp="1"/>
          </p:cNvSpPr>
          <p:nvPr>
            <p:ph type="title"/>
          </p:nvPr>
        </p:nvSpPr>
        <p:spPr>
          <a:xfrm>
            <a:off x="623392" y="404664"/>
            <a:ext cx="10942240"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9" name="Content Placeholder 17"/>
          <p:cNvSpPr>
            <a:spLocks noGrp="1"/>
          </p:cNvSpPr>
          <p:nvPr>
            <p:ph sz="quarter" idx="13" hasCustomPrompt="1"/>
          </p:nvPr>
        </p:nvSpPr>
        <p:spPr>
          <a:xfrm>
            <a:off x="6288021" y="1268413"/>
            <a:ext cx="5277611"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Tree>
    <p:extLst>
      <p:ext uri="{BB962C8B-B14F-4D97-AF65-F5344CB8AC3E}">
        <p14:creationId xmlns:p14="http://schemas.microsoft.com/office/powerpoint/2010/main" val="343825399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10944192"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623392" y="404664"/>
            <a:ext cx="10944192"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827512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623392" y="1268413"/>
            <a:ext cx="10944192"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623392" y="404664"/>
            <a:ext cx="10944192"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4" name="TextBox 3"/>
          <p:cNvSpPr txBox="1"/>
          <p:nvPr userDrawn="1"/>
        </p:nvSpPr>
        <p:spPr>
          <a:xfrm>
            <a:off x="10032437" y="6597352"/>
            <a:ext cx="1728192" cy="216024"/>
          </a:xfrm>
          <a:prstGeom prst="rect">
            <a:avLst/>
          </a:prstGeom>
          <a:noFill/>
        </p:spPr>
        <p:txBody>
          <a:bodyPr wrap="square" rtlCol="0">
            <a:spAutoFit/>
          </a:bodyPr>
          <a:lstStyle/>
          <a:p>
            <a:r>
              <a:rPr lang="en-US" sz="800" dirty="0">
                <a:latin typeface="+mn-lt"/>
              </a:rPr>
              <a:t>© Essex County Council</a:t>
            </a:r>
          </a:p>
        </p:txBody>
      </p:sp>
    </p:spTree>
    <p:extLst>
      <p:ext uri="{BB962C8B-B14F-4D97-AF65-F5344CB8AC3E}">
        <p14:creationId xmlns:p14="http://schemas.microsoft.com/office/powerpoint/2010/main" val="2705417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Black Logo">
    <p:bg>
      <p:bgPr>
        <a:solidFill>
          <a:schemeClr val="tx1"/>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bg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bg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bg1"/>
                </a:solidFill>
              </a:defRPr>
            </a:lvl1pPr>
          </a:lstStyle>
          <a:p>
            <a:pPr lvl="0"/>
            <a:r>
              <a:rPr lang="en-GB" dirty="0"/>
              <a:t>You can change a slides background colour, </a:t>
            </a:r>
            <a:br>
              <a:rPr lang="en-GB" dirty="0"/>
            </a:br>
            <a:r>
              <a:rPr lang="en-GB" dirty="0"/>
              <a:t>but always remember to consider accessibility!</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9280"/>
            <a:ext cx="1559157" cy="568882"/>
          </a:xfrm>
          <a:prstGeom prst="rect">
            <a:avLst/>
          </a:prstGeom>
        </p:spPr>
      </p:pic>
    </p:spTree>
    <p:extLst>
      <p:ext uri="{BB962C8B-B14F-4D97-AF65-F5344CB8AC3E}">
        <p14:creationId xmlns:p14="http://schemas.microsoft.com/office/powerpoint/2010/main" val="208410622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Red Logo">
    <p:bg>
      <p:bgRef idx="1001">
        <a:schemeClr val="bg1"/>
      </p:bgRef>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623392" y="1752600"/>
            <a:ext cx="10944192"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623392" y="1303784"/>
            <a:ext cx="10944192"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623392" y="3593070"/>
            <a:ext cx="10944192"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a:t>
            </a:r>
            <a:br>
              <a:rPr lang="en-GB" dirty="0"/>
            </a:br>
            <a:r>
              <a:rPr lang="en-GB" dirty="0"/>
              <a:t>but always remember to consider accessibility!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32438" y="5947335"/>
            <a:ext cx="1559157" cy="568881"/>
          </a:xfrm>
          <a:prstGeom prst="rect">
            <a:avLst/>
          </a:prstGeom>
        </p:spPr>
      </p:pic>
    </p:spTree>
    <p:extLst>
      <p:ext uri="{BB962C8B-B14F-4D97-AF65-F5344CB8AC3E}">
        <p14:creationId xmlns:p14="http://schemas.microsoft.com/office/powerpoint/2010/main" val="1336832550"/>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57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63C6-5C50-4F7C-A87B-2F68630A5D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64FC82-4F16-45FA-AE19-020D93E2371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CB3E86-5B5F-47F7-98D7-575D711B3FB4}"/>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CAE1D3F9-3F61-4D66-B5C6-F4ADD4AB0B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7CE4CF-4B67-4134-8EA7-0D15734E4F2A}"/>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369324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FC5D-5C84-433A-8167-05AB5731D1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B189055-BA2C-4EEC-B6FF-373E181A6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74D981-0467-4903-96B2-7BBAEFDAC6B0}"/>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CB8B888A-AD9F-4095-9F51-0CC5EBCDF5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FBB568-2BA4-430D-BBBE-F246BD8B5983}"/>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77500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370B1-4D17-4A58-B0B3-756381A5F1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66BD29-6894-48FD-8639-8D55BDF7709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A9D8B9-99E8-4EC8-868D-9EF5F49CCB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25FD4A-5569-4E8D-A976-BCA9FBD237B8}"/>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6" name="Footer Placeholder 5">
            <a:extLst>
              <a:ext uri="{FF2B5EF4-FFF2-40B4-BE49-F238E27FC236}">
                <a16:creationId xmlns:a16="http://schemas.microsoft.com/office/drawing/2014/main" id="{07328760-9A44-4417-8F94-D8C9822473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5731CB-6AD1-463F-A63B-2C3BDEE8B7E6}"/>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3926823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E845-C732-4726-8F9E-20C37A75D0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1113D2-82D3-466D-936D-FD8454B66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6E3813-F649-4F6C-8501-2D6B2F486C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2270F6-43F7-4FFC-97F0-FD0298E41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B71108B-A9B7-4805-B224-52D2801A3D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D2544E-5593-4A58-A4FE-3021CA1A648A}"/>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8" name="Footer Placeholder 7">
            <a:extLst>
              <a:ext uri="{FF2B5EF4-FFF2-40B4-BE49-F238E27FC236}">
                <a16:creationId xmlns:a16="http://schemas.microsoft.com/office/drawing/2014/main" id="{539A613B-785E-4DD9-9B28-D124AFAF5E9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1BBD4F-0150-42B4-92BE-17FF6BF24B75}"/>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395429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7E27D-97A0-4ABC-B55B-6CA50F903E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BC98082-AA72-4392-8F81-2C17D9F021CC}"/>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4" name="Footer Placeholder 3">
            <a:extLst>
              <a:ext uri="{FF2B5EF4-FFF2-40B4-BE49-F238E27FC236}">
                <a16:creationId xmlns:a16="http://schemas.microsoft.com/office/drawing/2014/main" id="{1B36256A-8494-42A3-8F14-7494EED89B9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71A00F-BFF8-40FC-9D3E-E3025E69EB6B}"/>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1113506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C0B576-1E21-4797-A141-DB76DCBF168A}"/>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3" name="Footer Placeholder 2">
            <a:extLst>
              <a:ext uri="{FF2B5EF4-FFF2-40B4-BE49-F238E27FC236}">
                <a16:creationId xmlns:a16="http://schemas.microsoft.com/office/drawing/2014/main" id="{4204EA1C-22AE-48F4-B90E-373FE519731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18643E7-636E-49C9-A612-909FDE3AE7B5}"/>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246252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62948-578C-4BD3-AF89-2E1422E416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E9261C-A941-4648-AD79-988FA9978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5223F6-86AF-42A2-AC4D-BAA74E64F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17F0A0-BCE5-4C15-8B11-1C6C84CC71BC}"/>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6" name="Footer Placeholder 5">
            <a:extLst>
              <a:ext uri="{FF2B5EF4-FFF2-40B4-BE49-F238E27FC236}">
                <a16:creationId xmlns:a16="http://schemas.microsoft.com/office/drawing/2014/main" id="{768AB180-3C4F-4715-9479-99424D8263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5B14EE-4E95-4BB1-8433-56584CCEE902}"/>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155144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F71F4-187D-4FD7-AB41-6C8F0DDD9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DED27C3-9FC5-4295-9B67-81BE3824F6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C16370-4493-4F3A-967A-B3E7598032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AA56F9-2189-47AE-8934-E8A929A51CD3}"/>
              </a:ext>
            </a:extLst>
          </p:cNvPr>
          <p:cNvSpPr>
            <a:spLocks noGrp="1"/>
          </p:cNvSpPr>
          <p:nvPr>
            <p:ph type="dt" sz="half" idx="10"/>
          </p:nvPr>
        </p:nvSpPr>
        <p:spPr/>
        <p:txBody>
          <a:bodyPr/>
          <a:lstStyle/>
          <a:p>
            <a:fld id="{752A2A3D-AEC9-4DC9-BAC2-89ADC00B39B6}" type="datetimeFigureOut">
              <a:rPr lang="en-GB" smtClean="0"/>
              <a:t>08/02/2019</a:t>
            </a:fld>
            <a:endParaRPr lang="en-GB"/>
          </a:p>
        </p:txBody>
      </p:sp>
      <p:sp>
        <p:nvSpPr>
          <p:cNvPr id="6" name="Footer Placeholder 5">
            <a:extLst>
              <a:ext uri="{FF2B5EF4-FFF2-40B4-BE49-F238E27FC236}">
                <a16:creationId xmlns:a16="http://schemas.microsoft.com/office/drawing/2014/main" id="{5EE7D306-6FD6-469F-8FBD-6935C2B35D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D94E7E-C689-4A4F-B984-FCB0DF5C04C0}"/>
              </a:ext>
            </a:extLst>
          </p:cNvPr>
          <p:cNvSpPr>
            <a:spLocks noGrp="1"/>
          </p:cNvSpPr>
          <p:nvPr>
            <p:ph type="sldNum" sz="quarter" idx="12"/>
          </p:nvPr>
        </p:nvSpPr>
        <p:spPr/>
        <p:txBody>
          <a:bodyPr/>
          <a:lstStyle/>
          <a:p>
            <a:fld id="{B9850C1C-B904-471B-AE2B-C7DCF9B00B05}" type="slidenum">
              <a:rPr lang="en-GB" smtClean="0"/>
              <a:t>‹#›</a:t>
            </a:fld>
            <a:endParaRPr lang="en-GB"/>
          </a:p>
        </p:txBody>
      </p:sp>
    </p:spTree>
    <p:extLst>
      <p:ext uri="{BB962C8B-B14F-4D97-AF65-F5344CB8AC3E}">
        <p14:creationId xmlns:p14="http://schemas.microsoft.com/office/powerpoint/2010/main" val="371413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144C94-BEBD-4CCA-A235-8D1DCD6554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887316-853E-4E99-8768-D9F982C57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AE92DE-7161-40AC-ACEE-42B373AC04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A2A3D-AEC9-4DC9-BAC2-89ADC00B39B6}" type="datetimeFigureOut">
              <a:rPr lang="en-GB" smtClean="0"/>
              <a:t>08/02/2019</a:t>
            </a:fld>
            <a:endParaRPr lang="en-GB"/>
          </a:p>
        </p:txBody>
      </p:sp>
      <p:sp>
        <p:nvSpPr>
          <p:cNvPr id="5" name="Footer Placeholder 4">
            <a:extLst>
              <a:ext uri="{FF2B5EF4-FFF2-40B4-BE49-F238E27FC236}">
                <a16:creationId xmlns:a16="http://schemas.microsoft.com/office/drawing/2014/main" id="{8424589E-1CE2-43CA-AF14-176F78E720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952CA04-C6E7-416D-BF81-E3B980AF7B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50C1C-B904-471B-AE2B-C7DCF9B00B05}" type="slidenum">
              <a:rPr lang="en-GB" smtClean="0"/>
              <a:t>‹#›</a:t>
            </a:fld>
            <a:endParaRPr lang="en-GB"/>
          </a:p>
        </p:txBody>
      </p:sp>
    </p:spTree>
    <p:extLst>
      <p:ext uri="{BB962C8B-B14F-4D97-AF65-F5344CB8AC3E}">
        <p14:creationId xmlns:p14="http://schemas.microsoft.com/office/powerpoint/2010/main" val="3396806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9840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929">
          <p15:clr>
            <a:srgbClr val="F26B43"/>
          </p15:clr>
        </p15:guide>
        <p15:guide id="2" pos="295">
          <p15:clr>
            <a:srgbClr val="F26B43"/>
          </p15:clr>
        </p15:guide>
        <p15:guide id="3" pos="5465">
          <p15:clr>
            <a:srgbClr val="F26B43"/>
          </p15:clr>
        </p15:guide>
        <p15:guide id="4" orient="horz" pos="79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3392" y="1752599"/>
            <a:ext cx="10944192" cy="2898914"/>
          </a:xfrm>
        </p:spPr>
        <p:txBody>
          <a:bodyPr/>
          <a:lstStyle/>
          <a:p>
            <a:r>
              <a:rPr lang="en-GB" dirty="0"/>
              <a:t>Root Cause Analysis – Case Study</a:t>
            </a:r>
            <a:br>
              <a:rPr lang="en-GB" dirty="0"/>
            </a:br>
            <a:r>
              <a:rPr lang="en-GB" sz="2800" dirty="0"/>
              <a:t>All information is from a real case and was completed by a care home with support from Prosper</a:t>
            </a:r>
          </a:p>
        </p:txBody>
      </p:sp>
      <p:sp>
        <p:nvSpPr>
          <p:cNvPr id="3" name="Subtitle 2"/>
          <p:cNvSpPr>
            <a:spLocks noGrp="1"/>
          </p:cNvSpPr>
          <p:nvPr>
            <p:ph type="subTitle" idx="1"/>
          </p:nvPr>
        </p:nvSpPr>
        <p:spPr/>
        <p:txBody>
          <a:bodyPr/>
          <a:lstStyle/>
          <a:p>
            <a:r>
              <a:rPr lang="en-GB" dirty="0"/>
              <a:t>PROSPER Project</a:t>
            </a:r>
          </a:p>
        </p:txBody>
      </p:sp>
    </p:spTree>
    <p:extLst>
      <p:ext uri="{BB962C8B-B14F-4D97-AF65-F5344CB8AC3E}">
        <p14:creationId xmlns:p14="http://schemas.microsoft.com/office/powerpoint/2010/main" val="621471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99315E0-AB3F-4700-A251-107D76352895}"/>
              </a:ext>
            </a:extLst>
          </p:cNvPr>
          <p:cNvPicPr>
            <a:picLocks noChangeAspect="1"/>
          </p:cNvPicPr>
          <p:nvPr/>
        </p:nvPicPr>
        <p:blipFill>
          <a:blip r:embed="rId2"/>
          <a:stretch>
            <a:fillRect/>
          </a:stretch>
        </p:blipFill>
        <p:spPr>
          <a:xfrm>
            <a:off x="985837" y="157162"/>
            <a:ext cx="10220325" cy="6543675"/>
          </a:xfrm>
          <a:prstGeom prst="rect">
            <a:avLst/>
          </a:prstGeom>
        </p:spPr>
      </p:pic>
    </p:spTree>
    <p:extLst>
      <p:ext uri="{BB962C8B-B14F-4D97-AF65-F5344CB8AC3E}">
        <p14:creationId xmlns:p14="http://schemas.microsoft.com/office/powerpoint/2010/main" val="3244470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0EE055-C79A-4730-89B2-F5889CFC30F0}"/>
              </a:ext>
            </a:extLst>
          </p:cNvPr>
          <p:cNvPicPr>
            <a:picLocks noChangeAspect="1"/>
          </p:cNvPicPr>
          <p:nvPr/>
        </p:nvPicPr>
        <p:blipFill>
          <a:blip r:embed="rId2"/>
          <a:stretch>
            <a:fillRect/>
          </a:stretch>
        </p:blipFill>
        <p:spPr>
          <a:xfrm>
            <a:off x="1270000" y="449679"/>
            <a:ext cx="9486899" cy="6064175"/>
          </a:xfrm>
          <a:prstGeom prst="rect">
            <a:avLst/>
          </a:prstGeom>
        </p:spPr>
      </p:pic>
    </p:spTree>
    <p:extLst>
      <p:ext uri="{BB962C8B-B14F-4D97-AF65-F5344CB8AC3E}">
        <p14:creationId xmlns:p14="http://schemas.microsoft.com/office/powerpoint/2010/main" val="3913713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A662B5-0FB9-4884-A9FC-C22E64C0C120}"/>
              </a:ext>
            </a:extLst>
          </p:cNvPr>
          <p:cNvPicPr>
            <a:picLocks noChangeAspect="1"/>
          </p:cNvPicPr>
          <p:nvPr/>
        </p:nvPicPr>
        <p:blipFill>
          <a:blip r:embed="rId2"/>
          <a:stretch>
            <a:fillRect/>
          </a:stretch>
        </p:blipFill>
        <p:spPr>
          <a:xfrm>
            <a:off x="1524000" y="609099"/>
            <a:ext cx="9169400" cy="5624219"/>
          </a:xfrm>
          <a:prstGeom prst="rect">
            <a:avLst/>
          </a:prstGeom>
        </p:spPr>
      </p:pic>
    </p:spTree>
    <p:extLst>
      <p:ext uri="{BB962C8B-B14F-4D97-AF65-F5344CB8AC3E}">
        <p14:creationId xmlns:p14="http://schemas.microsoft.com/office/powerpoint/2010/main" val="3749774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F2C6C0-E108-4040-9417-8076B73A813C}"/>
              </a:ext>
            </a:extLst>
          </p:cNvPr>
          <p:cNvPicPr>
            <a:picLocks noChangeAspect="1"/>
          </p:cNvPicPr>
          <p:nvPr/>
        </p:nvPicPr>
        <p:blipFill>
          <a:blip r:embed="rId2"/>
          <a:stretch>
            <a:fillRect/>
          </a:stretch>
        </p:blipFill>
        <p:spPr>
          <a:xfrm>
            <a:off x="1119187" y="304800"/>
            <a:ext cx="9953625" cy="6248400"/>
          </a:xfrm>
          <a:prstGeom prst="rect">
            <a:avLst/>
          </a:prstGeom>
        </p:spPr>
      </p:pic>
    </p:spTree>
    <p:extLst>
      <p:ext uri="{BB962C8B-B14F-4D97-AF65-F5344CB8AC3E}">
        <p14:creationId xmlns:p14="http://schemas.microsoft.com/office/powerpoint/2010/main" val="284320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43C6D71-7A26-43D3-92DD-8C76C8FDFCF8}"/>
              </a:ext>
            </a:extLst>
          </p:cNvPr>
          <p:cNvPicPr>
            <a:picLocks noChangeAspect="1"/>
          </p:cNvPicPr>
          <p:nvPr/>
        </p:nvPicPr>
        <p:blipFill>
          <a:blip r:embed="rId2"/>
          <a:stretch>
            <a:fillRect/>
          </a:stretch>
        </p:blipFill>
        <p:spPr>
          <a:xfrm>
            <a:off x="1282700" y="1133475"/>
            <a:ext cx="9423400" cy="5420902"/>
          </a:xfrm>
          <a:prstGeom prst="rect">
            <a:avLst/>
          </a:prstGeom>
        </p:spPr>
      </p:pic>
    </p:spTree>
    <p:extLst>
      <p:ext uri="{BB962C8B-B14F-4D97-AF65-F5344CB8AC3E}">
        <p14:creationId xmlns:p14="http://schemas.microsoft.com/office/powerpoint/2010/main" val="2625274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DFBC4E-D4EF-4DB8-BDFC-3D0366FD8702}"/>
              </a:ext>
            </a:extLst>
          </p:cNvPr>
          <p:cNvPicPr>
            <a:picLocks noChangeAspect="1"/>
          </p:cNvPicPr>
          <p:nvPr/>
        </p:nvPicPr>
        <p:blipFill>
          <a:blip r:embed="rId2"/>
          <a:stretch>
            <a:fillRect/>
          </a:stretch>
        </p:blipFill>
        <p:spPr>
          <a:xfrm>
            <a:off x="1422400" y="163550"/>
            <a:ext cx="9258300" cy="6468786"/>
          </a:xfrm>
          <a:prstGeom prst="rect">
            <a:avLst/>
          </a:prstGeom>
        </p:spPr>
      </p:pic>
    </p:spTree>
    <p:extLst>
      <p:ext uri="{BB962C8B-B14F-4D97-AF65-F5344CB8AC3E}">
        <p14:creationId xmlns:p14="http://schemas.microsoft.com/office/powerpoint/2010/main" val="2713105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04BE05-9A18-40ED-B386-ABDC7013A506}"/>
              </a:ext>
            </a:extLst>
          </p:cNvPr>
          <p:cNvPicPr>
            <a:picLocks noChangeAspect="1"/>
          </p:cNvPicPr>
          <p:nvPr/>
        </p:nvPicPr>
        <p:blipFill>
          <a:blip r:embed="rId2"/>
          <a:stretch>
            <a:fillRect/>
          </a:stretch>
        </p:blipFill>
        <p:spPr>
          <a:xfrm>
            <a:off x="1466850" y="494610"/>
            <a:ext cx="9258299" cy="5868779"/>
          </a:xfrm>
          <a:prstGeom prst="rect">
            <a:avLst/>
          </a:prstGeom>
        </p:spPr>
      </p:pic>
    </p:spTree>
    <p:extLst>
      <p:ext uri="{BB962C8B-B14F-4D97-AF65-F5344CB8AC3E}">
        <p14:creationId xmlns:p14="http://schemas.microsoft.com/office/powerpoint/2010/main" val="2381426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9E31D60-BFEE-4A90-B9B6-E47EA833421A}"/>
              </a:ext>
            </a:extLst>
          </p:cNvPr>
          <p:cNvPicPr>
            <a:picLocks noChangeAspect="1"/>
          </p:cNvPicPr>
          <p:nvPr/>
        </p:nvPicPr>
        <p:blipFill>
          <a:blip r:embed="rId2"/>
          <a:stretch>
            <a:fillRect/>
          </a:stretch>
        </p:blipFill>
        <p:spPr>
          <a:xfrm>
            <a:off x="1095375" y="90487"/>
            <a:ext cx="10001250" cy="6677025"/>
          </a:xfrm>
          <a:prstGeom prst="rect">
            <a:avLst/>
          </a:prstGeom>
        </p:spPr>
      </p:pic>
    </p:spTree>
    <p:extLst>
      <p:ext uri="{BB962C8B-B14F-4D97-AF65-F5344CB8AC3E}">
        <p14:creationId xmlns:p14="http://schemas.microsoft.com/office/powerpoint/2010/main" val="1246824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30AFB9B-27B0-4062-BC12-186785B91236}"/>
              </a:ext>
            </a:extLst>
          </p:cNvPr>
          <p:cNvPicPr>
            <a:picLocks noChangeAspect="1"/>
          </p:cNvPicPr>
          <p:nvPr/>
        </p:nvPicPr>
        <p:blipFill>
          <a:blip r:embed="rId2"/>
          <a:stretch>
            <a:fillRect/>
          </a:stretch>
        </p:blipFill>
        <p:spPr>
          <a:xfrm>
            <a:off x="1847850" y="65454"/>
            <a:ext cx="8496300" cy="6792546"/>
          </a:xfrm>
          <a:prstGeom prst="rect">
            <a:avLst/>
          </a:prstGeom>
        </p:spPr>
      </p:pic>
    </p:spTree>
    <p:extLst>
      <p:ext uri="{BB962C8B-B14F-4D97-AF65-F5344CB8AC3E}">
        <p14:creationId xmlns:p14="http://schemas.microsoft.com/office/powerpoint/2010/main" val="3192529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991545" y="1268190"/>
            <a:ext cx="8207375" cy="864667"/>
          </a:xfrm>
        </p:spPr>
        <p:txBody>
          <a:bodyPr/>
          <a:lstStyle/>
          <a:p>
            <a:pPr marL="285750" indent="-285750">
              <a:buFont typeface="Arial" panose="020B0604020202020204" pitchFamily="34" charset="0"/>
              <a:buChar char="•"/>
            </a:pPr>
            <a:r>
              <a:rPr lang="en-GB" dirty="0"/>
              <a:t>Root Cause Analysis is a ‘No Blame’ investigation, the outcome should highlight the lack of, or failure of, a system.</a:t>
            </a:r>
          </a:p>
        </p:txBody>
      </p:sp>
      <p:sp>
        <p:nvSpPr>
          <p:cNvPr id="3" name="Title 2"/>
          <p:cNvSpPr>
            <a:spLocks noGrp="1"/>
          </p:cNvSpPr>
          <p:nvPr>
            <p:ph type="title"/>
          </p:nvPr>
        </p:nvSpPr>
        <p:spPr>
          <a:xfrm>
            <a:off x="2135560" y="404664"/>
            <a:ext cx="8064896" cy="648072"/>
          </a:xfrm>
        </p:spPr>
        <p:txBody>
          <a:bodyPr/>
          <a:lstStyle/>
          <a:p>
            <a:r>
              <a:rPr lang="en-GB" dirty="0"/>
              <a:t>Main principles of Root Cause Analysis </a:t>
            </a:r>
          </a:p>
        </p:txBody>
      </p:sp>
      <p:sp>
        <p:nvSpPr>
          <p:cNvPr id="4" name="Content Placeholder 3"/>
          <p:cNvSpPr>
            <a:spLocks noGrp="1"/>
          </p:cNvSpPr>
          <p:nvPr>
            <p:ph sz="quarter" idx="13"/>
          </p:nvPr>
        </p:nvSpPr>
        <p:spPr>
          <a:xfrm>
            <a:off x="1919536" y="2852936"/>
            <a:ext cx="8223448" cy="2664942"/>
          </a:xfrm>
        </p:spPr>
        <p:txBody>
          <a:bodyPr/>
          <a:lstStyle/>
          <a:p>
            <a:pPr marL="0" indent="0" algn="ctr">
              <a:buNone/>
            </a:pPr>
            <a:r>
              <a:rPr lang="en-GB" dirty="0"/>
              <a:t>There are two different recommendation that can be made by a Root Cause Analysis investigation</a:t>
            </a:r>
          </a:p>
          <a:p>
            <a:pPr marL="0" indent="0" algn="ctr">
              <a:buNone/>
            </a:pPr>
            <a:endParaRPr lang="en-GB" b="0" dirty="0"/>
          </a:p>
          <a:p>
            <a:pPr>
              <a:buFont typeface="+mj-lt"/>
              <a:buAutoNum type="arabicPeriod"/>
            </a:pPr>
            <a:r>
              <a:rPr lang="en-US" b="0" dirty="0"/>
              <a:t>To amend a system currently in place that does not seem to be effective in preventing incidents of harm occurring.</a:t>
            </a:r>
          </a:p>
          <a:p>
            <a:pPr>
              <a:buFont typeface="+mj-lt"/>
              <a:buAutoNum type="arabicPeriod"/>
            </a:pPr>
            <a:r>
              <a:rPr lang="en-US" b="0" dirty="0"/>
              <a:t>To implement a system that is currently not in place, which the investigation has highlighted, is required to prevent future harms occurring. </a:t>
            </a:r>
          </a:p>
          <a:p>
            <a:pPr>
              <a:buFont typeface="+mj-lt"/>
              <a:buAutoNum type="arabicPeriod"/>
            </a:pPr>
            <a:endParaRPr lang="en-GB" b="0" dirty="0"/>
          </a:p>
        </p:txBody>
      </p:sp>
    </p:spTree>
    <p:extLst>
      <p:ext uri="{BB962C8B-B14F-4D97-AF65-F5344CB8AC3E}">
        <p14:creationId xmlns:p14="http://schemas.microsoft.com/office/powerpoint/2010/main" val="239541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135560" y="439624"/>
            <a:ext cx="1008112" cy="720427"/>
          </a:xfrm>
          <a:ln>
            <a:solidFill>
              <a:schemeClr val="accent1"/>
            </a:solidFill>
          </a:ln>
        </p:spPr>
        <p:txBody>
          <a:bodyPr/>
          <a:lstStyle/>
          <a:p>
            <a:pPr marL="0" indent="0">
              <a:buNone/>
            </a:pPr>
            <a:r>
              <a:rPr lang="en-GB" dirty="0"/>
              <a:t>Incident occurs</a:t>
            </a:r>
          </a:p>
        </p:txBody>
      </p:sp>
      <p:sp>
        <p:nvSpPr>
          <p:cNvPr id="5" name="TextBox 4"/>
          <p:cNvSpPr txBox="1"/>
          <p:nvPr/>
        </p:nvSpPr>
        <p:spPr>
          <a:xfrm>
            <a:off x="1919536" y="1602959"/>
            <a:ext cx="1440160" cy="646331"/>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Neutralise the incident </a:t>
            </a:r>
          </a:p>
        </p:txBody>
      </p:sp>
      <p:sp>
        <p:nvSpPr>
          <p:cNvPr id="6" name="TextBox 5"/>
          <p:cNvSpPr txBox="1"/>
          <p:nvPr/>
        </p:nvSpPr>
        <p:spPr>
          <a:xfrm>
            <a:off x="1888150" y="2575352"/>
            <a:ext cx="1296144" cy="646331"/>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Create 5 hypothesis </a:t>
            </a:r>
          </a:p>
        </p:txBody>
      </p:sp>
      <p:sp>
        <p:nvSpPr>
          <p:cNvPr id="7" name="TextBox 6"/>
          <p:cNvSpPr txBox="1"/>
          <p:nvPr/>
        </p:nvSpPr>
        <p:spPr>
          <a:xfrm>
            <a:off x="1906842" y="3547175"/>
            <a:ext cx="1224136" cy="646331"/>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Scope the 4 P’s</a:t>
            </a:r>
          </a:p>
        </p:txBody>
      </p:sp>
      <p:sp>
        <p:nvSpPr>
          <p:cNvPr id="9" name="TextBox 8"/>
          <p:cNvSpPr txBox="1"/>
          <p:nvPr/>
        </p:nvSpPr>
        <p:spPr>
          <a:xfrm>
            <a:off x="2015363" y="4415735"/>
            <a:ext cx="1152128" cy="646331"/>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Gather evidence</a:t>
            </a:r>
          </a:p>
        </p:txBody>
      </p:sp>
      <p:sp>
        <p:nvSpPr>
          <p:cNvPr id="11" name="TextBox 10"/>
          <p:cNvSpPr txBox="1"/>
          <p:nvPr/>
        </p:nvSpPr>
        <p:spPr>
          <a:xfrm>
            <a:off x="1871337" y="5556638"/>
            <a:ext cx="1224136" cy="923330"/>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Create simple timeline</a:t>
            </a:r>
          </a:p>
        </p:txBody>
      </p:sp>
      <p:sp>
        <p:nvSpPr>
          <p:cNvPr id="12" name="TextBox 11"/>
          <p:cNvSpPr txBox="1"/>
          <p:nvPr/>
        </p:nvSpPr>
        <p:spPr>
          <a:xfrm>
            <a:off x="4545042" y="633462"/>
            <a:ext cx="1296144" cy="923330"/>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Complete Tabular timeline</a:t>
            </a:r>
          </a:p>
        </p:txBody>
      </p:sp>
      <p:sp>
        <p:nvSpPr>
          <p:cNvPr id="13" name="TextBox 12"/>
          <p:cNvSpPr txBox="1"/>
          <p:nvPr/>
        </p:nvSpPr>
        <p:spPr>
          <a:xfrm>
            <a:off x="4437030" y="1836687"/>
            <a:ext cx="1512168" cy="1477328"/>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Select good practice and care delivery problems (CDPs)</a:t>
            </a:r>
          </a:p>
        </p:txBody>
      </p:sp>
      <p:sp>
        <p:nvSpPr>
          <p:cNvPr id="14" name="TextBox 13"/>
          <p:cNvSpPr txBox="1"/>
          <p:nvPr/>
        </p:nvSpPr>
        <p:spPr>
          <a:xfrm>
            <a:off x="4362464" y="3811561"/>
            <a:ext cx="2016224" cy="369332"/>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Analyse CDPs</a:t>
            </a:r>
          </a:p>
        </p:txBody>
      </p:sp>
      <p:sp>
        <p:nvSpPr>
          <p:cNvPr id="15" name="TextBox 14"/>
          <p:cNvSpPr txBox="1"/>
          <p:nvPr/>
        </p:nvSpPr>
        <p:spPr>
          <a:xfrm>
            <a:off x="6816080" y="3362508"/>
            <a:ext cx="1728192" cy="369332"/>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Wagon Wheel</a:t>
            </a:r>
          </a:p>
        </p:txBody>
      </p:sp>
      <p:sp>
        <p:nvSpPr>
          <p:cNvPr id="16" name="TextBox 15"/>
          <p:cNvSpPr txBox="1"/>
          <p:nvPr/>
        </p:nvSpPr>
        <p:spPr>
          <a:xfrm>
            <a:off x="6809738" y="3870339"/>
            <a:ext cx="1728192" cy="369332"/>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Ask Why</a:t>
            </a:r>
          </a:p>
        </p:txBody>
      </p:sp>
      <p:sp>
        <p:nvSpPr>
          <p:cNvPr id="17" name="TextBox 16"/>
          <p:cNvSpPr txBox="1"/>
          <p:nvPr/>
        </p:nvSpPr>
        <p:spPr>
          <a:xfrm>
            <a:off x="6809738" y="4395038"/>
            <a:ext cx="1734534" cy="369332"/>
          </a:xfrm>
          <a:prstGeom prst="rect">
            <a:avLst/>
          </a:prstGeom>
          <a:noFill/>
          <a:ln>
            <a:solidFill>
              <a:schemeClr val="accent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Fishbone</a:t>
            </a:r>
          </a:p>
        </p:txBody>
      </p:sp>
      <p:cxnSp>
        <p:nvCxnSpPr>
          <p:cNvPr id="29" name="Straight Arrow Connector 28"/>
          <p:cNvCxnSpPr>
            <a:stCxn id="4" idx="2"/>
            <a:endCxn id="5" idx="0"/>
          </p:cNvCxnSpPr>
          <p:nvPr/>
        </p:nvCxnSpPr>
        <p:spPr bwMode="auto">
          <a:xfrm>
            <a:off x="2639616" y="1160050"/>
            <a:ext cx="0" cy="44290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p:cNvCxnSpPr/>
          <p:nvPr/>
        </p:nvCxnSpPr>
        <p:spPr bwMode="auto">
          <a:xfrm>
            <a:off x="2423592" y="2249289"/>
            <a:ext cx="0" cy="32606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Arrow Connector 36"/>
          <p:cNvCxnSpPr/>
          <p:nvPr/>
        </p:nvCxnSpPr>
        <p:spPr bwMode="auto">
          <a:xfrm>
            <a:off x="2351584" y="3221682"/>
            <a:ext cx="0" cy="3254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p:nvPr/>
        </p:nvCxnSpPr>
        <p:spPr bwMode="auto">
          <a:xfrm>
            <a:off x="2351584" y="4193505"/>
            <a:ext cx="0" cy="2477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Arrow Connector 40"/>
          <p:cNvCxnSpPr/>
          <p:nvPr/>
        </p:nvCxnSpPr>
        <p:spPr bwMode="auto">
          <a:xfrm>
            <a:off x="2207568" y="5087536"/>
            <a:ext cx="0" cy="46910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Connector 42"/>
          <p:cNvCxnSpPr/>
          <p:nvPr/>
        </p:nvCxnSpPr>
        <p:spPr bwMode="auto">
          <a:xfrm>
            <a:off x="3094974" y="5805264"/>
            <a:ext cx="408738"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p:nvPr/>
        </p:nvCxnSpPr>
        <p:spPr bwMode="auto">
          <a:xfrm flipV="1">
            <a:off x="3503712" y="980728"/>
            <a:ext cx="0" cy="481596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7" name="Straight Arrow Connector 46"/>
          <p:cNvCxnSpPr/>
          <p:nvPr/>
        </p:nvCxnSpPr>
        <p:spPr bwMode="auto">
          <a:xfrm>
            <a:off x="3503712" y="980728"/>
            <a:ext cx="104133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9" name="Straight Arrow Connector 48"/>
          <p:cNvCxnSpPr/>
          <p:nvPr/>
        </p:nvCxnSpPr>
        <p:spPr bwMode="auto">
          <a:xfrm>
            <a:off x="4943872" y="1556793"/>
            <a:ext cx="0" cy="27989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1" name="Straight Arrow Connector 50"/>
          <p:cNvCxnSpPr/>
          <p:nvPr/>
        </p:nvCxnSpPr>
        <p:spPr bwMode="auto">
          <a:xfrm>
            <a:off x="4799856" y="3314015"/>
            <a:ext cx="0" cy="49754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3" name="Straight Arrow Connector 52"/>
          <p:cNvCxnSpPr>
            <a:endCxn id="15" idx="1"/>
          </p:cNvCxnSpPr>
          <p:nvPr/>
        </p:nvCxnSpPr>
        <p:spPr bwMode="auto">
          <a:xfrm flipV="1">
            <a:off x="6378688" y="3547175"/>
            <a:ext cx="437392" cy="323165"/>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5" name="Straight Arrow Connector 54"/>
          <p:cNvCxnSpPr>
            <a:stCxn id="14" idx="3"/>
          </p:cNvCxnSpPr>
          <p:nvPr/>
        </p:nvCxnSpPr>
        <p:spPr bwMode="auto">
          <a:xfrm>
            <a:off x="6378688" y="3996227"/>
            <a:ext cx="43105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Straight Arrow Connector 56"/>
          <p:cNvCxnSpPr>
            <a:endCxn id="17" idx="1"/>
          </p:cNvCxnSpPr>
          <p:nvPr/>
        </p:nvCxnSpPr>
        <p:spPr bwMode="auto">
          <a:xfrm>
            <a:off x="6378688" y="4180894"/>
            <a:ext cx="431050" cy="398811"/>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8" name="TextBox 57"/>
          <p:cNvSpPr txBox="1"/>
          <p:nvPr/>
        </p:nvSpPr>
        <p:spPr>
          <a:xfrm>
            <a:off x="4362464" y="4764371"/>
            <a:ext cx="2093576" cy="646331"/>
          </a:xfrm>
          <a:prstGeom prst="rect">
            <a:avLst/>
          </a:prstGeom>
          <a:noFill/>
          <a:ln>
            <a:solidFill>
              <a:schemeClr val="tx1"/>
            </a:solidFill>
          </a:ln>
        </p:spPr>
        <p:txBody>
          <a:bodyPr wrap="square" rtlCol="0">
            <a:spAutoFit/>
          </a:bodyPr>
          <a:lstStyle/>
          <a:p>
            <a:pPr eaLnBrk="0" fontAlgn="base" hangingPunct="0">
              <a:spcBef>
                <a:spcPct val="0"/>
              </a:spcBef>
              <a:spcAft>
                <a:spcPct val="0"/>
              </a:spcAft>
            </a:pPr>
            <a:r>
              <a:rPr lang="en-GB" dirty="0">
                <a:solidFill>
                  <a:srgbClr val="000000"/>
                </a:solidFill>
                <a:latin typeface="Arial"/>
                <a:ea typeface="MS PGothic" pitchFamily="34" charset="-128"/>
              </a:rPr>
              <a:t>Make Recommendations </a:t>
            </a:r>
          </a:p>
        </p:txBody>
      </p:sp>
      <p:cxnSp>
        <p:nvCxnSpPr>
          <p:cNvPr id="60" name="Straight Arrow Connector 59"/>
          <p:cNvCxnSpPr/>
          <p:nvPr/>
        </p:nvCxnSpPr>
        <p:spPr bwMode="auto">
          <a:xfrm>
            <a:off x="4799856" y="4193506"/>
            <a:ext cx="0" cy="570865"/>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 name="TextBox 2">
            <a:extLst>
              <a:ext uri="{FF2B5EF4-FFF2-40B4-BE49-F238E27FC236}">
                <a16:creationId xmlns:a16="http://schemas.microsoft.com/office/drawing/2014/main" id="{5CF7AB09-FA95-4CE5-B3E4-E8C05F2EBF8C}"/>
              </a:ext>
            </a:extLst>
          </p:cNvPr>
          <p:cNvSpPr txBox="1"/>
          <p:nvPr/>
        </p:nvSpPr>
        <p:spPr>
          <a:xfrm>
            <a:off x="6594213" y="657562"/>
            <a:ext cx="1394087" cy="646331"/>
          </a:xfrm>
          <a:prstGeom prst="rect">
            <a:avLst/>
          </a:prstGeom>
          <a:noFill/>
          <a:ln>
            <a:solidFill>
              <a:schemeClr val="accent1"/>
            </a:solidFill>
          </a:ln>
        </p:spPr>
        <p:txBody>
          <a:bodyPr wrap="square" rtlCol="0">
            <a:spAutoFit/>
          </a:bodyPr>
          <a:lstStyle/>
          <a:p>
            <a:r>
              <a:rPr lang="en-GB" sz="1800" dirty="0">
                <a:latin typeface="+mn-lt"/>
              </a:rPr>
              <a:t>Additional Information</a:t>
            </a:r>
          </a:p>
        </p:txBody>
      </p:sp>
      <p:cxnSp>
        <p:nvCxnSpPr>
          <p:cNvPr id="18" name="Straight Arrow Connector 17">
            <a:extLst>
              <a:ext uri="{FF2B5EF4-FFF2-40B4-BE49-F238E27FC236}">
                <a16:creationId xmlns:a16="http://schemas.microsoft.com/office/drawing/2014/main" id="{9B82B97A-9FF2-4C7F-87E8-859A74A0B9C2}"/>
              </a:ext>
            </a:extLst>
          </p:cNvPr>
          <p:cNvCxnSpPr>
            <a:endCxn id="3" idx="1"/>
          </p:cNvCxnSpPr>
          <p:nvPr/>
        </p:nvCxnSpPr>
        <p:spPr bwMode="auto">
          <a:xfrm>
            <a:off x="5841186" y="980727"/>
            <a:ext cx="753027" cy="1"/>
          </a:xfrm>
          <a:prstGeom prst="straightConnector1">
            <a:avLst/>
          </a:prstGeom>
          <a:solidFill>
            <a:schemeClr val="accent1"/>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2076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159BAD0-A02E-4D1C-AA17-09A82BF16837}"/>
              </a:ext>
            </a:extLst>
          </p:cNvPr>
          <p:cNvSpPr>
            <a:spLocks noGrp="1"/>
          </p:cNvSpPr>
          <p:nvPr>
            <p:ph type="subTitle" idx="1"/>
          </p:nvPr>
        </p:nvSpPr>
        <p:spPr>
          <a:xfrm>
            <a:off x="1524000" y="1773238"/>
            <a:ext cx="9144000" cy="1655762"/>
          </a:xfrm>
        </p:spPr>
        <p:txBody>
          <a:bodyPr/>
          <a:lstStyle/>
          <a:p>
            <a:r>
              <a:rPr lang="en-GB" b="1" dirty="0">
                <a:latin typeface="Arial" panose="020B0604020202020204" pitchFamily="34" charset="0"/>
                <a:cs typeface="Arial" panose="020B0604020202020204" pitchFamily="34" charset="0"/>
              </a:rPr>
              <a:t>Neutralising the incident</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Res X was found lying on her bedroom floor with a chest of draws on top of her legs. It was later discovered that she had a fractured hip.</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529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942BD-DE4F-46A1-966D-B99E245270C9}"/>
              </a:ext>
            </a:extLst>
          </p:cNvPr>
          <p:cNvSpPr>
            <a:spLocks noGrp="1"/>
          </p:cNvSpPr>
          <p:nvPr>
            <p:ph type="title"/>
          </p:nvPr>
        </p:nvSpPr>
        <p:spPr>
          <a:xfrm>
            <a:off x="4946650" y="199628"/>
            <a:ext cx="2298700" cy="962818"/>
          </a:xfrm>
        </p:spPr>
        <p:txBody>
          <a:bodyPr>
            <a:normAutofit fontScale="90000"/>
          </a:bodyPr>
          <a:lstStyle/>
          <a:p>
            <a:pPr algn="ctr"/>
            <a:r>
              <a:rPr lang="en-GB" sz="3200" b="1" dirty="0">
                <a:latin typeface="Arial" panose="020B0604020202020204" pitchFamily="34" charset="0"/>
                <a:cs typeface="Arial" panose="020B0604020202020204" pitchFamily="34" charset="0"/>
              </a:rPr>
              <a:t>Five Hypos</a:t>
            </a:r>
            <a:br>
              <a:rPr lang="en-GB" dirty="0"/>
            </a:br>
            <a:endParaRPr lang="en-GB" dirty="0"/>
          </a:p>
        </p:txBody>
      </p:sp>
      <p:sp>
        <p:nvSpPr>
          <p:cNvPr id="3" name="Content Placeholder 2">
            <a:extLst>
              <a:ext uri="{FF2B5EF4-FFF2-40B4-BE49-F238E27FC236}">
                <a16:creationId xmlns:a16="http://schemas.microsoft.com/office/drawing/2014/main" id="{A99325F1-EB5D-496D-9702-02E653AD9635}"/>
              </a:ext>
            </a:extLst>
          </p:cNvPr>
          <p:cNvSpPr>
            <a:spLocks noGrp="1"/>
          </p:cNvSpPr>
          <p:nvPr>
            <p:ph idx="1"/>
          </p:nvPr>
        </p:nvSpPr>
        <p:spPr>
          <a:xfrm>
            <a:off x="838200" y="974724"/>
            <a:ext cx="10515600" cy="5375275"/>
          </a:xfrm>
        </p:spPr>
        <p:txBody>
          <a:bodyPr>
            <a:normAutofit fontScale="77500" lnSpcReduction="20000"/>
          </a:bodyPr>
          <a:lstStyle/>
          <a:p>
            <a:pPr>
              <a:lnSpc>
                <a:spcPct val="115000"/>
              </a:lnSpc>
              <a:spcAft>
                <a:spcPts val="1000"/>
              </a:spcAft>
            </a:pPr>
            <a:r>
              <a:rPr lang="en-GB" dirty="0">
                <a:latin typeface="Arial" panose="020B0604020202020204" pitchFamily="34" charset="0"/>
                <a:ea typeface="Calibri" panose="020F0502020204030204" pitchFamily="34" charset="0"/>
                <a:cs typeface="Arial" panose="020B0604020202020204" pitchFamily="34" charset="0"/>
              </a:rPr>
              <a:t>Res X got out of bed tried opening her draws, but instead pulled them over on top of her, which caused her to lose her balance.</a:t>
            </a:r>
            <a:endParaRPr lang="en-GB" sz="2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GB" dirty="0">
                <a:latin typeface="Arial" panose="020B0604020202020204" pitchFamily="34" charset="0"/>
                <a:ea typeface="Calibri" panose="020F0502020204030204" pitchFamily="34" charset="0"/>
                <a:cs typeface="Arial" panose="020B0604020202020204" pitchFamily="34" charset="0"/>
              </a:rPr>
              <a:t>Res X got out of bed, stumbled or tripped, tried to grab hold of the chest of draws, but pulled it over onto her.</a:t>
            </a:r>
            <a:endParaRPr lang="en-GB" sz="2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GB" dirty="0">
                <a:latin typeface="Arial" panose="020B0604020202020204" pitchFamily="34" charset="0"/>
                <a:ea typeface="Calibri" panose="020F0502020204030204" pitchFamily="34" charset="0"/>
                <a:cs typeface="Arial" panose="020B0604020202020204" pitchFamily="34" charset="0"/>
              </a:rPr>
              <a:t>Res X fell out of bed, tried to pull herself up on the chest of draws, but instead pulled it on top of her.</a:t>
            </a:r>
            <a:endParaRPr lang="en-GB" sz="2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GB" dirty="0">
                <a:latin typeface="Arial" panose="020B0604020202020204" pitchFamily="34" charset="0"/>
                <a:ea typeface="Calibri" panose="020F0502020204030204" pitchFamily="34" charset="0"/>
                <a:cs typeface="Arial" panose="020B0604020202020204" pitchFamily="34" charset="0"/>
              </a:rPr>
              <a:t>Another person was in the room, a struggle between Res X and the other person took place during which Res X fell to floor, whilst also knocking over the chest of draws.</a:t>
            </a:r>
            <a:endParaRPr lang="en-GB" sz="2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GB" dirty="0">
                <a:latin typeface="Arial" panose="020B0604020202020204" pitchFamily="34" charset="0"/>
                <a:ea typeface="Calibri" panose="020F0502020204030204" pitchFamily="34" charset="0"/>
                <a:cs typeface="Arial" panose="020B0604020202020204" pitchFamily="34" charset="0"/>
              </a:rPr>
              <a:t>Res X was wide awake and out of her bed. In her mind she was tidying her room by putting things away in the draws. She had all the draws open at the same time, which caused the chest of draws to topple over on to her, knocking her to the floor.</a:t>
            </a:r>
            <a:endParaRPr lang="en-GB" sz="24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125824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2E3B-0D8F-42A7-9F3E-E0C51202414C}"/>
              </a:ext>
            </a:extLst>
          </p:cNvPr>
          <p:cNvSpPr>
            <a:spLocks noGrp="1"/>
          </p:cNvSpPr>
          <p:nvPr>
            <p:ph type="title"/>
          </p:nvPr>
        </p:nvSpPr>
        <p:spPr>
          <a:xfrm>
            <a:off x="4108450" y="120649"/>
            <a:ext cx="4044950" cy="692151"/>
          </a:xfrm>
        </p:spPr>
        <p:txBody>
          <a:bodyPr>
            <a:normAutofit/>
          </a:bodyPr>
          <a:lstStyle/>
          <a:p>
            <a:r>
              <a:rPr lang="en-GB" sz="3200" b="1" dirty="0">
                <a:latin typeface="Arial" panose="020B0604020202020204" pitchFamily="34" charset="0"/>
                <a:cs typeface="Arial" panose="020B0604020202020204" pitchFamily="34" charset="0"/>
              </a:rPr>
              <a:t>Scoping the four Ps</a:t>
            </a:r>
            <a:endParaRPr lang="en-GB" dirty="0"/>
          </a:p>
        </p:txBody>
      </p:sp>
      <p:graphicFrame>
        <p:nvGraphicFramePr>
          <p:cNvPr id="5" name="Content Placeholder 4">
            <a:extLst>
              <a:ext uri="{FF2B5EF4-FFF2-40B4-BE49-F238E27FC236}">
                <a16:creationId xmlns:a16="http://schemas.microsoft.com/office/drawing/2014/main" id="{35CC4E6D-CA2C-4709-A20C-E66C75349B88}"/>
              </a:ext>
            </a:extLst>
          </p:cNvPr>
          <p:cNvGraphicFramePr>
            <a:graphicFrameLocks noGrp="1"/>
          </p:cNvGraphicFramePr>
          <p:nvPr>
            <p:ph idx="1"/>
            <p:extLst>
              <p:ext uri="{D42A27DB-BD31-4B8C-83A1-F6EECF244321}">
                <p14:modId xmlns:p14="http://schemas.microsoft.com/office/powerpoint/2010/main" val="3961567004"/>
              </p:ext>
            </p:extLst>
          </p:nvPr>
        </p:nvGraphicFramePr>
        <p:xfrm>
          <a:off x="685800" y="1104901"/>
          <a:ext cx="10922000" cy="5194301"/>
        </p:xfrm>
        <a:graphic>
          <a:graphicData uri="http://schemas.openxmlformats.org/drawingml/2006/table">
            <a:tbl>
              <a:tblPr firstRow="1" firstCol="1" bandRow="1"/>
              <a:tblGrid>
                <a:gridCol w="2729909">
                  <a:extLst>
                    <a:ext uri="{9D8B030D-6E8A-4147-A177-3AD203B41FA5}">
                      <a16:colId xmlns:a16="http://schemas.microsoft.com/office/drawing/2014/main" val="2813749961"/>
                    </a:ext>
                  </a:extLst>
                </a:gridCol>
                <a:gridCol w="2729909">
                  <a:extLst>
                    <a:ext uri="{9D8B030D-6E8A-4147-A177-3AD203B41FA5}">
                      <a16:colId xmlns:a16="http://schemas.microsoft.com/office/drawing/2014/main" val="98323704"/>
                    </a:ext>
                  </a:extLst>
                </a:gridCol>
                <a:gridCol w="2731091">
                  <a:extLst>
                    <a:ext uri="{9D8B030D-6E8A-4147-A177-3AD203B41FA5}">
                      <a16:colId xmlns:a16="http://schemas.microsoft.com/office/drawing/2014/main" val="1811751017"/>
                    </a:ext>
                  </a:extLst>
                </a:gridCol>
                <a:gridCol w="2731091">
                  <a:extLst>
                    <a:ext uri="{9D8B030D-6E8A-4147-A177-3AD203B41FA5}">
                      <a16:colId xmlns:a16="http://schemas.microsoft.com/office/drawing/2014/main" val="1127798497"/>
                    </a:ext>
                  </a:extLst>
                </a:gridCol>
              </a:tblGrid>
              <a:tr h="358695">
                <a:tc>
                  <a:txBody>
                    <a:bodyPr/>
                    <a:lstStyle/>
                    <a:p>
                      <a:pPr algn="ctr">
                        <a:lnSpc>
                          <a:spcPct val="115000"/>
                        </a:lnSpc>
                        <a:spcAft>
                          <a:spcPts val="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Paper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People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Parts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Place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028121"/>
                  </a:ext>
                </a:extLst>
              </a:tr>
              <a:tr h="358695">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Daily records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Night staff on duty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Chest of draws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Res  X’s bedroom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0471859"/>
                  </a:ext>
                </a:extLst>
              </a:tr>
              <a:tr h="742043">
                <a:tc>
                  <a:txBody>
                    <a:bodyPr/>
                    <a:lstStyle/>
                    <a:p>
                      <a:pPr>
                        <a:lnSpc>
                          <a:spcPct val="115000"/>
                        </a:lnSpc>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Res  X’s care plan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Previous day staff on duty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Bed</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7320344"/>
                  </a:ext>
                </a:extLst>
              </a:tr>
              <a:tr h="742043">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Risk assessments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Res  X</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Other furniture in room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777150"/>
                  </a:ext>
                </a:extLst>
              </a:tr>
              <a:tr h="742043">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Records from hospital</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Family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Res  X’s footwear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486696"/>
                  </a:ext>
                </a:extLst>
              </a:tr>
              <a:tr h="742043">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Staff rotas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Paramedics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Any mobility aids used</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487464"/>
                  </a:ext>
                </a:extLst>
              </a:tr>
              <a:tr h="1508739">
                <a:tc>
                  <a:txBody>
                    <a:bodyPr/>
                    <a:lstStyle/>
                    <a:p>
                      <a:pPr>
                        <a:lnSpc>
                          <a:spcPct val="115000"/>
                        </a:lnSpc>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Other health professionals involved with Res  X’s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8786461"/>
                  </a:ext>
                </a:extLst>
              </a:tr>
            </a:tbl>
          </a:graphicData>
        </a:graphic>
      </p:graphicFrame>
    </p:spTree>
    <p:extLst>
      <p:ext uri="{BB962C8B-B14F-4D97-AF65-F5344CB8AC3E}">
        <p14:creationId xmlns:p14="http://schemas.microsoft.com/office/powerpoint/2010/main" val="407608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EC4D7-B1A5-413F-90A8-45F7C010DB0D}"/>
              </a:ext>
            </a:extLst>
          </p:cNvPr>
          <p:cNvSpPr>
            <a:spLocks noGrp="1"/>
          </p:cNvSpPr>
          <p:nvPr>
            <p:ph type="title"/>
          </p:nvPr>
        </p:nvSpPr>
        <p:spPr>
          <a:xfrm>
            <a:off x="4387850" y="234949"/>
            <a:ext cx="3416300" cy="892175"/>
          </a:xfrm>
        </p:spPr>
        <p:txBody>
          <a:bodyPr>
            <a:normAutofit/>
          </a:bodyPr>
          <a:lstStyle/>
          <a:p>
            <a:r>
              <a:rPr lang="en-GB" sz="3200" b="1" dirty="0">
                <a:latin typeface="Arial" panose="020B0604020202020204" pitchFamily="34" charset="0"/>
                <a:cs typeface="Arial" panose="020B0604020202020204" pitchFamily="34" charset="0"/>
              </a:rPr>
              <a:t>Simple Timeline</a:t>
            </a:r>
            <a:endParaRPr lang="en-GB" sz="32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78480ECB-E3DC-4DAB-B4AE-07100E92ADC3}"/>
              </a:ext>
            </a:extLst>
          </p:cNvPr>
          <p:cNvPicPr>
            <a:picLocks noChangeAspect="1"/>
          </p:cNvPicPr>
          <p:nvPr/>
        </p:nvPicPr>
        <p:blipFill>
          <a:blip r:embed="rId2"/>
          <a:stretch>
            <a:fillRect/>
          </a:stretch>
        </p:blipFill>
        <p:spPr>
          <a:xfrm>
            <a:off x="1885950" y="1022347"/>
            <a:ext cx="8420100" cy="5691938"/>
          </a:xfrm>
          <a:prstGeom prst="rect">
            <a:avLst/>
          </a:prstGeom>
        </p:spPr>
      </p:pic>
    </p:spTree>
    <p:extLst>
      <p:ext uri="{BB962C8B-B14F-4D97-AF65-F5344CB8AC3E}">
        <p14:creationId xmlns:p14="http://schemas.microsoft.com/office/powerpoint/2010/main" val="220522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EE4934-222D-4115-AD15-49A30E3ECA49}"/>
              </a:ext>
            </a:extLst>
          </p:cNvPr>
          <p:cNvPicPr>
            <a:picLocks noChangeAspect="1"/>
          </p:cNvPicPr>
          <p:nvPr/>
        </p:nvPicPr>
        <p:blipFill>
          <a:blip r:embed="rId2"/>
          <a:stretch>
            <a:fillRect/>
          </a:stretch>
        </p:blipFill>
        <p:spPr>
          <a:xfrm>
            <a:off x="139701" y="-1"/>
            <a:ext cx="11684000" cy="7004539"/>
          </a:xfrm>
          <a:prstGeom prst="rect">
            <a:avLst/>
          </a:prstGeom>
        </p:spPr>
      </p:pic>
    </p:spTree>
    <p:extLst>
      <p:ext uri="{BB962C8B-B14F-4D97-AF65-F5344CB8AC3E}">
        <p14:creationId xmlns:p14="http://schemas.microsoft.com/office/powerpoint/2010/main" val="126926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1DF100-0093-4D16-B7EF-D0708ED5AF86}"/>
              </a:ext>
            </a:extLst>
          </p:cNvPr>
          <p:cNvPicPr>
            <a:picLocks noChangeAspect="1"/>
          </p:cNvPicPr>
          <p:nvPr/>
        </p:nvPicPr>
        <p:blipFill>
          <a:blip r:embed="rId2"/>
          <a:stretch>
            <a:fillRect/>
          </a:stretch>
        </p:blipFill>
        <p:spPr>
          <a:xfrm>
            <a:off x="317500" y="0"/>
            <a:ext cx="11607800" cy="6858000"/>
          </a:xfrm>
          <a:prstGeom prst="rect">
            <a:avLst/>
          </a:prstGeom>
        </p:spPr>
      </p:pic>
    </p:spTree>
    <p:extLst>
      <p:ext uri="{BB962C8B-B14F-4D97-AF65-F5344CB8AC3E}">
        <p14:creationId xmlns:p14="http://schemas.microsoft.com/office/powerpoint/2010/main" val="3951658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ECC Default Colours">
      <a:dk1>
        <a:srgbClr val="000000"/>
      </a:dk1>
      <a:lt1>
        <a:srgbClr val="FFFFFF"/>
      </a:lt1>
      <a:dk2>
        <a:srgbClr val="E00069"/>
      </a:dk2>
      <a:lt2>
        <a:srgbClr val="E1291A"/>
      </a:lt2>
      <a:accent1>
        <a:srgbClr val="007A33"/>
      </a:accent1>
      <a:accent2>
        <a:srgbClr val="00A191"/>
      </a:accent2>
      <a:accent3>
        <a:srgbClr val="004899"/>
      </a:accent3>
      <a:accent4>
        <a:srgbClr val="00205B"/>
      </a:accent4>
      <a:accent5>
        <a:srgbClr val="682558"/>
      </a:accent5>
      <a:accent6>
        <a:srgbClr val="934D98"/>
      </a:accent6>
      <a:hlink>
        <a:srgbClr val="0645AD"/>
      </a:hlink>
      <a:folHlink>
        <a:srgbClr val="0645AD"/>
      </a:folHlink>
    </a:clrScheme>
    <a:fontScheme name="ECC 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txDef>
      <a:spPr>
        <a:noFill/>
      </a:spPr>
      <a:bodyPr wrap="square" rtlCol="0">
        <a:spAutoFit/>
      </a:bodyPr>
      <a:lstStyle>
        <a:defPPr>
          <a:defRPr sz="1800" dirty="0" smtClean="0">
            <a:latin typeface="+mn-lt"/>
          </a:defRPr>
        </a:defPPr>
      </a:lstStyle>
    </a:tx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C0F3BD5-2828-4B01-9775-547067E9D20B}" vid="{D6AA8548-A859-4FEB-8288-206DB8D1E4B0}"/>
    </a:ext>
  </a:extLst>
</a:theme>
</file>

<file path=docProps/app.xml><?xml version="1.0" encoding="utf-8"?>
<Properties xmlns="http://schemas.openxmlformats.org/officeDocument/2006/extended-properties" xmlns:vt="http://schemas.openxmlformats.org/officeDocument/2006/docPropsVTypes">
  <TotalTime>216</TotalTime>
  <Words>416</Words>
  <Application>Microsoft Office PowerPoint</Application>
  <PresentationFormat>Widescreen</PresentationFormat>
  <Paragraphs>60</Paragraphs>
  <Slides>18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ＭＳ Ｐゴシック</vt:lpstr>
      <vt:lpstr>ＭＳ Ｐゴシック</vt:lpstr>
      <vt:lpstr>Arial</vt:lpstr>
      <vt:lpstr>Arial Bold</vt:lpstr>
      <vt:lpstr>Calibri</vt:lpstr>
      <vt:lpstr>Calibri Light</vt:lpstr>
      <vt:lpstr>Times New Roman</vt:lpstr>
      <vt:lpstr>Office Theme</vt:lpstr>
      <vt:lpstr>Blank</vt:lpstr>
      <vt:lpstr>Root Cause Analysis – Case Study All information is from a real case and was completed by a care home with support from Prosper</vt:lpstr>
      <vt:lpstr>Main principles of Root Cause Analysis </vt:lpstr>
      <vt:lpstr>PowerPoint Presentation</vt:lpstr>
      <vt:lpstr>PowerPoint Presentation</vt:lpstr>
      <vt:lpstr>Five Hypos </vt:lpstr>
      <vt:lpstr>Scoping the four Ps</vt:lpstr>
      <vt:lpstr>Simple Timeline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Root Cause Analysis – Case Study</dc:title>
  <dc:creator>Rod Manning, Provider Quality Officer</dc:creator>
  <cp:lastModifiedBy>Lesley Cruickshank, Provider Quality Innovation Manager</cp:lastModifiedBy>
  <cp:revision>25</cp:revision>
  <dcterms:created xsi:type="dcterms:W3CDTF">2019-01-07T12:02:28Z</dcterms:created>
  <dcterms:modified xsi:type="dcterms:W3CDTF">2019-02-08T15:07:51Z</dcterms:modified>
</cp:coreProperties>
</file>