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7" r:id="rId1"/>
    <p:sldMasterId id="2147483708" r:id="rId2"/>
    <p:sldMasterId id="2147483720" r:id="rId3"/>
    <p:sldMasterId id="2147483732" r:id="rId4"/>
    <p:sldMasterId id="2147483744" r:id="rId5"/>
    <p:sldMasterId id="2147483746" r:id="rId6"/>
    <p:sldMasterId id="2147483758" r:id="rId7"/>
  </p:sldMasterIdLst>
  <p:notesMasterIdLst>
    <p:notesMasterId r:id="rId20"/>
  </p:notesMasterIdLst>
  <p:handoutMasterIdLst>
    <p:handoutMasterId r:id="rId21"/>
  </p:handoutMasterIdLst>
  <p:sldIdLst>
    <p:sldId id="262" r:id="rId8"/>
    <p:sldId id="270" r:id="rId9"/>
    <p:sldId id="286" r:id="rId10"/>
    <p:sldId id="263" r:id="rId11"/>
    <p:sldId id="269" r:id="rId12"/>
    <p:sldId id="271" r:id="rId13"/>
    <p:sldId id="283" r:id="rId14"/>
    <p:sldId id="282" r:id="rId15"/>
    <p:sldId id="281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560"/>
    <a:srgbClr val="0033A0"/>
    <a:srgbClr val="00205B"/>
    <a:srgbClr val="8C4799"/>
    <a:srgbClr val="6A3460"/>
    <a:srgbClr val="7A9A01"/>
    <a:srgbClr val="CE0058"/>
    <a:srgbClr val="F3CF45"/>
    <a:srgbClr val="773141"/>
    <a:srgbClr val="5D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A20C9-3D1A-440B-A010-E782D0171EED}" v="12" dt="2023-08-03T12:00:11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>
      <p:cViewPr>
        <p:scale>
          <a:sx n="53" d="100"/>
          <a:sy n="53" d="100"/>
        </p:scale>
        <p:origin x="4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Saidly - Procurement intern" userId="ba83fa60-3693-4c77-85f7-afcf709cb7e9" providerId="ADAL" clId="{AC8A20C9-3D1A-440B-A010-E782D0171EED}"/>
    <pc:docChg chg="delSld delMainMaster">
      <pc:chgData name="Ida Saidly - Procurement intern" userId="ba83fa60-3693-4c77-85f7-afcf709cb7e9" providerId="ADAL" clId="{AC8A20C9-3D1A-440B-A010-E782D0171EED}" dt="2023-08-03T11:57:28.019" v="3" actId="2696"/>
      <pc:docMkLst>
        <pc:docMk/>
      </pc:docMkLst>
      <pc:sldChg chg="del">
        <pc:chgData name="Ida Saidly - Procurement intern" userId="ba83fa60-3693-4c77-85f7-afcf709cb7e9" providerId="ADAL" clId="{AC8A20C9-3D1A-440B-A010-E782D0171EED}" dt="2023-08-03T11:57:28.019" v="3" actId="2696"/>
        <pc:sldMkLst>
          <pc:docMk/>
          <pc:sldMk cId="621471860" sldId="256"/>
        </pc:sldMkLst>
      </pc:sldChg>
      <pc:sldChg chg="del">
        <pc:chgData name="Ida Saidly - Procurement intern" userId="ba83fa60-3693-4c77-85f7-afcf709cb7e9" providerId="ADAL" clId="{AC8A20C9-3D1A-440B-A010-E782D0171EED}" dt="2023-08-03T11:57:02.714" v="1" actId="2696"/>
        <pc:sldMkLst>
          <pc:docMk/>
          <pc:sldMk cId="32076725" sldId="258"/>
        </pc:sldMkLst>
      </pc:sldChg>
      <pc:sldChg chg="del">
        <pc:chgData name="Ida Saidly - Procurement intern" userId="ba83fa60-3693-4c77-85f7-afcf709cb7e9" providerId="ADAL" clId="{AC8A20C9-3D1A-440B-A010-E782D0171EED}" dt="2023-08-03T11:56:59.125" v="0" actId="2696"/>
        <pc:sldMkLst>
          <pc:docMk/>
          <pc:sldMk cId="1307764523" sldId="259"/>
        </pc:sldMkLst>
      </pc:sldChg>
      <pc:sldChg chg="del">
        <pc:chgData name="Ida Saidly - Procurement intern" userId="ba83fa60-3693-4c77-85f7-afcf709cb7e9" providerId="ADAL" clId="{AC8A20C9-3D1A-440B-A010-E782D0171EED}" dt="2023-08-03T11:57:24.449" v="2" actId="2696"/>
        <pc:sldMkLst>
          <pc:docMk/>
          <pc:sldMk cId="2395414858" sldId="261"/>
        </pc:sldMkLst>
      </pc:sldChg>
      <pc:sldMasterChg chg="del delSldLayout">
        <pc:chgData name="Ida Saidly - Procurement intern" userId="ba83fa60-3693-4c77-85f7-afcf709cb7e9" providerId="ADAL" clId="{AC8A20C9-3D1A-440B-A010-E782D0171EED}" dt="2023-08-03T11:57:28.019" v="3" actId="2696"/>
        <pc:sldMasterMkLst>
          <pc:docMk/>
          <pc:sldMasterMk cId="0" sldId="2147483648"/>
        </pc:sldMasterMkLst>
        <pc:sldLayoutChg chg="del">
          <pc:chgData name="Ida Saidly - Procurement intern" userId="ba83fa60-3693-4c77-85f7-afcf709cb7e9" providerId="ADAL" clId="{AC8A20C9-3D1A-440B-A010-E782D0171EED}" dt="2023-08-03T11:57:28.019" v="3" actId="2696"/>
          <pc:sldLayoutMkLst>
            <pc:docMk/>
            <pc:sldMasterMk cId="0" sldId="2147483648"/>
            <pc:sldLayoutMk cId="809068003" sldId="2147483675"/>
          </pc:sldLayoutMkLst>
        </pc:sldLayoutChg>
        <pc:sldLayoutChg chg="del">
          <pc:chgData name="Ida Saidly - Procurement intern" userId="ba83fa60-3693-4c77-85f7-afcf709cb7e9" providerId="ADAL" clId="{AC8A20C9-3D1A-440B-A010-E782D0171EED}" dt="2023-08-03T11:57:28.019" v="3" actId="2696"/>
          <pc:sldLayoutMkLst>
            <pc:docMk/>
            <pc:sldMasterMk cId="0" sldId="2147483648"/>
            <pc:sldLayoutMk cId="1274250663" sldId="2147483686"/>
          </pc:sldLayoutMkLst>
        </pc:sldLayoutChg>
        <pc:sldLayoutChg chg="del">
          <pc:chgData name="Ida Saidly - Procurement intern" userId="ba83fa60-3693-4c77-85f7-afcf709cb7e9" providerId="ADAL" clId="{AC8A20C9-3D1A-440B-A010-E782D0171EED}" dt="2023-08-03T11:57:28.019" v="3" actId="2696"/>
          <pc:sldLayoutMkLst>
            <pc:docMk/>
            <pc:sldMasterMk cId="0" sldId="2147483648"/>
            <pc:sldLayoutMk cId="3339307285" sldId="2147483687"/>
          </pc:sldLayoutMkLst>
        </pc:sldLayoutChg>
        <pc:sldLayoutChg chg="del">
          <pc:chgData name="Ida Saidly - Procurement intern" userId="ba83fa60-3693-4c77-85f7-afcf709cb7e9" providerId="ADAL" clId="{AC8A20C9-3D1A-440B-A010-E782D0171EED}" dt="2023-08-03T11:57:28.019" v="3" actId="2696"/>
          <pc:sldLayoutMkLst>
            <pc:docMk/>
            <pc:sldMasterMk cId="0" sldId="2147483648"/>
            <pc:sldLayoutMk cId="2818496912" sldId="2147483689"/>
          </pc:sldLayoutMkLst>
        </pc:sldLayoutChg>
        <pc:sldLayoutChg chg="del">
          <pc:chgData name="Ida Saidly - Procurement intern" userId="ba83fa60-3693-4c77-85f7-afcf709cb7e9" providerId="ADAL" clId="{AC8A20C9-3D1A-440B-A010-E782D0171EED}" dt="2023-08-03T11:57:28.019" v="3" actId="2696"/>
          <pc:sldLayoutMkLst>
            <pc:docMk/>
            <pc:sldMasterMk cId="0" sldId="2147483648"/>
            <pc:sldLayoutMk cId="3360937091" sldId="2147483692"/>
          </pc:sldLayoutMkLst>
        </pc:sldLayoutChg>
        <pc:sldLayoutChg chg="del">
          <pc:chgData name="Ida Saidly - Procurement intern" userId="ba83fa60-3693-4c77-85f7-afcf709cb7e9" providerId="ADAL" clId="{AC8A20C9-3D1A-440B-A010-E782D0171EED}" dt="2023-08-03T11:57:28.019" v="3" actId="2696"/>
          <pc:sldLayoutMkLst>
            <pc:docMk/>
            <pc:sldMasterMk cId="0" sldId="2147483648"/>
            <pc:sldLayoutMk cId="3836013202" sldId="2147483693"/>
          </pc:sldLayoutMkLst>
        </pc:sldLayoutChg>
        <pc:sldLayoutChg chg="del">
          <pc:chgData name="Ida Saidly - Procurement intern" userId="ba83fa60-3693-4c77-85f7-afcf709cb7e9" providerId="ADAL" clId="{AC8A20C9-3D1A-440B-A010-E782D0171EED}" dt="2023-08-03T11:57:28.019" v="3" actId="2696"/>
          <pc:sldLayoutMkLst>
            <pc:docMk/>
            <pc:sldMasterMk cId="0" sldId="2147483648"/>
            <pc:sldLayoutMk cId="3951008768" sldId="2147483695"/>
          </pc:sldLayoutMkLst>
        </pc:sldLayoutChg>
        <pc:sldLayoutChg chg="del">
          <pc:chgData name="Ida Saidly - Procurement intern" userId="ba83fa60-3693-4c77-85f7-afcf709cb7e9" providerId="ADAL" clId="{AC8A20C9-3D1A-440B-A010-E782D0171EED}" dt="2023-08-03T11:57:28.019" v="3" actId="2696"/>
          <pc:sldLayoutMkLst>
            <pc:docMk/>
            <pc:sldMasterMk cId="0" sldId="2147483648"/>
            <pc:sldLayoutMk cId="1310225347" sldId="21474836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76C424-72E7-44F4-AEE2-E8C0645F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DD214E-EFA1-4449-A914-56417C3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9BE3428-18FB-4586-89CB-E2AFABC56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997" y="1699139"/>
            <a:ext cx="6858000" cy="2387600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B5DED53-502F-4FA6-8513-D14D05C9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997" y="4086739"/>
            <a:ext cx="6858000" cy="1026000"/>
          </a:xfrm>
          <a:prstGeom prst="rect">
            <a:avLst/>
          </a:prstGeom>
        </p:spPr>
        <p:txBody>
          <a:bodyPr rIns="9000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3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8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AB2E-AFC1-403C-93D1-49193F1D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7FF7-9E20-402F-A90E-273BFC00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44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00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51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9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6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49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3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13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0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BE6D3-E267-4C54-91D4-0AF8D64D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04148"/>
            <a:ext cx="3342829" cy="37538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7D28FA-DE0D-4AF1-9F0C-CECC2DA9B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0454" y="2235200"/>
            <a:ext cx="5093174" cy="2387600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6F6682E-40E9-4DBB-B034-D0B7399C1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0454" y="4622800"/>
            <a:ext cx="5093174" cy="1026000"/>
          </a:xfrm>
          <a:prstGeom prst="rect">
            <a:avLst/>
          </a:prstGeom>
        </p:spPr>
        <p:txBody>
          <a:bodyPr rIns="9000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32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44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4E8855B-DD27-409E-9005-093FB3B6B267}" type="datetimeFigureOut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03/08/2023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6ED14E-EB6A-4F94-932A-3930CAD586E4}" type="slidenum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105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AB2E-AFC1-403C-93D1-49193F1D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7FF7-9E20-402F-A90E-273BFC00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92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5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30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2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43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781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45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8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422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9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836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4E8855B-DD27-409E-9005-093FB3B6B267}" type="datetimeFigureOut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03/08/2023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6ED14E-EB6A-4F94-932A-3930CAD586E4}" type="slidenum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5956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AB2E-AFC1-403C-93D1-49193F1D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7FF7-9E20-402F-A90E-273BFC00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98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546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05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256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25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78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6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564E0D-2E8C-4B4F-AEA5-4F959A0A7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0454" y="2235200"/>
            <a:ext cx="5093174" cy="2387600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1C284C-7BE3-4B62-8F78-B780B003F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0454" y="4622800"/>
            <a:ext cx="5093174" cy="1026000"/>
          </a:xfrm>
          <a:prstGeom prst="rect">
            <a:avLst/>
          </a:prstGeom>
        </p:spPr>
        <p:txBody>
          <a:bodyPr rIns="9000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49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10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07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001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4E8855B-DD27-409E-9005-093FB3B6B267}" type="datetimeFigureOut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03/08/2023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6ED14E-EB6A-4F94-932A-3930CAD586E4}" type="slidenum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9618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00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AB2E-AFC1-403C-93D1-49193F1D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7FF7-9E20-402F-A90E-273BFC00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12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95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57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06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2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84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519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93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481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63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388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4E8855B-DD27-409E-9005-093FB3B6B267}" type="datetimeFigureOut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03/08/2023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6ED14E-EB6A-4F94-932A-3930CAD586E4}" type="slidenum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5394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AB2E-AFC1-403C-93D1-49193F1D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7FF7-9E20-402F-A90E-273BFC00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411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3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04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3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A4DE-FDA8-433B-936F-8B88A250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00" y="1011646"/>
            <a:ext cx="8664300" cy="7149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234D8F-3656-478D-B853-28E4F20B38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500" y="2016045"/>
            <a:ext cx="4071600" cy="4286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7241E3-D385-4DC5-A238-8CF214F6B7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2200" y="2016045"/>
            <a:ext cx="4071600" cy="4286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3828B0-1FB2-48E5-96C7-5EDCE7C711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4" y="138729"/>
            <a:ext cx="1750463" cy="304843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B94C9F7-A503-4D3C-8F5E-E8D7A3BE7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2367" y="55009"/>
            <a:ext cx="1031633" cy="7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4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083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79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471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714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27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514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4E8855B-DD27-409E-9005-093FB3B6B267}" type="datetimeFigureOut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03/08/2023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6ED14E-EB6A-4F94-932A-3930CAD586E4}" type="slidenum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382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A4DE-FDA8-433B-936F-8B88A250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00" y="1011646"/>
            <a:ext cx="8664300" cy="7149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3828B0-1FB2-48E5-96C7-5EDCE7C711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4" y="138729"/>
            <a:ext cx="1750463" cy="304843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B94C9F7-A503-4D3C-8F5E-E8D7A3BE7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2367" y="55009"/>
            <a:ext cx="1031633" cy="71490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8ACBAA-4EF6-476D-9E10-225558DA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99" y="208886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113" indent="-214313"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3013" indent="-214313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913" indent="-214313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4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9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3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03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686" y="2985703"/>
            <a:ext cx="7188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0793F-9C04-41FB-B1B8-A1A7483650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9" y="5811130"/>
            <a:ext cx="1153047" cy="74179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15966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686" y="2985703"/>
            <a:ext cx="7188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0793F-9C04-41FB-B1B8-A1A7483650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9" y="5811130"/>
            <a:ext cx="1153047" cy="74179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159380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686" y="2985703"/>
            <a:ext cx="7188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0793F-9C04-41FB-B1B8-A1A7483650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9" y="5811130"/>
            <a:ext cx="1153047" cy="74179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526468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686" y="2985703"/>
            <a:ext cx="7188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0793F-9C04-41FB-B1B8-A1A7483650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9" y="5811130"/>
            <a:ext cx="1153047" cy="74179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500F816-B579-4CAB-B940-6C5A5FEFA4E5}"/>
              </a:ext>
            </a:extLst>
          </p:cNvPr>
          <p:cNvGrpSpPr/>
          <p:nvPr userDrawn="1"/>
        </p:nvGrpSpPr>
        <p:grpSpPr>
          <a:xfrm>
            <a:off x="6534671" y="-850265"/>
            <a:ext cx="3049172" cy="2138289"/>
            <a:chOff x="8712894" y="-850265"/>
            <a:chExt cx="4065563" cy="2138289"/>
          </a:xfrm>
          <a:solidFill>
            <a:schemeClr val="tx1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E1A86A8-D03B-4974-BAB4-15ADE3B553EF}"/>
                </a:ext>
              </a:extLst>
            </p:cNvPr>
            <p:cNvSpPr/>
            <p:nvPr/>
          </p:nvSpPr>
          <p:spPr>
            <a:xfrm>
              <a:off x="8712894" y="-850265"/>
              <a:ext cx="4065563" cy="2138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290C655A-5DD6-4E22-9B79-7400C5296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8579" y="-72984"/>
              <a:ext cx="2211421" cy="1310553"/>
            </a:xfrm>
            <a:prstGeom prst="rect">
              <a:avLst/>
            </a:prstGeom>
            <a:grpFill/>
            <a:effectLst>
              <a:softEdge rad="266700"/>
            </a:effectLst>
          </p:spPr>
        </p:pic>
      </p:grpSp>
    </p:spTree>
    <p:extLst>
      <p:ext uri="{BB962C8B-B14F-4D97-AF65-F5344CB8AC3E}">
        <p14:creationId xmlns:p14="http://schemas.microsoft.com/office/powerpoint/2010/main" val="2506078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686" y="2985703"/>
            <a:ext cx="7188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0793F-9C04-41FB-B1B8-A1A7483650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9" y="5811130"/>
            <a:ext cx="1153047" cy="74179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922966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686" y="2985703"/>
            <a:ext cx="7188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55B-DD27-409E-9005-093FB3B6B267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D14E-EB6A-4F94-932A-3930CAD586E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0793F-9C04-41FB-B1B8-A1A7483650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9" y="5811130"/>
            <a:ext cx="1153047" cy="74179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149487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providerhub.org/social-value-catalogue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EDC4-85D8-428C-8459-83D655E15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68580" tIns="34290" rIns="68580" bIns="34290" anchor="b"/>
          <a:lstStyle/>
          <a:p>
            <a:r>
              <a:rPr lang="en-GB">
                <a:latin typeface="Arial"/>
                <a:cs typeface="Arial"/>
              </a:rPr>
              <a:t>Welcome to</a:t>
            </a:r>
            <a:br>
              <a:rPr lang="en-GB">
                <a:latin typeface="Arial"/>
                <a:cs typeface="Arial"/>
              </a:rPr>
            </a:br>
            <a:r>
              <a:rPr lang="en-GB">
                <a:latin typeface="Arial"/>
                <a:cs typeface="Arial"/>
              </a:rPr>
              <a:t>Social Value Fest '22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3226C-CC60-42D0-BC52-BB816838C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68580" tIns="34290" rIns="67500" bIns="34290" anchor="t"/>
          <a:lstStyle/>
          <a:p>
            <a:r>
              <a:rPr lang="en-GB">
                <a:latin typeface="Arial"/>
                <a:cs typeface="Arial"/>
              </a:rPr>
              <a:t>Day 1 – Social Value Update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4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BE469C-2E4D-4A92-B082-48D13EC8A482}"/>
              </a:ext>
            </a:extLst>
          </p:cNvPr>
          <p:cNvSpPr txBox="1">
            <a:spLocks/>
          </p:cNvSpPr>
          <p:nvPr/>
        </p:nvSpPr>
        <p:spPr>
          <a:xfrm>
            <a:off x="45290" y="855120"/>
            <a:ext cx="7000499" cy="589668"/>
          </a:xfrm>
          <a:prstGeom prst="rect">
            <a:avLst/>
          </a:prstGeom>
          <a:solidFill>
            <a:srgbClr val="FFFFFF"/>
          </a:solidFill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  <a:defRPr/>
            </a:pPr>
            <a:r>
              <a:rPr lang="en-GB" sz="4350" dirty="0">
                <a:solidFill>
                  <a:srgbClr val="002060"/>
                </a:solidFill>
                <a:latin typeface="Arial"/>
                <a:cs typeface="Arial"/>
              </a:rPr>
              <a:t>Since Sept 2020 implemented new method:</a:t>
            </a:r>
            <a:endParaRPr lang="en-US" sz="45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BE0DD-DFB6-4E67-9724-4EA1B4B05963}"/>
              </a:ext>
            </a:extLst>
          </p:cNvPr>
          <p:cNvSpPr txBox="1"/>
          <p:nvPr/>
        </p:nvSpPr>
        <p:spPr>
          <a:xfrm>
            <a:off x="139561" y="3542960"/>
            <a:ext cx="1804031" cy="221708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>
                <a:solidFill>
                  <a:srgbClr val="934E99"/>
                </a:solidFill>
                <a:latin typeface="Arial"/>
                <a:ea typeface="+mn-ea"/>
                <a:cs typeface="Arial"/>
              </a:rPr>
              <a:t>&gt;2000 hours of expert advice for SMEs &amp; VCSEs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srgbClr val="934E99"/>
              </a:solidFill>
              <a:latin typeface="Arial"/>
              <a:ea typeface="+mn-ea"/>
              <a:cs typeface="Arial"/>
            </a:endParaRP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>
                <a:solidFill>
                  <a:srgbClr val="934E99"/>
                </a:solidFill>
                <a:latin typeface="Arial"/>
                <a:ea typeface="+mn-ea"/>
                <a:cs typeface="Arial"/>
              </a:rPr>
              <a:t>&gt; 12,000 hours of careers support for the unemployed</a:t>
            </a:r>
            <a:endParaRPr lang="en-GB" sz="1350">
              <a:solidFill>
                <a:prstClr val="white"/>
              </a:solidFill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6BECF-97C4-47FC-93A2-6A1EDE64C04A}"/>
              </a:ext>
            </a:extLst>
          </p:cNvPr>
          <p:cNvSpPr txBox="1"/>
          <p:nvPr/>
        </p:nvSpPr>
        <p:spPr>
          <a:xfrm>
            <a:off x="6278155" y="1891810"/>
            <a:ext cx="2609849" cy="214674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>
                <a:solidFill>
                  <a:srgbClr val="E00069"/>
                </a:solidFill>
                <a:latin typeface="Arial"/>
                <a:ea typeface="+mn-ea"/>
                <a:cs typeface="Arial"/>
              </a:rPr>
              <a:t>&gt;18,000 hours support for local community groups</a:t>
            </a:r>
            <a:endParaRPr lang="en-US" sz="1350">
              <a:solidFill>
                <a:srgbClr val="FFFFFF"/>
              </a:solidFill>
              <a:latin typeface="Calibri" panose="020F0502020204030204"/>
              <a:ea typeface="+mn-ea"/>
              <a:cs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>
              <a:solidFill>
                <a:srgbClr val="E00069"/>
              </a:solidFill>
              <a:latin typeface="Arial"/>
              <a:ea typeface="+mn-ea"/>
              <a:cs typeface="Arial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>
                <a:solidFill>
                  <a:srgbClr val="E00069"/>
                </a:solidFill>
                <a:latin typeface="Arial"/>
                <a:ea typeface="+mn-ea"/>
                <a:cs typeface="Arial"/>
              </a:rPr>
              <a:t>&gt;3500 hours volunteering hours for charities</a:t>
            </a:r>
            <a:endParaRPr lang="en-US" sz="1350">
              <a:solidFill>
                <a:srgbClr val="FFFFFF"/>
              </a:solidFill>
              <a:latin typeface="Calibri" panose="020F0502020204030204"/>
              <a:ea typeface="+mn-ea"/>
              <a:cs typeface="Calibri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>
              <a:solidFill>
                <a:srgbClr val="E00069"/>
              </a:solidFill>
              <a:latin typeface="Arial"/>
              <a:ea typeface="+mn-ea"/>
              <a:cs typeface="Arial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>
                <a:solidFill>
                  <a:srgbClr val="E00069"/>
                </a:solidFill>
                <a:latin typeface="Arial"/>
                <a:ea typeface="+mn-ea"/>
                <a:cs typeface="Arial"/>
              </a:rPr>
              <a:t>Support for community groups and to help homelessness</a:t>
            </a:r>
            <a:endParaRPr lang="en-US" sz="1350">
              <a:solidFill>
                <a:prstClr val="white"/>
              </a:solidFill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18D20-4489-4DF6-A195-A7A400B002AE}"/>
              </a:ext>
            </a:extLst>
          </p:cNvPr>
          <p:cNvSpPr txBox="1"/>
          <p:nvPr/>
        </p:nvSpPr>
        <p:spPr>
          <a:xfrm>
            <a:off x="93928" y="1692708"/>
            <a:ext cx="2818557" cy="96558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GB" sz="1350">
                <a:solidFill>
                  <a:srgbClr val="00A291"/>
                </a:solidFill>
                <a:latin typeface="Arial"/>
                <a:ea typeface="+mn-ea"/>
                <a:cs typeface="Arial"/>
              </a:rPr>
              <a:t>&gt; 13,000 hours to create or maintain green space or infrastructure, increase biodiversity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051B0-2357-A615-0111-D9B9EE0D651B}"/>
              </a:ext>
            </a:extLst>
          </p:cNvPr>
          <p:cNvSpPr txBox="1"/>
          <p:nvPr/>
        </p:nvSpPr>
        <p:spPr>
          <a:xfrm>
            <a:off x="93928" y="2656581"/>
            <a:ext cx="2272647" cy="65396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GB" sz="1350">
                <a:solidFill>
                  <a:srgbClr val="00A291"/>
                </a:solidFill>
                <a:latin typeface="Arial"/>
                <a:ea typeface="+mn-ea"/>
                <a:cs typeface="Arial"/>
              </a:rPr>
              <a:t>&gt; 16,000 tonnes of savings of CO</a:t>
            </a:r>
            <a:r>
              <a:rPr lang="en-GB" sz="900">
                <a:solidFill>
                  <a:srgbClr val="00A291"/>
                </a:solidFill>
                <a:latin typeface="Arial"/>
                <a:ea typeface="+mn-ea"/>
                <a:cs typeface="Arial"/>
              </a:rPr>
              <a:t>2e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D9FE3-92AF-CA66-FE53-4A50CDC1B89F}"/>
              </a:ext>
            </a:extLst>
          </p:cNvPr>
          <p:cNvSpPr txBox="1"/>
          <p:nvPr/>
        </p:nvSpPr>
        <p:spPr>
          <a:xfrm>
            <a:off x="6716075" y="4119252"/>
            <a:ext cx="2085516" cy="12772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>
                <a:solidFill>
                  <a:srgbClr val="934E99"/>
                </a:solidFill>
                <a:latin typeface="Arial"/>
                <a:ea typeface="+mn-ea"/>
                <a:cs typeface="Arial"/>
              </a:rPr>
              <a:t>&gt;13,000 weeks of apprenticeship and other in-work training (BTEC, NVQ etc.)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C2DA9C64-8F23-4960-9F53-A2F22B021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94" y="1447775"/>
            <a:ext cx="3792674" cy="36250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7187DD-BA25-6841-DBD3-03CFFF1C3D89}"/>
              </a:ext>
            </a:extLst>
          </p:cNvPr>
          <p:cNvSpPr txBox="1"/>
          <p:nvPr/>
        </p:nvSpPr>
        <p:spPr>
          <a:xfrm>
            <a:off x="1706069" y="5070528"/>
            <a:ext cx="5744295" cy="98655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>
                <a:solidFill>
                  <a:srgbClr val="002060"/>
                </a:solidFill>
                <a:latin typeface="Arial"/>
                <a:ea typeface="+mn-ea"/>
                <a:cs typeface="Arial"/>
              </a:rPr>
              <a:t>22 contracts, 101 suppliers: £497m spend: &gt;£61m of social value</a:t>
            </a:r>
            <a:endParaRPr lang="en-US" sz="3000" b="1">
              <a:solidFill>
                <a:srgbClr val="00206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182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B59-228C-4F59-98E9-619E3DB4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" y="927975"/>
            <a:ext cx="7225429" cy="617243"/>
          </a:xfrm>
        </p:spPr>
        <p:txBody>
          <a:bodyPr>
            <a:normAutofit fontScale="90000"/>
          </a:bodyPr>
          <a:lstStyle/>
          <a:p>
            <a:r>
              <a:rPr lang="en-GB" sz="3300">
                <a:solidFill>
                  <a:srgbClr val="002060"/>
                </a:solidFill>
                <a:latin typeface="Arial"/>
                <a:cs typeface="Arial"/>
              </a:rPr>
              <a:t>Tools to support for the delivery Phase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924D0-1FD0-494F-BF82-ABF994D429BC}"/>
              </a:ext>
            </a:extLst>
          </p:cNvPr>
          <p:cNvSpPr txBox="1"/>
          <p:nvPr/>
        </p:nvSpPr>
        <p:spPr>
          <a:xfrm>
            <a:off x="360350" y="1658634"/>
            <a:ext cx="8152722" cy="523989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lvl="1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>
                <a:solidFill>
                  <a:srgbClr val="002060"/>
                </a:solidFill>
                <a:latin typeface="Arial"/>
                <a:ea typeface="+mn-ea"/>
                <a:cs typeface="Arial"/>
              </a:rPr>
              <a:t>Job fairs</a:t>
            </a:r>
            <a:endParaRPr lang="en-US" sz="1350">
              <a:solidFill>
                <a:srgbClr val="FFFFFF"/>
              </a:solidFill>
              <a:latin typeface="Calibri" panose="020F0502020204030204"/>
              <a:ea typeface="+mn-ea"/>
              <a:cs typeface="Calibri"/>
            </a:endParaRPr>
          </a:p>
          <a:p>
            <a:pPr marL="0" lvl="1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b="1">
              <a:solidFill>
                <a:srgbClr val="002060"/>
              </a:solidFill>
              <a:latin typeface="Arial"/>
              <a:ea typeface="+mn-ea"/>
              <a:cs typeface="Arial"/>
            </a:endParaRPr>
          </a:p>
          <a:p>
            <a:pPr marL="0" lvl="1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>
                <a:solidFill>
                  <a:srgbClr val="002060"/>
                </a:solidFill>
                <a:latin typeface="Arial"/>
                <a:ea typeface="+mn-ea"/>
                <a:cs typeface="Arial"/>
              </a:rPr>
              <a:t>Reporting</a:t>
            </a:r>
            <a:endParaRPr lang="en-US" sz="1350">
              <a:solidFill>
                <a:prstClr val="white"/>
              </a:solidFill>
              <a:latin typeface="Calibri" panose="020F0502020204030204"/>
              <a:ea typeface="+mn-ea"/>
              <a:cs typeface="Calibri"/>
            </a:endParaRPr>
          </a:p>
          <a:p>
            <a:pPr marL="342900" lvl="1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100">
                <a:solidFill>
                  <a:srgbClr val="002060"/>
                </a:solidFill>
                <a:latin typeface="Arial"/>
                <a:ea typeface="+mn-ea"/>
                <a:cs typeface="Arial"/>
              </a:rPr>
              <a:t>Reporting tool - uses the same ECCTOMs measures</a:t>
            </a:r>
          </a:p>
          <a:p>
            <a:pPr marL="342900" lvl="1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100">
                <a:solidFill>
                  <a:srgbClr val="002060"/>
                </a:solidFill>
                <a:latin typeface="Arial"/>
                <a:ea typeface="+mn-ea"/>
                <a:cs typeface="Arial"/>
              </a:rPr>
              <a:t>Schedule online (Social Value Catalogue)</a:t>
            </a:r>
          </a:p>
          <a:p>
            <a:pPr marL="0" lvl="1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b="1">
              <a:solidFill>
                <a:srgbClr val="002060"/>
              </a:solidFill>
              <a:latin typeface="Arial"/>
              <a:ea typeface="+mn-ea"/>
              <a:cs typeface="Arial"/>
            </a:endParaRPr>
          </a:p>
          <a:p>
            <a:pPr marL="0" lvl="1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GB" sz="2100" b="1">
                <a:solidFill>
                  <a:srgbClr val="002060"/>
                </a:solidFill>
                <a:latin typeface="Arial"/>
                <a:ea typeface="+mn-ea"/>
                <a:cs typeface="Arial"/>
              </a:rPr>
              <a:t>Social Value Catalogue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Factsheets </a:t>
            </a:r>
            <a:r>
              <a:rPr lang="en-GB" sz="210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– apprenticeships, kickstart etc.</a:t>
            </a:r>
            <a:endParaRPr lang="en-GB" sz="210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Community Market place page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ea typeface="+mn-ea"/>
                <a:cs typeface="Arial"/>
              </a:rPr>
              <a:t>Share the support offered by suppliers with potential beneficiaries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ea typeface="+mn-ea"/>
                <a:cs typeface="Arial"/>
              </a:rPr>
              <a:t>Support available to schools, colleges, charities</a:t>
            </a:r>
            <a:endParaRPr lang="en-GB" sz="2100">
              <a:solidFill>
                <a:srgbClr val="FFFFFF"/>
              </a:solidFill>
              <a:highlight>
                <a:srgbClr val="FFFF00"/>
              </a:highlight>
              <a:latin typeface="Arial"/>
              <a:ea typeface="+mn-ea"/>
              <a:cs typeface="Arial"/>
            </a:endParaRPr>
          </a:p>
          <a:p>
            <a:pPr marL="685800" lvl="2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en-GB" sz="2100" b="1">
              <a:solidFill>
                <a:srgbClr val="002060"/>
              </a:solidFill>
              <a:highlight>
                <a:srgbClr val="FFFF00"/>
              </a:highlight>
              <a:latin typeface="Arial"/>
              <a:ea typeface="+mn-lt"/>
              <a:cs typeface="Arial"/>
            </a:endParaRP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GB" sz="210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1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en-GB" sz="210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GB" sz="210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5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803D47-0D44-4329-A154-3D3C73160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9322"/>
            <a:ext cx="5710817" cy="2834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60B59-228C-4F59-98E9-619E3DB4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7000499" cy="994172"/>
          </a:xfrm>
        </p:spPr>
        <p:txBody>
          <a:bodyPr>
            <a:normAutofit/>
          </a:bodyPr>
          <a:lstStyle/>
          <a:p>
            <a:r>
              <a:rPr lang="en-GB" sz="3300">
                <a:solidFill>
                  <a:srgbClr val="002060"/>
                </a:solidFill>
                <a:latin typeface="Arial"/>
                <a:cs typeface="Arial"/>
              </a:rPr>
              <a:t>Tools: Social Value Catalogue</a:t>
            </a:r>
            <a:br>
              <a:rPr lang="en-GB" sz="33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>
                <a:solidFill>
                  <a:schemeClr val="bg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Value Catalogue | Provider Hub | Essex (essexproviderhub.org)</a:t>
            </a:r>
            <a:endParaRPr lang="en-GB" sz="1500" b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12" descr="Logo&#10;&#10;Description automatically generated">
            <a:extLst>
              <a:ext uri="{FF2B5EF4-FFF2-40B4-BE49-F238E27FC236}">
                <a16:creationId xmlns:a16="http://schemas.microsoft.com/office/drawing/2014/main" id="{21776965-1A52-41A4-8BB7-86CFF78C6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32" y="863415"/>
            <a:ext cx="1447268" cy="99499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6B0739C-AECD-4174-AEA5-9ABE79579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156">
            <a:off x="5882897" y="1925744"/>
            <a:ext cx="2460804" cy="344028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A9A5BFA-436F-46AF-B85A-D7534A34F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490">
            <a:off x="5296694" y="2429823"/>
            <a:ext cx="2419897" cy="355086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C5F812A1-5F90-413E-B705-6F3785B473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715">
            <a:off x="4424496" y="2929552"/>
            <a:ext cx="2561137" cy="3520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60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EE0-A050-4C9E-8730-2B525BD1F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68580" tIns="34290" rIns="68580" bIns="34290" anchor="b"/>
          <a:lstStyle/>
          <a:p>
            <a:r>
              <a:rPr lang="en-GB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E57AB-3F33-4F62-98CA-E43E7CB80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68580" tIns="34290" rIns="67500" bIns="34290" anchor="t"/>
          <a:lstStyle/>
          <a:p>
            <a:r>
              <a:rPr lang="en-GB">
                <a:latin typeface="Arial"/>
                <a:cs typeface="Arial"/>
              </a:rPr>
              <a:t>Samantha Butler</a:t>
            </a:r>
          </a:p>
          <a:p>
            <a:r>
              <a:rPr lang="en-GB">
                <a:latin typeface="Arial"/>
                <a:cs typeface="Arial"/>
              </a:rPr>
              <a:t>Lead, Social Value Programme</a:t>
            </a:r>
          </a:p>
          <a:p>
            <a:r>
              <a:rPr lang="en-GB">
                <a:latin typeface="Arial"/>
                <a:cs typeface="Arial"/>
              </a:rPr>
              <a:t>Essex County Council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4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53741F-0971-4A34-9C0F-D82DA3E97A2A}"/>
              </a:ext>
            </a:extLst>
          </p:cNvPr>
          <p:cNvSpPr txBox="1"/>
          <p:nvPr/>
        </p:nvSpPr>
        <p:spPr>
          <a:xfrm>
            <a:off x="161926" y="1684184"/>
            <a:ext cx="8621480" cy="517064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Welcome </a:t>
            </a:r>
            <a:r>
              <a:rPr lang="en-GB">
                <a:solidFill>
                  <a:srgbClr val="000000"/>
                </a:solidFill>
                <a:latin typeface="Arial"/>
                <a:ea typeface="+mn-ea"/>
                <a:cs typeface="Arial"/>
              </a:rPr>
              <a:t>to Social Value Fest '22</a:t>
            </a:r>
          </a:p>
          <a:p>
            <a:pPr marL="342900" lvl="1" defTabSz="685800" eaLnBrk="1" fontAlgn="auto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GB">
                <a:solidFill>
                  <a:srgbClr val="000000"/>
                </a:solidFill>
                <a:latin typeface="Arial"/>
                <a:ea typeface="+mn-ea"/>
                <a:cs typeface="Arial"/>
              </a:rPr>
              <a:t>Councillor Whitbread, Cabinet Member for Finance, Resources and Corporate Affairs</a:t>
            </a:r>
            <a:endParaRPr lang="en-GB" sz="1200">
              <a:solidFill>
                <a:prstClr val="white"/>
              </a:solidFill>
              <a:latin typeface="Calibri" panose="020F0502020204030204"/>
              <a:ea typeface="+mn-ea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Keynote</a:t>
            </a:r>
            <a:r>
              <a:rPr lang="en-GB">
                <a:solidFill>
                  <a:srgbClr val="000000"/>
                </a:solidFill>
                <a:latin typeface="Arial"/>
                <a:ea typeface="+mn-ea"/>
                <a:cs typeface="Arial"/>
              </a:rPr>
              <a:t>: The value of Social Value</a:t>
            </a:r>
          </a:p>
          <a:p>
            <a:pPr marL="342900" lvl="1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Peter Holbrook, Chief Executive, Social Enterprise UK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ECC Social Value update</a:t>
            </a:r>
            <a:r>
              <a:rPr lang="en-GB">
                <a:solidFill>
                  <a:srgbClr val="000000"/>
                </a:solidFill>
                <a:latin typeface="Arial"/>
                <a:ea typeface="+mn-ea"/>
                <a:cs typeface="Arial"/>
              </a:rPr>
              <a:t>: new tools and products</a:t>
            </a:r>
          </a:p>
          <a:p>
            <a:pPr marL="342900" lvl="1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Samantha Butler, Social Value Lead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Breakouts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9D2E4BB-CE03-43CE-BB1F-2B83B4D21E11}"/>
              </a:ext>
            </a:extLst>
          </p:cNvPr>
          <p:cNvSpPr txBox="1">
            <a:spLocks/>
          </p:cNvSpPr>
          <p:nvPr/>
        </p:nvSpPr>
        <p:spPr>
          <a:xfrm>
            <a:off x="4086225" y="857251"/>
            <a:ext cx="489585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 fontAlgn="auto">
              <a:spcAft>
                <a:spcPts val="0"/>
              </a:spcAft>
              <a:defRPr/>
            </a:pPr>
            <a:r>
              <a:rPr lang="en-GB" sz="4050">
                <a:solidFill>
                  <a:srgbClr val="002060"/>
                </a:solidFill>
                <a:latin typeface="Calibri Light" panose="020F0302020204030204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4975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EE0-A050-4C9E-8730-2B525BD1F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68580" tIns="34290" rIns="68580" bIns="34290" anchor="b"/>
          <a:lstStyle/>
          <a:p>
            <a:r>
              <a:rPr lang="en-GB">
                <a:latin typeface="Arial"/>
                <a:cs typeface="Arial"/>
              </a:rPr>
              <a:t>Welcome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E57AB-3F33-4F62-98CA-E43E7CB80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68580" tIns="34290" rIns="67500" bIns="34290" anchor="t"/>
          <a:lstStyle/>
          <a:p>
            <a:r>
              <a:rPr lang="en-GB">
                <a:latin typeface="Arial"/>
                <a:cs typeface="Arial"/>
              </a:rPr>
              <a:t>Councillor Whitbread</a:t>
            </a:r>
          </a:p>
          <a:p>
            <a:r>
              <a:rPr lang="en-GB">
                <a:latin typeface="Arial"/>
                <a:cs typeface="Arial"/>
              </a:rPr>
              <a:t>Cabinet Member for Finance, Resources and Corporate Affairs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93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EE0-A050-4C9E-8730-2B525BD1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877" y="2587228"/>
            <a:ext cx="5093174" cy="772716"/>
          </a:xfrm>
        </p:spPr>
        <p:txBody>
          <a:bodyPr lIns="68580" tIns="34290" rIns="68580" bIns="34290" anchor="b"/>
          <a:lstStyle/>
          <a:p>
            <a:r>
              <a:rPr lang="en-GB" sz="3600">
                <a:latin typeface="Arial"/>
                <a:cs typeface="Arial"/>
              </a:rPr>
              <a:t>Keynote</a:t>
            </a: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E57AB-3F33-4F62-98CA-E43E7CB80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877" y="3601046"/>
            <a:ext cx="3075065" cy="769500"/>
          </a:xfrm>
        </p:spPr>
        <p:txBody>
          <a:bodyPr lIns="68580" tIns="34290" rIns="67500" bIns="34290" anchor="t"/>
          <a:lstStyle/>
          <a:p>
            <a:r>
              <a:rPr lang="en-GB" sz="2400">
                <a:latin typeface="Arial"/>
                <a:cs typeface="Arial"/>
              </a:rPr>
              <a:t>Peter Holbrook CBE</a:t>
            </a:r>
            <a:endParaRPr lang="en-US" sz="2400"/>
          </a:p>
          <a:p>
            <a:r>
              <a:rPr lang="en-GB" sz="2400">
                <a:latin typeface="Arial"/>
                <a:cs typeface="Arial"/>
              </a:rPr>
              <a:t>Chief Executive, Social Enterprise UK</a:t>
            </a:r>
            <a:endParaRPr lang="en-GB" sz="2400"/>
          </a:p>
        </p:txBody>
      </p:sp>
      <p:pic>
        <p:nvPicPr>
          <p:cNvPr id="4" name="Picture 4" descr="Peter Holbrook photo 16.jpg">
            <a:extLst>
              <a:ext uri="{FF2B5EF4-FFF2-40B4-BE49-F238E27FC236}">
                <a16:creationId xmlns:a16="http://schemas.microsoft.com/office/drawing/2014/main" id="{2C7E4429-79B8-B707-2452-B6AA129BA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586" y="2827032"/>
            <a:ext cx="2057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7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EE0-A050-4C9E-8730-2B525BD1F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68580" tIns="34290" rIns="68580" bIns="34290" anchor="b"/>
          <a:lstStyle/>
          <a:p>
            <a:r>
              <a:rPr lang="en-GB">
                <a:latin typeface="Arial"/>
                <a:cs typeface="Arial"/>
              </a:rPr>
              <a:t>Social Value Update</a:t>
            </a:r>
            <a:br>
              <a:rPr lang="en-GB">
                <a:latin typeface="Arial"/>
                <a:cs typeface="Arial"/>
              </a:rPr>
            </a:br>
            <a:r>
              <a:rPr lang="en-GB" sz="2400" b="0">
                <a:latin typeface="Arial"/>
                <a:cs typeface="Arial"/>
              </a:rPr>
              <a:t>New products to help you, help Essex</a:t>
            </a:r>
          </a:p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E57AB-3F33-4F62-98CA-E43E7CB80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68580" tIns="34290" rIns="67500" bIns="34290" anchor="t"/>
          <a:lstStyle/>
          <a:p>
            <a:r>
              <a:rPr lang="en-GB">
                <a:latin typeface="Arial"/>
                <a:cs typeface="Arial"/>
              </a:rPr>
              <a:t>Samantha Butler</a:t>
            </a:r>
            <a:endParaRPr lang="en-US"/>
          </a:p>
          <a:p>
            <a:r>
              <a:rPr lang="en-GB">
                <a:latin typeface="Arial"/>
                <a:cs typeface="Arial"/>
              </a:rPr>
              <a:t>Lead, Social Value Programme</a:t>
            </a:r>
            <a:endParaRPr lang="en-GB"/>
          </a:p>
          <a:p>
            <a:r>
              <a:rPr lang="en-GB">
                <a:latin typeface="Arial"/>
                <a:cs typeface="Arial"/>
              </a:rPr>
              <a:t>Essex County Council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8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53741F-0971-4A34-9C0F-D82DA3E97A2A}"/>
              </a:ext>
            </a:extLst>
          </p:cNvPr>
          <p:cNvSpPr txBox="1"/>
          <p:nvPr/>
        </p:nvSpPr>
        <p:spPr>
          <a:xfrm>
            <a:off x="424372" y="1984426"/>
            <a:ext cx="7444361" cy="30700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3300">
                <a:solidFill>
                  <a:srgbClr val="000000"/>
                </a:solidFill>
                <a:latin typeface="Arial"/>
                <a:ea typeface="+mn-ea"/>
                <a:cs typeface="Arial"/>
              </a:rPr>
              <a:t>Social value at ECC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3300">
                <a:solidFill>
                  <a:srgbClr val="000000"/>
                </a:solidFill>
                <a:latin typeface="Arial"/>
                <a:ea typeface="+mn-ea"/>
                <a:cs typeface="Arial"/>
              </a:rPr>
              <a:t>Results so far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3300">
                <a:solidFill>
                  <a:srgbClr val="000000"/>
                </a:solidFill>
                <a:latin typeface="Arial"/>
                <a:ea typeface="+mn-ea"/>
                <a:cs typeface="Arial"/>
              </a:rPr>
              <a:t>Our new tools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GB" sz="330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GB" sz="330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9D2E4BB-CE03-43CE-BB1F-2B83B4D21E11}"/>
              </a:ext>
            </a:extLst>
          </p:cNvPr>
          <p:cNvSpPr txBox="1">
            <a:spLocks/>
          </p:cNvSpPr>
          <p:nvPr/>
        </p:nvSpPr>
        <p:spPr>
          <a:xfrm>
            <a:off x="4086225" y="857251"/>
            <a:ext cx="489585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 fontAlgn="auto">
              <a:spcAft>
                <a:spcPts val="0"/>
              </a:spcAft>
            </a:pPr>
            <a:r>
              <a:rPr lang="en-GB" sz="4050">
                <a:solidFill>
                  <a:srgbClr val="002060"/>
                </a:solidFill>
                <a:latin typeface="Calibri Light" panose="020F0302020204030204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184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1F3BB-EDE1-4899-80DF-881252416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771135"/>
            <a:ext cx="5654865" cy="3999308"/>
          </a:xfrm>
        </p:spPr>
        <p:txBody>
          <a:bodyPr lIns="68580" tIns="34290" rIns="68580" bIns="3429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buNone/>
              <a:defRPr/>
            </a:pPr>
            <a:r>
              <a:rPr lang="en-GB" sz="2100" b="1">
                <a:solidFill>
                  <a:srgbClr val="000000"/>
                </a:solidFill>
                <a:latin typeface="Arial"/>
                <a:cs typeface="Arial"/>
              </a:rPr>
              <a:t>ECC priorities: </a:t>
            </a:r>
            <a:r>
              <a:rPr lang="en-GB" sz="2100">
                <a:solidFill>
                  <a:srgbClr val="000000"/>
                </a:solidFill>
                <a:latin typeface="Arial"/>
                <a:cs typeface="Arial"/>
              </a:rPr>
              <a:t>Jobs and skills, young people and climate:</a:t>
            </a:r>
            <a:endParaRPr lang="en-US" sz="2100">
              <a:solidFill>
                <a:srgbClr val="000000"/>
              </a:solidFill>
              <a:latin typeface="Arial"/>
              <a:cs typeface="Arial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cs typeface="Arial"/>
              </a:rPr>
              <a:t>Apprenticeships</a:t>
            </a: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cs typeface="Arial"/>
              </a:rPr>
              <a:t>Kickstart placements</a:t>
            </a: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cs typeface="Arial"/>
              </a:rPr>
              <a:t>Employment opportunities for those furthest from the job market</a:t>
            </a: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cs typeface="Arial"/>
              </a:rPr>
              <a:t>Work experience placements, career advice, CV preparation</a:t>
            </a: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cs typeface="Arial"/>
              </a:rPr>
              <a:t>switching to electric vehicles and reducing single use plastics</a:t>
            </a: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060"/>
              </a:buClr>
              <a:defRPr/>
            </a:pPr>
            <a:endParaRPr lang="en-GB" sz="21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1FA5A1B1-2230-4BA4-8761-801556D073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50" y="1586588"/>
            <a:ext cx="3304805" cy="227205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C92CCE-19CA-464B-9BC5-CB2F9F3EEB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86225" y="857251"/>
            <a:ext cx="4895850" cy="994172"/>
          </a:xfrm>
        </p:spPr>
        <p:txBody>
          <a:bodyPr>
            <a:normAutofit fontScale="90000"/>
          </a:bodyPr>
          <a:lstStyle/>
          <a:p>
            <a:pPr algn="r"/>
            <a:r>
              <a:rPr lang="en-GB" sz="4050">
                <a:solidFill>
                  <a:srgbClr val="002060"/>
                </a:solidFill>
              </a:rPr>
              <a:t>ECC Social Value Priorities</a:t>
            </a:r>
          </a:p>
        </p:txBody>
      </p:sp>
    </p:spTree>
    <p:extLst>
      <p:ext uri="{BB962C8B-B14F-4D97-AF65-F5344CB8AC3E}">
        <p14:creationId xmlns:p14="http://schemas.microsoft.com/office/powerpoint/2010/main" val="235502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B59-228C-4F59-98E9-619E3DB4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901782"/>
            <a:ext cx="6962775" cy="994172"/>
          </a:xfrm>
        </p:spPr>
        <p:txBody>
          <a:bodyPr>
            <a:normAutofit/>
          </a:bodyPr>
          <a:lstStyle/>
          <a:p>
            <a:pPr algn="r"/>
            <a:r>
              <a:rPr lang="en-GB" sz="3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Value in ECC Procurement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3741F-0971-4A34-9C0F-D82DA3E97A2A}"/>
              </a:ext>
            </a:extLst>
          </p:cNvPr>
          <p:cNvSpPr txBox="1"/>
          <p:nvPr/>
        </p:nvSpPr>
        <p:spPr>
          <a:xfrm>
            <a:off x="151416" y="1690593"/>
            <a:ext cx="8783547" cy="409509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4313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Corporate Social Value Policy</a:t>
            </a:r>
            <a:endParaRPr lang="en-US" sz="1200" err="1">
              <a:solidFill>
                <a:srgbClr val="FFFFFF"/>
              </a:solidFill>
              <a:latin typeface="Calibri" panose="020F0502020204030204"/>
              <a:ea typeface="+mn-ea"/>
              <a:cs typeface="Calibri" panose="020F0502020204030204"/>
            </a:endParaRPr>
          </a:p>
          <a:p>
            <a:pPr marL="214313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ea typeface="+mn-ea"/>
                <a:cs typeface="Arial"/>
              </a:rPr>
              <a:t>Social value questions in tenders for contracts over £100k</a:t>
            </a:r>
            <a:endParaRPr lang="en-US" sz="1200">
              <a:solidFill>
                <a:srgbClr val="FFFFFF"/>
              </a:solidFill>
              <a:latin typeface="Calibri" panose="020F0502020204030204"/>
              <a:ea typeface="+mn-ea"/>
              <a:cs typeface="Calibri" panose="020F0502020204030204"/>
            </a:endParaRPr>
          </a:p>
          <a:p>
            <a:pPr marL="214313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ea typeface="+mn-ea"/>
                <a:cs typeface="Arial"/>
              </a:rPr>
              <a:t>Quantitative and qualitative evaluation:</a:t>
            </a:r>
          </a:p>
          <a:p>
            <a:pPr marL="557213" lvl="1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1800">
                <a:solidFill>
                  <a:srgbClr val="000000"/>
                </a:solidFill>
                <a:latin typeface="Arial"/>
                <a:ea typeface="+mn-ea"/>
                <a:cs typeface="Arial"/>
              </a:rPr>
              <a:t>Value Score ECCTOMs: National Social Value Taskforce list, tailored to ECC </a:t>
            </a:r>
            <a:endParaRPr lang="en-GB" sz="1800">
              <a:solidFill>
                <a:prstClr val="white"/>
              </a:solidFill>
              <a:latin typeface="Calibri" panose="020F0502020204030204"/>
              <a:ea typeface="+mn-ea"/>
              <a:cs typeface="Calibri" panose="020F0502020204030204"/>
            </a:endParaRPr>
          </a:p>
          <a:p>
            <a:pPr marL="900113" lvl="2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+mn-ea"/>
                <a:cs typeface="Arial"/>
              </a:rPr>
              <a:t>Themes, Outcomes and Measures contribute to Everyone’s Essex </a:t>
            </a:r>
          </a:p>
          <a:p>
            <a:pPr marL="900113" lvl="2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+mn-ea"/>
                <a:cs typeface="Arial"/>
              </a:rPr>
              <a:t>A list of different types of social value</a:t>
            </a:r>
          </a:p>
          <a:p>
            <a:pPr marL="900113" lvl="2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+mn-ea"/>
                <a:cs typeface="Arial"/>
              </a:rPr>
              <a:t>Financial proxies - assigns an economic value to each</a:t>
            </a:r>
          </a:p>
          <a:p>
            <a:pPr marL="557213" lvl="2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ea typeface="+mn-ea"/>
                <a:cs typeface="Arial"/>
              </a:rPr>
              <a:t>Supporting Statement</a:t>
            </a:r>
          </a:p>
          <a:p>
            <a:pPr marL="342900" lvl="2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GB" sz="2100">
                <a:solidFill>
                  <a:srgbClr val="000000"/>
                </a:solidFill>
                <a:latin typeface="Arial"/>
                <a:ea typeface="+mn-ea"/>
                <a:cs typeface="Arial"/>
              </a:rPr>
              <a:t>==&gt; Breakout 3 and tomorrow's 'how to bid' session</a:t>
            </a:r>
          </a:p>
        </p:txBody>
      </p:sp>
    </p:spTree>
    <p:extLst>
      <p:ext uri="{BB962C8B-B14F-4D97-AF65-F5344CB8AC3E}">
        <p14:creationId xmlns:p14="http://schemas.microsoft.com/office/powerpoint/2010/main" val="2756378829"/>
      </p:ext>
    </p:extLst>
  </p:cSld>
  <p:clrMapOvr>
    <a:masterClrMapping/>
  </p:clrMapOvr>
</p:sld>
</file>

<file path=ppt/theme/theme1.xml><?xml version="1.0" encoding="utf-8"?>
<a:theme xmlns:a="http://schemas.openxmlformats.org/drawingml/2006/main" name="SV Fest 22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V Festival">
      <a:dk1>
        <a:srgbClr val="000000"/>
      </a:dk1>
      <a:lt1>
        <a:sysClr val="window" lastClr="FFFFFF"/>
      </a:lt1>
      <a:dk2>
        <a:srgbClr val="002060"/>
      </a:dk2>
      <a:lt2>
        <a:srgbClr val="FFFFFF"/>
      </a:lt2>
      <a:accent1>
        <a:srgbClr val="002060"/>
      </a:accent1>
      <a:accent2>
        <a:srgbClr val="F70B7B"/>
      </a:accent2>
      <a:accent3>
        <a:srgbClr val="50B68A"/>
      </a:accent3>
      <a:accent4>
        <a:srgbClr val="7030A0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SV Festival">
      <a:dk1>
        <a:srgbClr val="000000"/>
      </a:dk1>
      <a:lt1>
        <a:sysClr val="window" lastClr="FFFFFF"/>
      </a:lt1>
      <a:dk2>
        <a:srgbClr val="002060"/>
      </a:dk2>
      <a:lt2>
        <a:srgbClr val="FFFFFF"/>
      </a:lt2>
      <a:accent1>
        <a:srgbClr val="002060"/>
      </a:accent1>
      <a:accent2>
        <a:srgbClr val="F70B7B"/>
      </a:accent2>
      <a:accent3>
        <a:srgbClr val="50B68A"/>
      </a:accent3>
      <a:accent4>
        <a:srgbClr val="7030A0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3_Office Theme">
  <a:themeElements>
    <a:clrScheme name="SV Festival">
      <a:dk1>
        <a:srgbClr val="000000"/>
      </a:dk1>
      <a:lt1>
        <a:sysClr val="window" lastClr="FFFFFF"/>
      </a:lt1>
      <a:dk2>
        <a:srgbClr val="002060"/>
      </a:dk2>
      <a:lt2>
        <a:srgbClr val="FFFFFF"/>
      </a:lt2>
      <a:accent1>
        <a:srgbClr val="002060"/>
      </a:accent1>
      <a:accent2>
        <a:srgbClr val="F70B7B"/>
      </a:accent2>
      <a:accent3>
        <a:srgbClr val="50B68A"/>
      </a:accent3>
      <a:accent4>
        <a:srgbClr val="7030A0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4_Office Theme">
  <a:themeElements>
    <a:clrScheme name="SV Festival">
      <a:dk1>
        <a:srgbClr val="000000"/>
      </a:dk1>
      <a:lt1>
        <a:sysClr val="window" lastClr="FFFFFF"/>
      </a:lt1>
      <a:dk2>
        <a:srgbClr val="002060"/>
      </a:dk2>
      <a:lt2>
        <a:srgbClr val="FFFFFF"/>
      </a:lt2>
      <a:accent1>
        <a:srgbClr val="002060"/>
      </a:accent1>
      <a:accent2>
        <a:srgbClr val="F70B7B"/>
      </a:accent2>
      <a:accent3>
        <a:srgbClr val="50B68A"/>
      </a:accent3>
      <a:accent4>
        <a:srgbClr val="7030A0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5_Office Theme">
  <a:themeElements>
    <a:clrScheme name="SV Festival">
      <a:dk1>
        <a:srgbClr val="000000"/>
      </a:dk1>
      <a:lt1>
        <a:sysClr val="window" lastClr="FFFFFF"/>
      </a:lt1>
      <a:dk2>
        <a:srgbClr val="002060"/>
      </a:dk2>
      <a:lt2>
        <a:srgbClr val="FFFFFF"/>
      </a:lt2>
      <a:accent1>
        <a:srgbClr val="002060"/>
      </a:accent1>
      <a:accent2>
        <a:srgbClr val="F70B7B"/>
      </a:accent2>
      <a:accent3>
        <a:srgbClr val="50B68A"/>
      </a:accent3>
      <a:accent4>
        <a:srgbClr val="7030A0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6_Office Theme">
  <a:themeElements>
    <a:clrScheme name="SV Festival">
      <a:dk1>
        <a:srgbClr val="000000"/>
      </a:dk1>
      <a:lt1>
        <a:sysClr val="window" lastClr="FFFFFF"/>
      </a:lt1>
      <a:dk2>
        <a:srgbClr val="002060"/>
      </a:dk2>
      <a:lt2>
        <a:srgbClr val="FFFFFF"/>
      </a:lt2>
      <a:accent1>
        <a:srgbClr val="002060"/>
      </a:accent1>
      <a:accent2>
        <a:srgbClr val="F70B7B"/>
      </a:accent2>
      <a:accent3>
        <a:srgbClr val="50B68A"/>
      </a:accent3>
      <a:accent4>
        <a:srgbClr val="7030A0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</TotalTime>
  <Words>426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SV Fest 22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Welcome to Social Value Fest '22</vt:lpstr>
      <vt:lpstr>Agenda</vt:lpstr>
      <vt:lpstr>PowerPoint Presentation</vt:lpstr>
      <vt:lpstr>Welcome</vt:lpstr>
      <vt:lpstr>Keynote</vt:lpstr>
      <vt:lpstr>Social Value Update New products to help you, help Essex </vt:lpstr>
      <vt:lpstr>PowerPoint Presentation</vt:lpstr>
      <vt:lpstr>ECC Social Value Priorities</vt:lpstr>
      <vt:lpstr>Social Value in ECC Procurement</vt:lpstr>
      <vt:lpstr>PowerPoint Presentation</vt:lpstr>
      <vt:lpstr>Tools to support for the delivery Phase</vt:lpstr>
      <vt:lpstr>Tools: Social Value Catalogue Social Value Catalogue | Provider Hub | Essex (essexproviderhub.org)</vt:lpstr>
    </vt:vector>
  </TitlesOfParts>
  <Company>Essex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Ida Saidly - Procurement intern</dc:creator>
  <cp:lastModifiedBy>Ida Saidly - Procurement intern</cp:lastModifiedBy>
  <cp:revision>1</cp:revision>
  <dcterms:created xsi:type="dcterms:W3CDTF">2023-08-03T11:54:57Z</dcterms:created>
  <dcterms:modified xsi:type="dcterms:W3CDTF">2023-08-03T12:00:18Z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2023-08-03T11:54:57Z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fdd2f835-480c-4823-a59e-1e6faab9749b</vt:lpwstr>
  </property>
  <property fmtid="{D5CDD505-2E9C-101B-9397-08002B2CF9AE}" pid="8" name="MSIP_Label_39d8be9e-c8d9-4b9c-bd40-2c27cc7ea2e6_ContentBits">
    <vt:lpwstr>0</vt:lpwstr>
  </property>
</Properties>
</file>