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97" r:id="rId2"/>
    <p:sldMasterId id="2147483708" r:id="rId3"/>
  </p:sldMasterIdLst>
  <p:notesMasterIdLst>
    <p:notesMasterId r:id="rId10"/>
  </p:notesMasterIdLst>
  <p:handoutMasterIdLst>
    <p:handoutMasterId r:id="rId11"/>
  </p:handoutMasterIdLst>
  <p:sldIdLst>
    <p:sldId id="259" r:id="rId4"/>
    <p:sldId id="288" r:id="rId5"/>
    <p:sldId id="289" r:id="rId6"/>
    <p:sldId id="291" r:id="rId7"/>
    <p:sldId id="290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2560"/>
    <a:srgbClr val="0033A0"/>
    <a:srgbClr val="00205B"/>
    <a:srgbClr val="8C4799"/>
    <a:srgbClr val="6A3460"/>
    <a:srgbClr val="7A9A01"/>
    <a:srgbClr val="CE0058"/>
    <a:srgbClr val="F3CF45"/>
    <a:srgbClr val="773141"/>
    <a:srgbClr val="5D4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 autoAdjust="0"/>
  </p:normalViewPr>
  <p:slideViewPr>
    <p:cSldViewPr>
      <p:cViewPr varScale="1">
        <p:scale>
          <a:sx n="53" d="100"/>
          <a:sy n="53" d="100"/>
        </p:scale>
        <p:origin x="44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A76C424-72E7-44F4-AEE2-E8C0645FE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88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6DD214E-EFA1-4449-A914-56417C3A9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37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6825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67544" y="1752600"/>
            <a:ext cx="8208144" cy="1388368"/>
          </a:xfrm>
          <a:prstGeom prst="rect">
            <a:avLst/>
          </a:prstGeom>
        </p:spPr>
        <p:txBody>
          <a:bodyPr/>
          <a:lstStyle>
            <a:lvl1pPr>
              <a:defRPr sz="4400" b="1" baseline="0">
                <a:solidFill>
                  <a:schemeClr val="tx1"/>
                </a:solidFill>
                <a:latin typeface="Arial Bold" panose="020B0704020202020204" pitchFamily="34" charset="0"/>
                <a:cs typeface="Arial Bold" panose="020B0704020202020204" pitchFamily="34" charset="0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67544" y="1303784"/>
            <a:ext cx="8208144" cy="44881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</a:lstStyle>
          <a:p>
            <a:pPr lvl="0"/>
            <a:r>
              <a:rPr lang="en-US" noProof="0" dirty="0"/>
              <a:t>Click to add Service / Team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3593070"/>
            <a:ext cx="8208144" cy="17081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You can change a slide’s background colour, but always remember to consider accessibility!</a:t>
            </a:r>
          </a:p>
        </p:txBody>
      </p:sp>
      <p:pic>
        <p:nvPicPr>
          <p:cNvPr id="8" name="Picture 7" descr="ECC_Primary_Logo_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949280"/>
            <a:ext cx="1169369" cy="56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250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EDBE6D3-E267-4C54-91D4-0AF8D64D2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104148"/>
            <a:ext cx="3342829" cy="3753853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77D28FA-DE0D-4AF1-9F0C-CECC2DA9B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0454" y="2235200"/>
            <a:ext cx="5093174" cy="2387600"/>
          </a:xfrm>
          <a:prstGeom prst="rect">
            <a:avLst/>
          </a:prstGeom>
        </p:spPr>
        <p:txBody>
          <a:bodyPr anchor="b"/>
          <a:lstStyle>
            <a:lvl1pPr algn="l"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6F6682E-40E9-4DBB-B034-D0B7399C1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00454" y="4622800"/>
            <a:ext cx="5093174" cy="1026000"/>
          </a:xfrm>
          <a:prstGeom prst="rect">
            <a:avLst/>
          </a:prstGeom>
        </p:spPr>
        <p:txBody>
          <a:bodyPr rIns="90000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58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2775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C564E0D-2E8C-4B4F-AEA5-4F959A0A7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0454" y="2235200"/>
            <a:ext cx="5093174" cy="2387600"/>
          </a:xfrm>
          <a:prstGeom prst="rect">
            <a:avLst/>
          </a:prstGeom>
        </p:spPr>
        <p:txBody>
          <a:bodyPr anchor="b"/>
          <a:lstStyle>
            <a:lvl1pPr algn="l"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C1C284C-7BE3-4B62-8F78-B780B003F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00454" y="4622800"/>
            <a:ext cx="5093174" cy="1026000"/>
          </a:xfrm>
          <a:prstGeom prst="rect">
            <a:avLst/>
          </a:prstGeom>
        </p:spPr>
        <p:txBody>
          <a:bodyPr rIns="90000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288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1042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1A4DE-FDA8-433B-936F-8B88A250B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00" y="1011646"/>
            <a:ext cx="8664300" cy="7149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8234D8F-3656-478D-B853-28E4F20B384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9500" y="2016045"/>
            <a:ext cx="4071600" cy="4286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D7241E3-D385-4DC5-A238-8CF214F6B7E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22200" y="2016045"/>
            <a:ext cx="4071600" cy="4286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93828B0-1FB2-48E5-96C7-5EDCE7C711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14" y="138729"/>
            <a:ext cx="1750463" cy="304843"/>
          </a:xfrm>
          <a:prstGeom prst="rect">
            <a:avLst/>
          </a:prstGeom>
        </p:spPr>
      </p:pic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FB94C9F7-A503-4D3C-8F5E-E8D7A3BE7E0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12367" y="55009"/>
            <a:ext cx="1031633" cy="71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795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1A4DE-FDA8-433B-936F-8B88A250B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00" y="1011646"/>
            <a:ext cx="8664300" cy="7149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93828B0-1FB2-48E5-96C7-5EDCE7C711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14" y="138729"/>
            <a:ext cx="1750463" cy="304843"/>
          </a:xfrm>
          <a:prstGeom prst="rect">
            <a:avLst/>
          </a:prstGeom>
        </p:spPr>
      </p:pic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FB94C9F7-A503-4D3C-8F5E-E8D7A3BE7E0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12367" y="55009"/>
            <a:ext cx="1031633" cy="714903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88ACBAA-4EF6-476D-9E10-225558DA6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399" y="208886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14313" indent="-214313">
              <a:buFont typeface="Arial" panose="020B0604020202020204" pitchFamily="34" charset="0"/>
              <a:buChar char="•"/>
              <a:defRPr sz="21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buFont typeface="Arial" panose="020B0604020202020204" pitchFamily="34" charset="0"/>
              <a:buChar char="•"/>
              <a:defRPr sz="1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00113" indent="-214313">
              <a:buFont typeface="Arial" panose="020B0604020202020204" pitchFamily="34" charset="0"/>
              <a:buChar char="•"/>
              <a:defRPr sz="15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43013" indent="-214313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85913" indent="-214313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827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855B-DD27-409E-9005-093FB3B6B267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D14E-EB6A-4F94-932A-3930CAD58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81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855B-DD27-409E-9005-093FB3B6B267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D14E-EB6A-4F94-932A-3930CAD58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998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855B-DD27-409E-9005-093FB3B6B267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D14E-EB6A-4F94-932A-3930CAD58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798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855B-DD27-409E-9005-093FB3B6B267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D14E-EB6A-4F94-932A-3930CAD58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65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bullet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0" hasCustomPrompt="1"/>
          </p:nvPr>
        </p:nvSpPr>
        <p:spPr>
          <a:xfrm>
            <a:off x="467544" y="1268189"/>
            <a:ext cx="8207375" cy="12246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dirty="0"/>
              <a:t>Always use at least size 18 font 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68313" y="404664"/>
            <a:ext cx="8222679" cy="648072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67544" y="2708274"/>
            <a:ext cx="8223448" cy="3815752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  <a:lvl2pPr>
              <a:defRPr sz="1700" b="1">
                <a:solidFill>
                  <a:schemeClr val="tx2"/>
                </a:solidFill>
              </a:defRPr>
            </a:lvl2pPr>
            <a:lvl3pPr>
              <a:defRPr sz="1700" b="1">
                <a:solidFill>
                  <a:schemeClr val="tx2"/>
                </a:solidFill>
              </a:defRPr>
            </a:lvl3pPr>
            <a:lvl4pPr>
              <a:defRPr sz="1700" b="1">
                <a:solidFill>
                  <a:schemeClr val="tx2"/>
                </a:solidFill>
              </a:defRPr>
            </a:lvl4pPr>
            <a:lvl5pPr>
              <a:defRPr sz="17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Always use at least size 18 font </a:t>
            </a:r>
          </a:p>
        </p:txBody>
      </p:sp>
    </p:spTree>
    <p:extLst>
      <p:ext uri="{BB962C8B-B14F-4D97-AF65-F5344CB8AC3E}">
        <p14:creationId xmlns:p14="http://schemas.microsoft.com/office/powerpoint/2010/main" val="809068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9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170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0" hasCustomPrompt="1"/>
          </p:nvPr>
        </p:nvSpPr>
        <p:spPr>
          <a:xfrm>
            <a:off x="467544" y="1268413"/>
            <a:ext cx="3958208" cy="5256931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</a:lstStyle>
          <a:p>
            <a:pPr lvl="0"/>
            <a:r>
              <a:rPr lang="en-US" dirty="0"/>
              <a:t>Always use at least size 18 font 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6680" cy="648072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4716016" y="1268413"/>
            <a:ext cx="3958208" cy="5256931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</a:lstStyle>
          <a:p>
            <a:pPr lvl="0"/>
            <a:r>
              <a:rPr lang="en-US" dirty="0"/>
              <a:t>Always use at least size 18 font </a:t>
            </a:r>
          </a:p>
        </p:txBody>
      </p:sp>
    </p:spTree>
    <p:extLst>
      <p:ext uri="{BB962C8B-B14F-4D97-AF65-F5344CB8AC3E}">
        <p14:creationId xmlns:p14="http://schemas.microsoft.com/office/powerpoint/2010/main" val="2818496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0" hasCustomPrompt="1"/>
          </p:nvPr>
        </p:nvSpPr>
        <p:spPr>
          <a:xfrm>
            <a:off x="467544" y="1268413"/>
            <a:ext cx="8208144" cy="5256931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</a:lstStyle>
          <a:p>
            <a:pPr lvl="0"/>
            <a:r>
              <a:rPr lang="en-US" dirty="0"/>
              <a:t>Always use at least size 18 font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144" cy="648072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30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0" hasCustomPrompt="1"/>
          </p:nvPr>
        </p:nvSpPr>
        <p:spPr>
          <a:xfrm>
            <a:off x="467544" y="1268413"/>
            <a:ext cx="8208144" cy="5256931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</a:lstStyle>
          <a:p>
            <a:pPr lvl="0"/>
            <a:r>
              <a:rPr lang="en-US" dirty="0"/>
              <a:t>Always use at least size 18 font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144" cy="648072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7524328" y="6597352"/>
            <a:ext cx="1296144" cy="21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+mn-lt"/>
              </a:rPr>
              <a:t>© Essex County Council</a:t>
            </a:r>
          </a:p>
        </p:txBody>
      </p:sp>
    </p:spTree>
    <p:extLst>
      <p:ext uri="{BB962C8B-B14F-4D97-AF65-F5344CB8AC3E}">
        <p14:creationId xmlns:p14="http://schemas.microsoft.com/office/powerpoint/2010/main" val="395100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Black Log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67544" y="1752600"/>
            <a:ext cx="8208144" cy="1388368"/>
          </a:xfrm>
          <a:prstGeom prst="rect">
            <a:avLst/>
          </a:prstGeom>
        </p:spPr>
        <p:txBody>
          <a:bodyPr/>
          <a:lstStyle>
            <a:lvl1pPr>
              <a:defRPr sz="4400" b="1" baseline="0">
                <a:solidFill>
                  <a:schemeClr val="bg1"/>
                </a:solidFill>
                <a:latin typeface="Arial Bold" panose="020B0704020202020204" pitchFamily="34" charset="0"/>
                <a:cs typeface="Arial Bold" panose="020B0704020202020204" pitchFamily="34" charset="0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67544" y="1303784"/>
            <a:ext cx="8208144" cy="44881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</a:lstStyle>
          <a:p>
            <a:pPr lvl="0"/>
            <a:r>
              <a:rPr lang="en-US" noProof="0" dirty="0"/>
              <a:t>Click to add Service / Team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3593070"/>
            <a:ext cx="8208144" cy="17081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You can change a slides background colour, </a:t>
            </a:r>
            <a:br>
              <a:rPr lang="en-GB" dirty="0"/>
            </a:br>
            <a:r>
              <a:rPr lang="en-GB" dirty="0"/>
              <a:t>but always remember to consider accessibility!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949280"/>
            <a:ext cx="1169368" cy="56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13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Red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67544" y="1752600"/>
            <a:ext cx="8208144" cy="1388368"/>
          </a:xfrm>
          <a:prstGeom prst="rect">
            <a:avLst/>
          </a:prstGeom>
        </p:spPr>
        <p:txBody>
          <a:bodyPr/>
          <a:lstStyle>
            <a:lvl1pPr>
              <a:defRPr sz="4400" b="1" baseline="0">
                <a:solidFill>
                  <a:schemeClr val="tx1"/>
                </a:solidFill>
                <a:latin typeface="Arial Bold" panose="020B0704020202020204" pitchFamily="34" charset="0"/>
                <a:cs typeface="Arial Bold" panose="020B0704020202020204" pitchFamily="34" charset="0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67544" y="1303784"/>
            <a:ext cx="8208144" cy="44881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</a:lstStyle>
          <a:p>
            <a:pPr lvl="0"/>
            <a:r>
              <a:rPr lang="en-US" noProof="0" dirty="0"/>
              <a:t>Click to add Service / Team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3593070"/>
            <a:ext cx="8208144" cy="17081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You can change a slides background colour, </a:t>
            </a:r>
            <a:br>
              <a:rPr lang="en-GB" dirty="0"/>
            </a:br>
            <a:r>
              <a:rPr lang="en-GB" dirty="0"/>
              <a:t>but always remember to consider accessibility!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947334"/>
            <a:ext cx="1169368" cy="56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937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022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9BE3428-18FB-4586-89CB-E2AFABC56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997" y="1699139"/>
            <a:ext cx="6858000" cy="2387600"/>
          </a:xfrm>
          <a:prstGeom prst="rect">
            <a:avLst/>
          </a:prstGeom>
        </p:spPr>
        <p:txBody>
          <a:bodyPr anchor="b"/>
          <a:lstStyle>
            <a:lvl1pPr algn="l"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B5DED53-502F-4FA6-8513-D14D05C9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997" y="4086739"/>
            <a:ext cx="6858000" cy="1026000"/>
          </a:xfrm>
          <a:prstGeom prst="rect">
            <a:avLst/>
          </a:prstGeom>
        </p:spPr>
        <p:txBody>
          <a:bodyPr rIns="90000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21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2.jpeg"/><Relationship Id="rId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89" r:id="rId3"/>
    <p:sldLayoutId id="2147483687" r:id="rId4"/>
    <p:sldLayoutId id="2147483695" r:id="rId5"/>
    <p:sldLayoutId id="2147483693" r:id="rId6"/>
    <p:sldLayoutId id="2147483692" r:id="rId7"/>
    <p:sldLayoutId id="2147483696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29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465" userDrawn="1">
          <p15:clr>
            <a:srgbClr val="F26B43"/>
          </p15:clr>
        </p15:guide>
        <p15:guide id="4" orient="horz" pos="79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482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rgbClr val="00206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7686" y="2985703"/>
            <a:ext cx="71882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8855B-DD27-409E-9005-093FB3B6B267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D14E-EB6A-4F94-932A-3930CAD586E4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E0793F-9C04-41FB-B1B8-A1A7483650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55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829" y="5811130"/>
            <a:ext cx="1153047" cy="741793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  <a:noFill/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0500F816-B579-4CAB-B940-6C5A5FEFA4E5}"/>
              </a:ext>
            </a:extLst>
          </p:cNvPr>
          <p:cNvGrpSpPr/>
          <p:nvPr userDrawn="1"/>
        </p:nvGrpSpPr>
        <p:grpSpPr>
          <a:xfrm>
            <a:off x="6534671" y="-850265"/>
            <a:ext cx="3049172" cy="2138289"/>
            <a:chOff x="8712894" y="-850265"/>
            <a:chExt cx="4065563" cy="2138289"/>
          </a:xfrm>
          <a:solidFill>
            <a:schemeClr val="tx1"/>
          </a:solidFill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E1A86A8-D03B-4974-BAB4-15ADE3B553EF}"/>
                </a:ext>
              </a:extLst>
            </p:cNvPr>
            <p:cNvSpPr/>
            <p:nvPr/>
          </p:nvSpPr>
          <p:spPr>
            <a:xfrm>
              <a:off x="8712894" y="-850265"/>
              <a:ext cx="4065563" cy="213828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pic>
          <p:nvPicPr>
            <p:cNvPr id="14" name="Picture 13" descr="Logo, company name&#10;&#10;Description automatically generated">
              <a:extLst>
                <a:ext uri="{FF2B5EF4-FFF2-40B4-BE49-F238E27FC236}">
                  <a16:creationId xmlns:a16="http://schemas.microsoft.com/office/drawing/2014/main" id="{290C655A-5DD6-4E22-9B79-7400C5296D1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98579" y="-72984"/>
              <a:ext cx="2211421" cy="1310553"/>
            </a:xfrm>
            <a:prstGeom prst="rect">
              <a:avLst/>
            </a:prstGeom>
            <a:grpFill/>
            <a:effectLst>
              <a:softEdge rad="266700"/>
            </a:effectLst>
          </p:spPr>
        </p:pic>
      </p:grpSp>
    </p:spTree>
    <p:extLst>
      <p:ext uri="{BB962C8B-B14F-4D97-AF65-F5344CB8AC3E}">
        <p14:creationId xmlns:p14="http://schemas.microsoft.com/office/powerpoint/2010/main" val="34319559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ingwellessex.org/social-value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328E4-6BF4-A7DC-64D8-4312613D079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9689" y="1490690"/>
            <a:ext cx="7886700" cy="994172"/>
          </a:xfrm>
          <a:prstGeom prst="rect">
            <a:avLst/>
          </a:prstGeom>
        </p:spPr>
        <p:txBody>
          <a:bodyPr lIns="68580" tIns="34290" rIns="68580" bIns="34290" anchor="b"/>
          <a:lstStyle/>
          <a:p>
            <a:r>
              <a:rPr lang="en-US">
                <a:latin typeface="Arial"/>
                <a:cs typeface="Arial"/>
              </a:rPr>
              <a:t>Breakout 1:</a:t>
            </a:r>
            <a:br>
              <a:rPr lang="en-US">
                <a:latin typeface="Arial"/>
                <a:cs typeface="Arial"/>
              </a:rPr>
            </a:br>
            <a:r>
              <a:rPr lang="en-US">
                <a:latin typeface="Arial"/>
                <a:cs typeface="Arial"/>
              </a:rPr>
              <a:t>Community Marketplace Basics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FB61D-1EFB-D9F7-C87C-322EB4B6107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59453" y="3246862"/>
            <a:ext cx="4155897" cy="2467257"/>
          </a:xfrm>
          <a:prstGeom prst="rect">
            <a:avLst/>
          </a:prstGeom>
        </p:spPr>
        <p:txBody>
          <a:bodyPr lIns="68580" tIns="34290" rIns="68580" bIns="34290" anchor="t"/>
          <a:lstStyle/>
          <a:p>
            <a:r>
              <a:rPr lang="en-US">
                <a:solidFill>
                  <a:schemeClr val="bg1"/>
                </a:solidFill>
                <a:latin typeface="Arial"/>
                <a:cs typeface="Arial"/>
              </a:rPr>
              <a:t>Samantha Butler, Lead, Social Value</a:t>
            </a:r>
          </a:p>
          <a:p>
            <a:r>
              <a:rPr lang="en-US">
                <a:solidFill>
                  <a:schemeClr val="bg1"/>
                </a:solidFill>
                <a:latin typeface="Arial"/>
                <a:cs typeface="Arial"/>
              </a:rPr>
              <a:t>Vivian Smith, Anchors' Social Value Officer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236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EBE469C-2E4D-4A92-B082-48D13EC8A482}"/>
              </a:ext>
            </a:extLst>
          </p:cNvPr>
          <p:cNvSpPr txBox="1">
            <a:spLocks/>
          </p:cNvSpPr>
          <p:nvPr/>
        </p:nvSpPr>
        <p:spPr>
          <a:xfrm>
            <a:off x="69886" y="859239"/>
            <a:ext cx="7000499" cy="589668"/>
          </a:xfrm>
          <a:prstGeom prst="rect">
            <a:avLst/>
          </a:prstGeom>
          <a:solidFill>
            <a:srgbClr val="FFFFFF"/>
          </a:solidFill>
        </p:spPr>
        <p:txBody>
          <a:bodyPr vert="horz" lIns="68580" tIns="34290" rIns="68580" bIns="3429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85800" fontAlgn="auto">
              <a:spcAft>
                <a:spcPts val="0"/>
              </a:spcAft>
              <a:defRPr/>
            </a:pPr>
            <a:r>
              <a:rPr lang="en-GB" sz="4350">
                <a:solidFill>
                  <a:srgbClr val="002060"/>
                </a:solidFill>
                <a:latin typeface="Arial"/>
                <a:cs typeface="Arial"/>
              </a:rPr>
              <a:t>Community-facing social value commitments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5BE0DD-DFB6-4E67-9724-4EA1B4B05963}"/>
              </a:ext>
            </a:extLst>
          </p:cNvPr>
          <p:cNvSpPr txBox="1"/>
          <p:nvPr/>
        </p:nvSpPr>
        <p:spPr>
          <a:xfrm>
            <a:off x="139561" y="3542960"/>
            <a:ext cx="1804031" cy="2217082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>
                <a:solidFill>
                  <a:srgbClr val="934E99"/>
                </a:solidFill>
                <a:latin typeface="Arial"/>
                <a:ea typeface="+mn-ea"/>
                <a:cs typeface="Arial"/>
              </a:rPr>
              <a:t>&gt;2000 hours of expert advice for SMEs &amp; VCSEs</a:t>
            </a:r>
          </a:p>
          <a:p>
            <a:pPr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1350">
              <a:solidFill>
                <a:srgbClr val="934E99"/>
              </a:solidFill>
              <a:latin typeface="Arial"/>
              <a:ea typeface="+mn-ea"/>
              <a:cs typeface="Arial"/>
            </a:endParaRPr>
          </a:p>
          <a:p>
            <a:pPr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>
                <a:solidFill>
                  <a:srgbClr val="934E99"/>
                </a:solidFill>
                <a:latin typeface="Arial"/>
                <a:ea typeface="+mn-ea"/>
                <a:cs typeface="Arial"/>
              </a:rPr>
              <a:t>&gt; 12,000 hours of careers support for the unemployed</a:t>
            </a:r>
            <a:endParaRPr lang="en-GB" sz="1350">
              <a:solidFill>
                <a:prstClr val="white"/>
              </a:solidFill>
              <a:latin typeface="Calibri" panose="020F0502020204030204"/>
              <a:ea typeface="+mn-ea"/>
              <a:cs typeface="Calibri" panose="020F050202020403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C6BECF-97C4-47FC-93A2-6A1EDE64C04A}"/>
              </a:ext>
            </a:extLst>
          </p:cNvPr>
          <p:cNvSpPr txBox="1"/>
          <p:nvPr/>
        </p:nvSpPr>
        <p:spPr>
          <a:xfrm>
            <a:off x="6278155" y="1891810"/>
            <a:ext cx="2609849" cy="2146742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>
                <a:solidFill>
                  <a:srgbClr val="E00069"/>
                </a:solidFill>
                <a:latin typeface="Arial"/>
                <a:ea typeface="+mn-ea"/>
                <a:cs typeface="Arial"/>
              </a:rPr>
              <a:t>&gt;18,000 hours support for local community groups</a:t>
            </a:r>
            <a:endParaRPr lang="en-US" sz="1350">
              <a:solidFill>
                <a:srgbClr val="FFFFFF"/>
              </a:solidFill>
              <a:latin typeface="Calibri" panose="020F0502020204030204"/>
              <a:ea typeface="+mn-ea"/>
              <a:cs typeface="Calibri" panose="020F0502020204030204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500">
              <a:solidFill>
                <a:srgbClr val="E00069"/>
              </a:solidFill>
              <a:latin typeface="Arial"/>
              <a:ea typeface="+mn-ea"/>
              <a:cs typeface="Arial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>
                <a:solidFill>
                  <a:srgbClr val="E00069"/>
                </a:solidFill>
                <a:latin typeface="Arial"/>
                <a:ea typeface="+mn-ea"/>
                <a:cs typeface="Arial"/>
              </a:rPr>
              <a:t>&gt;3500 hours volunteering hours for charities</a:t>
            </a:r>
            <a:endParaRPr lang="en-US" sz="1350">
              <a:solidFill>
                <a:srgbClr val="FFFFFF"/>
              </a:solidFill>
              <a:latin typeface="Calibri" panose="020F0502020204030204"/>
              <a:ea typeface="+mn-ea"/>
              <a:cs typeface="Calibri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500">
              <a:solidFill>
                <a:srgbClr val="E00069"/>
              </a:solidFill>
              <a:latin typeface="Arial"/>
              <a:ea typeface="+mn-ea"/>
              <a:cs typeface="Arial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>
                <a:solidFill>
                  <a:srgbClr val="E00069"/>
                </a:solidFill>
                <a:latin typeface="Arial"/>
                <a:ea typeface="+mn-ea"/>
                <a:cs typeface="Arial"/>
              </a:rPr>
              <a:t>Support for community groups and to help homelessness</a:t>
            </a:r>
            <a:endParaRPr lang="en-US" sz="1350">
              <a:solidFill>
                <a:prstClr val="white"/>
              </a:solidFill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D18D20-4489-4DF6-A195-A7A400B002AE}"/>
              </a:ext>
            </a:extLst>
          </p:cNvPr>
          <p:cNvSpPr txBox="1"/>
          <p:nvPr/>
        </p:nvSpPr>
        <p:spPr>
          <a:xfrm>
            <a:off x="93928" y="1692708"/>
            <a:ext cx="2818557" cy="96558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defRPr/>
            </a:pPr>
            <a:r>
              <a:rPr lang="en-GB" sz="1350">
                <a:solidFill>
                  <a:srgbClr val="00A291"/>
                </a:solidFill>
                <a:latin typeface="Arial"/>
                <a:ea typeface="+mn-ea"/>
                <a:cs typeface="Arial"/>
              </a:rPr>
              <a:t>&gt; 13,000 hours to create or maintain green space or infrastructure, increase biodiversity</a:t>
            </a:r>
          </a:p>
        </p:txBody>
      </p:sp>
      <p:pic>
        <p:nvPicPr>
          <p:cNvPr id="7" name="Picture 6" descr="Shape, circle&#10;&#10;Description automatically generated">
            <a:extLst>
              <a:ext uri="{FF2B5EF4-FFF2-40B4-BE49-F238E27FC236}">
                <a16:creationId xmlns:a16="http://schemas.microsoft.com/office/drawing/2014/main" id="{C2DA9C64-8F23-4960-9F53-A2F22B0218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248" y="1061999"/>
            <a:ext cx="5379385" cy="51368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F7187DD-BA25-6841-DBD3-03CFFF1C3D89}"/>
              </a:ext>
            </a:extLst>
          </p:cNvPr>
          <p:cNvSpPr txBox="1"/>
          <p:nvPr/>
        </p:nvSpPr>
        <p:spPr>
          <a:xfrm>
            <a:off x="1706069" y="5642027"/>
            <a:ext cx="5744295" cy="347339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ctr"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b="1">
                <a:solidFill>
                  <a:srgbClr val="002060"/>
                </a:solidFill>
                <a:latin typeface="Arial"/>
                <a:ea typeface="+mn-ea"/>
                <a:cs typeface="Arial"/>
              </a:rPr>
              <a:t>22 contracts, 101 suppliers: £497m spend: &gt;£61m of social value</a:t>
            </a:r>
            <a:endParaRPr lang="en-US" sz="2100" b="1">
              <a:solidFill>
                <a:srgbClr val="002060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49849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EBE469C-2E4D-4A92-B082-48D13EC8A482}"/>
              </a:ext>
            </a:extLst>
          </p:cNvPr>
          <p:cNvSpPr txBox="1">
            <a:spLocks/>
          </p:cNvSpPr>
          <p:nvPr/>
        </p:nvSpPr>
        <p:spPr>
          <a:xfrm>
            <a:off x="69886" y="859239"/>
            <a:ext cx="7000499" cy="589668"/>
          </a:xfrm>
          <a:prstGeom prst="rect">
            <a:avLst/>
          </a:prstGeom>
          <a:solidFill>
            <a:srgbClr val="FFFFFF"/>
          </a:solidFill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85800" fontAlgn="auto">
              <a:spcAft>
                <a:spcPts val="0"/>
              </a:spcAft>
              <a:defRPr/>
            </a:pPr>
            <a:r>
              <a:rPr lang="en-GB" sz="4350">
                <a:solidFill>
                  <a:srgbClr val="002060"/>
                </a:solidFill>
                <a:latin typeface="Arial"/>
                <a:cs typeface="Arial"/>
              </a:rPr>
              <a:t>Community-facing social value ECCTOMs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120E0A2-314D-FDA4-0E25-31311BBC7F08}"/>
              </a:ext>
            </a:extLst>
          </p:cNvPr>
          <p:cNvGraphicFramePr>
            <a:graphicFrameLocks noGrp="1"/>
          </p:cNvGraphicFramePr>
          <p:nvPr/>
        </p:nvGraphicFramePr>
        <p:xfrm>
          <a:off x="187657" y="1693175"/>
          <a:ext cx="8745321" cy="43815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767687">
                  <a:extLst>
                    <a:ext uri="{9D8B030D-6E8A-4147-A177-3AD203B41FA5}">
                      <a16:colId xmlns:a16="http://schemas.microsoft.com/office/drawing/2014/main" val="3614191982"/>
                    </a:ext>
                  </a:extLst>
                </a:gridCol>
                <a:gridCol w="7977634">
                  <a:extLst>
                    <a:ext uri="{9D8B030D-6E8A-4147-A177-3AD203B41FA5}">
                      <a16:colId xmlns:a16="http://schemas.microsoft.com/office/drawing/2014/main" val="1124753532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effectLst/>
                        </a:rPr>
                        <a:t>ECC TOMs 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>
                          <a:effectLst/>
                        </a:rPr>
                        <a:t>Measure 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95587445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effectLst/>
                        </a:rPr>
                        <a:t>ECC8 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effectLst/>
                        </a:rPr>
                        <a:t>No. of hours dedicated to supporting unemployed people into work by providing career mentoring, including mock interviews, CV advice, and careers guidance - Aged Over 24 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6223623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effectLst/>
                        </a:rPr>
                        <a:t>ECC16 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effectLst/>
                        </a:rPr>
                        <a:t>No. of hours dedicated to support young people into work (e.g. CV advice, mock interviews, careers guidance) - (under 24 </a:t>
                      </a:r>
                      <a:r>
                        <a:rPr lang="en-GB" sz="1400" err="1">
                          <a:effectLst/>
                        </a:rPr>
                        <a:t>y.o.</a:t>
                      </a:r>
                      <a:r>
                        <a:rPr lang="en-GB" sz="1400">
                          <a:effectLst/>
                        </a:rPr>
                        <a:t>) 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24441805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effectLst/>
                        </a:rPr>
                        <a:t>ECC17 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effectLst/>
                        </a:rPr>
                        <a:t>No. of weeks spent on meaningful work placements or pre-employment course; 1-6 weeks student placements (unpaid) 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7875818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effectLst/>
                        </a:rPr>
                        <a:t>ECC19 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effectLst/>
                        </a:rPr>
                        <a:t>Local school and college visits e.g. delivering careers talks, curriculum support, literacy support, safety talks (No. hours, includes preparation time) 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77253475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effectLst/>
                        </a:rPr>
                        <a:t>ECC25 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effectLst/>
                        </a:rPr>
                        <a:t>Voluntary time dedicated to the creation or management of green infrastructure, to increase biodiversity, or to keep green spaces clean (No. hours, includes preparation time) 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8174403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effectLst/>
                        </a:rPr>
                        <a:t>ECC30 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effectLst/>
                        </a:rPr>
                        <a:t>Number of voluntary hours donated to support VCSEs (excludes expert business advice) 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82008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effectLst/>
                        </a:rPr>
                        <a:t>ECC39 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effectLst/>
                        </a:rPr>
                        <a:t>Provision of expert business advice to VCSEs and SMEs (e.g. financial advice / legal advice / HR advice/HSE) 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59566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effectLst/>
                        </a:rPr>
                        <a:t>ECC31 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effectLst/>
                        </a:rPr>
                        <a:t>Promote digital awareness with priority groups (e.g. workshops) 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2541802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effectLst/>
                        </a:rPr>
                        <a:t>ECC33 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effectLst/>
                        </a:rPr>
                        <a:t>No hours volunteering time provided to support local community projects 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9724418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effectLst/>
                        </a:rPr>
                        <a:t>ECC34 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effectLst/>
                        </a:rPr>
                        <a:t>Support provided to help local community draw up their own Community Charter or Stakeholder Plan 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85427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54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EBE469C-2E4D-4A92-B082-48D13EC8A482}"/>
              </a:ext>
            </a:extLst>
          </p:cNvPr>
          <p:cNvSpPr txBox="1">
            <a:spLocks/>
          </p:cNvSpPr>
          <p:nvPr/>
        </p:nvSpPr>
        <p:spPr>
          <a:xfrm>
            <a:off x="69886" y="1106605"/>
            <a:ext cx="7000499" cy="589668"/>
          </a:xfrm>
          <a:prstGeom prst="rect">
            <a:avLst/>
          </a:prstGeom>
          <a:solidFill>
            <a:srgbClr val="FFFFFF"/>
          </a:solidFill>
        </p:spPr>
        <p:txBody>
          <a:bodyPr vert="horz" lIns="68580" tIns="34290" rIns="68580" bIns="3429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85800" fontAlgn="auto">
              <a:spcAft>
                <a:spcPts val="0"/>
              </a:spcAft>
              <a:defRPr/>
            </a:pPr>
            <a:r>
              <a:rPr lang="en-GB" sz="4350">
                <a:solidFill>
                  <a:srgbClr val="002060"/>
                </a:solidFill>
                <a:latin typeface="Arial"/>
                <a:cs typeface="Arial"/>
              </a:rPr>
              <a:t>Working with Anchor partners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120E0A2-314D-FDA4-0E25-31311BBC7F08}"/>
              </a:ext>
            </a:extLst>
          </p:cNvPr>
          <p:cNvGraphicFramePr>
            <a:graphicFrameLocks noGrp="1"/>
          </p:cNvGraphicFramePr>
          <p:nvPr/>
        </p:nvGraphicFramePr>
        <p:xfrm>
          <a:off x="102359" y="2349974"/>
          <a:ext cx="8745321" cy="30632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767687">
                  <a:extLst>
                    <a:ext uri="{9D8B030D-6E8A-4147-A177-3AD203B41FA5}">
                      <a16:colId xmlns:a16="http://schemas.microsoft.com/office/drawing/2014/main" val="3614191982"/>
                    </a:ext>
                  </a:extLst>
                </a:gridCol>
                <a:gridCol w="7977634">
                  <a:extLst>
                    <a:ext uri="{9D8B030D-6E8A-4147-A177-3AD203B41FA5}">
                      <a16:colId xmlns:a16="http://schemas.microsoft.com/office/drawing/2014/main" val="1124753532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fontAlgn="t"/>
                      <a:r>
                        <a:rPr lang="en-GB" sz="1800">
                          <a:effectLst/>
                        </a:rPr>
                        <a:t>ECC TOMs 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100">
                          <a:effectLst/>
                        </a:rPr>
                        <a:t>Measure 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95587445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fontAlgn="t"/>
                      <a:r>
                        <a:rPr lang="en-GB" sz="1800">
                          <a:effectLst/>
                        </a:rPr>
                        <a:t>ECC13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100" b="0" i="0" u="none" strike="noStrike" noProof="0">
                          <a:effectLst/>
                          <a:latin typeface="Calibri"/>
                        </a:rPr>
                        <a:t>Initiatives to be taken to tackle homelessness (supporting temporary housing schemes, etc)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6223623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fontAlgn="t"/>
                      <a:r>
                        <a:rPr lang="en-GB" sz="1800">
                          <a:effectLst/>
                        </a:rPr>
                        <a:t>ECC20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100" b="0" i="0" u="none" strike="noStrike" noProof="0">
                          <a:effectLst/>
                          <a:latin typeface="Calibri"/>
                        </a:rPr>
                        <a:t>Initiatives to be taken to support older, disabled and vulnerable people to build stronger community networks (e.g. befriending schemes, digital inclusion clubs)</a:t>
                      </a:r>
                      <a:endParaRPr lang="en-US" sz="21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24441805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fontAlgn="t"/>
                      <a:r>
                        <a:rPr lang="en-GB" sz="1800">
                          <a:effectLst/>
                        </a:rPr>
                        <a:t>ECC29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100" b="0" i="0" u="none" strike="noStrike" noProof="0">
                          <a:effectLst/>
                          <a:latin typeface="Calibri"/>
                        </a:rPr>
                        <a:t>Initiatives aimed at reducing crime (e.g. support for local youth groups, lighting for public spaces, private security, etc.)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78758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328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EBE469C-2E4D-4A92-B082-48D13EC8A482}"/>
              </a:ext>
            </a:extLst>
          </p:cNvPr>
          <p:cNvSpPr txBox="1">
            <a:spLocks/>
          </p:cNvSpPr>
          <p:nvPr/>
        </p:nvSpPr>
        <p:spPr>
          <a:xfrm>
            <a:off x="69886" y="859239"/>
            <a:ext cx="7000499" cy="589668"/>
          </a:xfrm>
          <a:prstGeom prst="rect">
            <a:avLst/>
          </a:prstGeom>
          <a:solidFill>
            <a:srgbClr val="FFFFFF"/>
          </a:solidFill>
        </p:spPr>
        <p:txBody>
          <a:bodyPr vert="horz" lIns="68580" tIns="34290" rIns="68580" bIns="3429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85800" fontAlgn="auto">
              <a:spcAft>
                <a:spcPts val="0"/>
              </a:spcAft>
              <a:defRPr/>
            </a:pPr>
            <a:r>
              <a:rPr lang="en-GB" sz="4350">
                <a:solidFill>
                  <a:srgbClr val="002060"/>
                </a:solidFill>
                <a:latin typeface="Arial"/>
                <a:cs typeface="Arial"/>
              </a:rPr>
              <a:t>Community-facing social value commitments</a:t>
            </a:r>
          </a:p>
        </p:txBody>
      </p:sp>
      <p:pic>
        <p:nvPicPr>
          <p:cNvPr id="7" name="Picture 6" descr="Shape, circle&#10;&#10;Description automatically generated">
            <a:extLst>
              <a:ext uri="{FF2B5EF4-FFF2-40B4-BE49-F238E27FC236}">
                <a16:creationId xmlns:a16="http://schemas.microsoft.com/office/drawing/2014/main" id="{C2DA9C64-8F23-4960-9F53-A2F22B0218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793" y="2241897"/>
            <a:ext cx="4082273" cy="3891073"/>
          </a:xfrm>
          <a:prstGeom prst="rect">
            <a:avLst/>
          </a:prstGeom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id="{2D5B5A5A-2345-2320-2BB9-1219BB1712BD}"/>
              </a:ext>
            </a:extLst>
          </p:cNvPr>
          <p:cNvSpPr/>
          <p:nvPr/>
        </p:nvSpPr>
        <p:spPr>
          <a:xfrm>
            <a:off x="1551069" y="3527885"/>
            <a:ext cx="1207213" cy="995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350">
                <a:solidFill>
                  <a:prstClr val="white"/>
                </a:solidFill>
                <a:latin typeface="Calibri" panose="020F0502020204030204"/>
                <a:cs typeface="Calibri"/>
              </a:rPr>
              <a:t>OFFERS</a:t>
            </a:r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AA34752-4D5E-759F-F0A7-087B2A5D5E68}"/>
              </a:ext>
            </a:extLst>
          </p:cNvPr>
          <p:cNvSpPr/>
          <p:nvPr/>
        </p:nvSpPr>
        <p:spPr>
          <a:xfrm>
            <a:off x="5917489" y="3354988"/>
            <a:ext cx="1377809" cy="995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350">
                <a:solidFill>
                  <a:prstClr val="white"/>
                </a:solidFill>
                <a:latin typeface="Calibri" panose="020F0502020204030204"/>
                <a:cs typeface="Calibri"/>
              </a:rPr>
              <a:t>CATALOGUE</a:t>
            </a:r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0F1380-1FEE-83B7-815F-FD9AD94E2EB6}"/>
              </a:ext>
            </a:extLst>
          </p:cNvPr>
          <p:cNvSpPr txBox="1"/>
          <p:nvPr/>
        </p:nvSpPr>
        <p:spPr>
          <a:xfrm>
            <a:off x="3810990" y="3857520"/>
            <a:ext cx="965771" cy="3924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100" b="1">
                <a:solidFill>
                  <a:prstClr val="white"/>
                </a:solidFill>
                <a:latin typeface="Calibri" panose="020F0502020204030204"/>
                <a:ea typeface="+mn-ea"/>
              </a:rPr>
              <a:t>ECC</a:t>
            </a:r>
            <a:endParaRPr lang="en-US" sz="2100" b="1">
              <a:solidFill>
                <a:prstClr val="white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A2168FD-3DE3-0FAA-BB90-DFEDDB3878E7}"/>
              </a:ext>
            </a:extLst>
          </p:cNvPr>
          <p:cNvSpPr/>
          <p:nvPr/>
        </p:nvSpPr>
        <p:spPr>
          <a:xfrm>
            <a:off x="137090" y="2917630"/>
            <a:ext cx="1451225" cy="20355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BF401E-6019-50E5-E5BA-2DE5A6F0C089}"/>
              </a:ext>
            </a:extLst>
          </p:cNvPr>
          <p:cNvSpPr txBox="1"/>
          <p:nvPr/>
        </p:nvSpPr>
        <p:spPr>
          <a:xfrm>
            <a:off x="-170946" y="3860642"/>
            <a:ext cx="2076662" cy="3924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100" b="1">
                <a:solidFill>
                  <a:prstClr val="white"/>
                </a:solidFill>
                <a:latin typeface="Calibri" panose="020F0502020204030204"/>
                <a:ea typeface="+mn-ea"/>
              </a:rPr>
              <a:t>SUPPLIERS</a:t>
            </a:r>
            <a:endParaRPr lang="en-US" sz="2100" b="1">
              <a:solidFill>
                <a:prstClr val="white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76049D5-25E4-EA49-8D6A-804775DFCABE}"/>
              </a:ext>
            </a:extLst>
          </p:cNvPr>
          <p:cNvSpPr/>
          <p:nvPr/>
        </p:nvSpPr>
        <p:spPr>
          <a:xfrm>
            <a:off x="7221849" y="2764092"/>
            <a:ext cx="1810820" cy="20355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6542D8-15AB-ED78-29F6-B7B438367FF5}"/>
              </a:ext>
            </a:extLst>
          </p:cNvPr>
          <p:cNvSpPr txBox="1"/>
          <p:nvPr/>
        </p:nvSpPr>
        <p:spPr>
          <a:xfrm>
            <a:off x="7089490" y="3078470"/>
            <a:ext cx="2076662" cy="12695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950" b="1">
                <a:solidFill>
                  <a:prstClr val="white"/>
                </a:solidFill>
                <a:latin typeface="Calibri" panose="020F0502020204030204"/>
                <a:ea typeface="+mn-ea"/>
                <a:cs typeface="Calibri"/>
              </a:rPr>
              <a:t>SCHOOLS, COLLEGES, UNIVERSITIES, CHARITIES, SMEs</a:t>
            </a:r>
          </a:p>
        </p:txBody>
      </p:sp>
      <p:sp>
        <p:nvSpPr>
          <p:cNvPr id="8" name="Arrow: Curved Right 7">
            <a:extLst>
              <a:ext uri="{FF2B5EF4-FFF2-40B4-BE49-F238E27FC236}">
                <a16:creationId xmlns:a16="http://schemas.microsoft.com/office/drawing/2014/main" id="{DE3D7ED8-BCB7-38A5-CC85-7FB23F73121C}"/>
              </a:ext>
            </a:extLst>
          </p:cNvPr>
          <p:cNvSpPr/>
          <p:nvPr/>
        </p:nvSpPr>
        <p:spPr>
          <a:xfrm rot="5400000">
            <a:off x="3875986" y="-229483"/>
            <a:ext cx="801805" cy="531409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Arrow: Curved Right 8">
            <a:extLst>
              <a:ext uri="{FF2B5EF4-FFF2-40B4-BE49-F238E27FC236}">
                <a16:creationId xmlns:a16="http://schemas.microsoft.com/office/drawing/2014/main" id="{C78984B5-3394-D3F3-1135-C837E3DF4FAE}"/>
              </a:ext>
            </a:extLst>
          </p:cNvPr>
          <p:cNvSpPr/>
          <p:nvPr/>
        </p:nvSpPr>
        <p:spPr>
          <a:xfrm rot="5400000" flipH="1" flipV="1">
            <a:off x="4038051" y="2866852"/>
            <a:ext cx="810337" cy="525438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28939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745106-F60C-6403-030C-18D35F26551D}"/>
              </a:ext>
            </a:extLst>
          </p:cNvPr>
          <p:cNvSpPr/>
          <p:nvPr/>
        </p:nvSpPr>
        <p:spPr>
          <a:xfrm>
            <a:off x="-1706" y="5610935"/>
            <a:ext cx="9143999" cy="452082"/>
          </a:xfrm>
          <a:prstGeom prst="rect">
            <a:avLst/>
          </a:prstGeom>
          <a:solidFill>
            <a:srgbClr val="192A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2A8F8C-CA61-3A58-F288-C8A9CB919FDA}"/>
              </a:ext>
            </a:extLst>
          </p:cNvPr>
          <p:cNvSpPr/>
          <p:nvPr/>
        </p:nvSpPr>
        <p:spPr>
          <a:xfrm>
            <a:off x="-1707" y="851279"/>
            <a:ext cx="9143999" cy="452082"/>
          </a:xfrm>
          <a:prstGeom prst="rect">
            <a:avLst/>
          </a:prstGeom>
          <a:solidFill>
            <a:srgbClr val="192A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F9CD3B-43B6-8200-7799-8AC71652F2AA}"/>
              </a:ext>
            </a:extLst>
          </p:cNvPr>
          <p:cNvSpPr txBox="1"/>
          <p:nvPr/>
        </p:nvSpPr>
        <p:spPr>
          <a:xfrm>
            <a:off x="1037230" y="4319868"/>
            <a:ext cx="7061813" cy="117724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b="1">
                <a:solidFill>
                  <a:srgbClr val="002060"/>
                </a:solidFill>
                <a:latin typeface="Calibri" panose="020F0502020204030204"/>
                <a:ea typeface="+mn-ea"/>
              </a:rPr>
              <a:t>Thank you for attending Day 1 of the Social Value Festival</a:t>
            </a:r>
            <a:endParaRPr lang="en-GB" sz="1800">
              <a:solidFill>
                <a:srgbClr val="002060"/>
              </a:solidFill>
              <a:latin typeface="Calibri" panose="020F0502020204030204"/>
              <a:ea typeface="+mn-ea"/>
            </a:endParaRP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b="1">
                <a:solidFill>
                  <a:srgbClr val="002060"/>
                </a:solidFill>
                <a:latin typeface="Calibri" panose="020F0502020204030204"/>
                <a:ea typeface="+mn-ea"/>
              </a:rPr>
              <a:t>Go back to the ticket page to bookmark other sessions </a:t>
            </a:r>
            <a:endParaRPr lang="en-GB" sz="1800" b="1">
              <a:solidFill>
                <a:srgbClr val="002060"/>
              </a:solidFill>
              <a:latin typeface="Calibri" panose="020F0502020204030204"/>
              <a:ea typeface="+mn-ea"/>
              <a:cs typeface="Calibri"/>
            </a:endParaRP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b="1">
                <a:solidFill>
                  <a:srgbClr val="002060"/>
                </a:solidFill>
                <a:latin typeface="Calibri" panose="020F0502020204030204"/>
                <a:ea typeface="+mn-ea"/>
              </a:rPr>
              <a:t>See too our </a:t>
            </a:r>
            <a:r>
              <a:rPr lang="en-GB" sz="1800" b="1">
                <a:solidFill>
                  <a:srgbClr val="002060"/>
                </a:solidFill>
                <a:latin typeface="Calibri" panose="020F0502020204030204"/>
                <a:ea typeface="+mn-ea"/>
                <a:hlinkClick r:id="rId2"/>
              </a:rPr>
              <a:t>Social Value Catalogue </a:t>
            </a:r>
            <a:endParaRPr lang="en-GB" sz="1800" b="1">
              <a:solidFill>
                <a:srgbClr val="002060"/>
              </a:solidFill>
              <a:latin typeface="Calibri" panose="020F0502020204030204"/>
              <a:ea typeface="+mn-ea"/>
              <a:cs typeface="Calibri"/>
            </a:endParaRP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solidFill>
                  <a:srgbClr val="002060"/>
                </a:solidFill>
                <a:latin typeface="Calibri" panose="020F0502020204030204"/>
                <a:ea typeface="+mn-ea"/>
              </a:rPr>
              <a:t>Follow #EssexSocialValue</a:t>
            </a:r>
            <a:endParaRPr lang="en-GB" sz="1800">
              <a:solidFill>
                <a:srgbClr val="002060"/>
              </a:solidFill>
              <a:latin typeface="Calibri" panose="020F0502020204030204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5596005"/>
      </p:ext>
    </p:extLst>
  </p:cSld>
  <p:clrMapOvr>
    <a:masterClrMapping/>
  </p:clrMapOvr>
</p:sld>
</file>

<file path=ppt/theme/theme1.xml><?xml version="1.0" encoding="utf-8"?>
<a:theme xmlns:a="http://schemas.openxmlformats.org/drawingml/2006/main" name="ECC_Powerpoint_Templates">
  <a:themeElements>
    <a:clrScheme name="ECC Default Colours">
      <a:dk1>
        <a:srgbClr val="000000"/>
      </a:dk1>
      <a:lt1>
        <a:srgbClr val="FFFFFF"/>
      </a:lt1>
      <a:dk2>
        <a:srgbClr val="E00069"/>
      </a:dk2>
      <a:lt2>
        <a:srgbClr val="E1291A"/>
      </a:lt2>
      <a:accent1>
        <a:srgbClr val="007A33"/>
      </a:accent1>
      <a:accent2>
        <a:srgbClr val="00A191"/>
      </a:accent2>
      <a:accent3>
        <a:srgbClr val="004899"/>
      </a:accent3>
      <a:accent4>
        <a:srgbClr val="00205B"/>
      </a:accent4>
      <a:accent5>
        <a:srgbClr val="682558"/>
      </a:accent5>
      <a:accent6>
        <a:srgbClr val="934D98"/>
      </a:accent6>
      <a:hlink>
        <a:srgbClr val="0645AD"/>
      </a:hlink>
      <a:folHlink>
        <a:srgbClr val="0645AD"/>
      </a:folHlink>
    </a:clrScheme>
    <a:fontScheme name="ECC defaul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 smtClean="0">
            <a:latin typeface="+mn-lt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B3995D"/>
        </a:dk2>
        <a:lt2>
          <a:srgbClr val="D00F44"/>
        </a:lt2>
        <a:accent1>
          <a:srgbClr val="C75B12"/>
        </a:accent1>
        <a:accent2>
          <a:srgbClr val="850057"/>
        </a:accent2>
        <a:accent3>
          <a:srgbClr val="FFFFFF"/>
        </a:accent3>
        <a:accent4>
          <a:srgbClr val="000000"/>
        </a:accent4>
        <a:accent5>
          <a:srgbClr val="E0B5AA"/>
        </a:accent5>
        <a:accent6>
          <a:srgbClr val="78004E"/>
        </a:accent6>
        <a:hlink>
          <a:srgbClr val="4B306A"/>
        </a:hlink>
        <a:folHlink>
          <a:srgbClr val="0083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C0F3BD5-2828-4B01-9775-547067E9D20B}" vid="{D6AA8548-A859-4FEB-8288-206DB8D1E4B0}"/>
    </a:ext>
  </a:extLst>
</a:theme>
</file>

<file path=ppt/theme/theme2.xml><?xml version="1.0" encoding="utf-8"?>
<a:theme xmlns:a="http://schemas.openxmlformats.org/drawingml/2006/main" name="SV Fest 22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SV Festival">
      <a:dk1>
        <a:srgbClr val="000000"/>
      </a:dk1>
      <a:lt1>
        <a:sysClr val="window" lastClr="FFFFFF"/>
      </a:lt1>
      <a:dk2>
        <a:srgbClr val="002060"/>
      </a:dk2>
      <a:lt2>
        <a:srgbClr val="FFFFFF"/>
      </a:lt2>
      <a:accent1>
        <a:srgbClr val="002060"/>
      </a:accent1>
      <a:accent2>
        <a:srgbClr val="F70B7B"/>
      </a:accent2>
      <a:accent3>
        <a:srgbClr val="50B68A"/>
      </a:accent3>
      <a:accent4>
        <a:srgbClr val="7030A0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</TotalTime>
  <Words>462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Bold</vt:lpstr>
      <vt:lpstr>Calibri</vt:lpstr>
      <vt:lpstr>Calibri Light</vt:lpstr>
      <vt:lpstr>Times</vt:lpstr>
      <vt:lpstr>ECC_Powerpoint_Templates</vt:lpstr>
      <vt:lpstr>SV Fest 22 Theme</vt:lpstr>
      <vt:lpstr>1_Office Theme</vt:lpstr>
      <vt:lpstr>Breakout 1: Community Marketplace Basics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Essex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 1: Community Marketplace Basics</dc:title>
  <dc:creator>Ida Saidly - Procurement intern</dc:creator>
  <cp:lastModifiedBy>Ida Saidly - Procurement intern</cp:lastModifiedBy>
  <cp:revision>1</cp:revision>
  <dcterms:created xsi:type="dcterms:W3CDTF">2023-08-03T12:56:07Z</dcterms:created>
  <dcterms:modified xsi:type="dcterms:W3CDTF">2023-08-03T12:59:09Z</dcterms:modified>
  <cp:version>1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d8be9e-c8d9-4b9c-bd40-2c27cc7ea2e6_Enabled">
    <vt:lpwstr>true</vt:lpwstr>
  </property>
  <property fmtid="{D5CDD505-2E9C-101B-9397-08002B2CF9AE}" pid="3" name="MSIP_Label_39d8be9e-c8d9-4b9c-bd40-2c27cc7ea2e6_SetDate">
    <vt:lpwstr>2023-08-03T12:56:07Z</vt:lpwstr>
  </property>
  <property fmtid="{D5CDD505-2E9C-101B-9397-08002B2CF9AE}" pid="4" name="MSIP_Label_39d8be9e-c8d9-4b9c-bd40-2c27cc7ea2e6_Method">
    <vt:lpwstr>Standard</vt:lpwstr>
  </property>
  <property fmtid="{D5CDD505-2E9C-101B-9397-08002B2CF9AE}" pid="5" name="MSIP_Label_39d8be9e-c8d9-4b9c-bd40-2c27cc7ea2e6_Name">
    <vt:lpwstr>39d8be9e-c8d9-4b9c-bd40-2c27cc7ea2e6</vt:lpwstr>
  </property>
  <property fmtid="{D5CDD505-2E9C-101B-9397-08002B2CF9AE}" pid="6" name="MSIP_Label_39d8be9e-c8d9-4b9c-bd40-2c27cc7ea2e6_SiteId">
    <vt:lpwstr>a8b4324f-155c-4215-a0f1-7ed8cc9a992f</vt:lpwstr>
  </property>
  <property fmtid="{D5CDD505-2E9C-101B-9397-08002B2CF9AE}" pid="7" name="MSIP_Label_39d8be9e-c8d9-4b9c-bd40-2c27cc7ea2e6_ActionId">
    <vt:lpwstr>0367c6d5-b8ec-4725-afd4-9ead43347b99</vt:lpwstr>
  </property>
  <property fmtid="{D5CDD505-2E9C-101B-9397-08002B2CF9AE}" pid="8" name="MSIP_Label_39d8be9e-c8d9-4b9c-bd40-2c27cc7ea2e6_ContentBits">
    <vt:lpwstr>0</vt:lpwstr>
  </property>
</Properties>
</file>