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9" r:id="rId5"/>
    <p:sldId id="310" r:id="rId6"/>
    <p:sldId id="305" r:id="rId7"/>
    <p:sldId id="301" r:id="rId8"/>
    <p:sldId id="299" r:id="rId9"/>
    <p:sldId id="311" r:id="rId10"/>
    <p:sldId id="312" r:id="rId11"/>
    <p:sldId id="313" r:id="rId12"/>
    <p:sldId id="315" r:id="rId13"/>
    <p:sldId id="316" r:id="rId14"/>
    <p:sldId id="318" r:id="rId15"/>
    <p:sldId id="307" r:id="rId16"/>
    <p:sldId id="320" r:id="rId17"/>
    <p:sldId id="326" r:id="rId18"/>
    <p:sldId id="327" r:id="rId19"/>
    <p:sldId id="321" r:id="rId20"/>
    <p:sldId id="328" r:id="rId21"/>
    <p:sldId id="325" r:id="rId22"/>
    <p:sldId id="32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ance" id="{0AE7C0F5-F383-4FE1-8B9E-23616EA58783}">
          <p14:sldIdLst/>
        </p14:section>
        <p14:section name="Option 3" id="{C0F3D0B7-58A2-41E7-8C28-3B79DBB0F117}">
          <p14:sldIdLst>
            <p14:sldId id="309"/>
            <p14:sldId id="310"/>
            <p14:sldId id="305"/>
            <p14:sldId id="301"/>
            <p14:sldId id="299"/>
            <p14:sldId id="311"/>
            <p14:sldId id="312"/>
            <p14:sldId id="313"/>
            <p14:sldId id="315"/>
            <p14:sldId id="316"/>
            <p14:sldId id="318"/>
            <p14:sldId id="307"/>
            <p14:sldId id="320"/>
            <p14:sldId id="326"/>
            <p14:sldId id="327"/>
            <p14:sldId id="321"/>
            <p14:sldId id="328"/>
            <p14:sldId id="325"/>
            <p14:sldId id="32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ion-Lawson, Shantelle" initials="MLS" lastIdx="5" clrIdx="0">
    <p:extLst>
      <p:ext uri="{19B8F6BF-5375-455C-9EA6-DF929625EA0E}">
        <p15:presenceInfo xmlns:p15="http://schemas.microsoft.com/office/powerpoint/2012/main" userId="S::Shantelle.MillionLawson@dhsc.gov.uk::ac89ec0d-79dc-48f0-a670-b84d8a29d5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78E"/>
    <a:srgbClr val="34B6E4"/>
    <a:srgbClr val="85D3EF"/>
    <a:srgbClr val="5DC5E9"/>
    <a:srgbClr val="D6F0FA"/>
    <a:srgbClr val="00A188"/>
    <a:srgbClr val="33B4A0"/>
    <a:srgbClr val="66C7B8"/>
    <a:srgbClr val="CCECE7"/>
    <a:srgbClr val="337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7AD1F-CD52-4794-BE16-0DA180B51133}"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3BEAA-0568-4954-8E78-A6C06C4378F1}" type="slidenum">
              <a:rPr lang="en-GB" smtClean="0"/>
              <a:t>‹#›</a:t>
            </a:fld>
            <a:endParaRPr lang="en-GB"/>
          </a:p>
        </p:txBody>
      </p:sp>
    </p:spTree>
    <p:extLst>
      <p:ext uri="{BB962C8B-B14F-4D97-AF65-F5344CB8AC3E}">
        <p14:creationId xmlns:p14="http://schemas.microsoft.com/office/powerpoint/2010/main" val="938122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ABF0-CA7F-48C0-A6CB-4A358D5580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4C1D39-2D20-4AC4-8022-EEA756783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CC6727-BFC2-4994-BE44-0B9FCAC826DD}"/>
              </a:ext>
            </a:extLst>
          </p:cNvPr>
          <p:cNvSpPr>
            <a:spLocks noGrp="1"/>
          </p:cNvSpPr>
          <p:nvPr>
            <p:ph type="dt" sz="half" idx="10"/>
          </p:nvPr>
        </p:nvSpPr>
        <p:spPr/>
        <p:txBody>
          <a:bodyPr/>
          <a:lstStyle/>
          <a:p>
            <a:fld id="{ECB3A9D7-15F0-4F3D-85C9-0BAE3ECD9E61}" type="datetimeFigureOut">
              <a:rPr lang="en-GB" smtClean="0"/>
              <a:t>18/10/2022</a:t>
            </a:fld>
            <a:endParaRPr lang="en-GB"/>
          </a:p>
        </p:txBody>
      </p:sp>
      <p:sp>
        <p:nvSpPr>
          <p:cNvPr id="5" name="Footer Placeholder 4">
            <a:extLst>
              <a:ext uri="{FF2B5EF4-FFF2-40B4-BE49-F238E27FC236}">
                <a16:creationId xmlns:a16="http://schemas.microsoft.com/office/drawing/2014/main" id="{27ACC0E0-792D-43A7-AFCC-587C04AE29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55CCC1-FDFB-4224-95CA-1562F505E120}"/>
              </a:ext>
            </a:extLst>
          </p:cNvPr>
          <p:cNvSpPr>
            <a:spLocks noGrp="1"/>
          </p:cNvSpPr>
          <p:nvPr>
            <p:ph type="sldNum" sz="quarter" idx="12"/>
          </p:nvPr>
        </p:nvSpPr>
        <p:spPr/>
        <p:txBody>
          <a:bodyPr/>
          <a:lstStyle/>
          <a:p>
            <a:fld id="{A367020E-DB03-4B35-9F69-685C19A47E4F}" type="slidenum">
              <a:rPr lang="en-GB" smtClean="0"/>
              <a:t>‹#›</a:t>
            </a:fld>
            <a:endParaRPr lang="en-GB"/>
          </a:p>
        </p:txBody>
      </p:sp>
    </p:spTree>
    <p:extLst>
      <p:ext uri="{BB962C8B-B14F-4D97-AF65-F5344CB8AC3E}">
        <p14:creationId xmlns:p14="http://schemas.microsoft.com/office/powerpoint/2010/main" val="259764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321B-725B-4AB7-B7DF-F9DB5897EB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180E2A-45F2-4109-8697-DB955FBA6D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94EE9C-E003-48E8-8B7D-4893B8D0FDA3}"/>
              </a:ext>
            </a:extLst>
          </p:cNvPr>
          <p:cNvSpPr>
            <a:spLocks noGrp="1"/>
          </p:cNvSpPr>
          <p:nvPr>
            <p:ph type="dt" sz="half" idx="10"/>
          </p:nvPr>
        </p:nvSpPr>
        <p:spPr/>
        <p:txBody>
          <a:bodyPr/>
          <a:lstStyle/>
          <a:p>
            <a:fld id="{ECB3A9D7-15F0-4F3D-85C9-0BAE3ECD9E61}" type="datetimeFigureOut">
              <a:rPr lang="en-GB" smtClean="0"/>
              <a:t>18/10/2022</a:t>
            </a:fld>
            <a:endParaRPr lang="en-GB"/>
          </a:p>
        </p:txBody>
      </p:sp>
      <p:sp>
        <p:nvSpPr>
          <p:cNvPr id="5" name="Footer Placeholder 4">
            <a:extLst>
              <a:ext uri="{FF2B5EF4-FFF2-40B4-BE49-F238E27FC236}">
                <a16:creationId xmlns:a16="http://schemas.microsoft.com/office/drawing/2014/main" id="{10F98898-CE3F-47FC-AEDC-C8A6A8C032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ED4293-56A8-4536-B2A5-949EDF771FD7}"/>
              </a:ext>
            </a:extLst>
          </p:cNvPr>
          <p:cNvSpPr>
            <a:spLocks noGrp="1"/>
          </p:cNvSpPr>
          <p:nvPr>
            <p:ph type="sldNum" sz="quarter" idx="12"/>
          </p:nvPr>
        </p:nvSpPr>
        <p:spPr/>
        <p:txBody>
          <a:bodyPr/>
          <a:lstStyle/>
          <a:p>
            <a:fld id="{A367020E-DB03-4B35-9F69-685C19A47E4F}" type="slidenum">
              <a:rPr lang="en-GB" smtClean="0"/>
              <a:t>‹#›</a:t>
            </a:fld>
            <a:endParaRPr lang="en-GB"/>
          </a:p>
        </p:txBody>
      </p:sp>
    </p:spTree>
    <p:extLst>
      <p:ext uri="{BB962C8B-B14F-4D97-AF65-F5344CB8AC3E}">
        <p14:creationId xmlns:p14="http://schemas.microsoft.com/office/powerpoint/2010/main" val="234088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64D0A-7100-49BE-A0B4-92F69BAE19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E6BAC4-64D7-4456-A738-85AF9F0A00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F27FB9-6EB7-48A6-B115-DB577F8A0E94}"/>
              </a:ext>
            </a:extLst>
          </p:cNvPr>
          <p:cNvSpPr>
            <a:spLocks noGrp="1"/>
          </p:cNvSpPr>
          <p:nvPr>
            <p:ph type="dt" sz="half" idx="10"/>
          </p:nvPr>
        </p:nvSpPr>
        <p:spPr/>
        <p:txBody>
          <a:bodyPr/>
          <a:lstStyle/>
          <a:p>
            <a:fld id="{ECB3A9D7-15F0-4F3D-85C9-0BAE3ECD9E61}" type="datetimeFigureOut">
              <a:rPr lang="en-GB" smtClean="0"/>
              <a:t>18/10/2022</a:t>
            </a:fld>
            <a:endParaRPr lang="en-GB"/>
          </a:p>
        </p:txBody>
      </p:sp>
      <p:sp>
        <p:nvSpPr>
          <p:cNvPr id="5" name="Footer Placeholder 4">
            <a:extLst>
              <a:ext uri="{FF2B5EF4-FFF2-40B4-BE49-F238E27FC236}">
                <a16:creationId xmlns:a16="http://schemas.microsoft.com/office/drawing/2014/main" id="{67617C3E-0036-41BE-97CA-0E152F9AF7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F7559B-3646-47E2-B118-0525D6FCDB61}"/>
              </a:ext>
            </a:extLst>
          </p:cNvPr>
          <p:cNvSpPr>
            <a:spLocks noGrp="1"/>
          </p:cNvSpPr>
          <p:nvPr>
            <p:ph type="sldNum" sz="quarter" idx="12"/>
          </p:nvPr>
        </p:nvSpPr>
        <p:spPr/>
        <p:txBody>
          <a:bodyPr/>
          <a:lstStyle/>
          <a:p>
            <a:fld id="{A367020E-DB03-4B35-9F69-685C19A47E4F}" type="slidenum">
              <a:rPr lang="en-GB" smtClean="0"/>
              <a:t>‹#›</a:t>
            </a:fld>
            <a:endParaRPr lang="en-GB"/>
          </a:p>
        </p:txBody>
      </p:sp>
    </p:spTree>
    <p:extLst>
      <p:ext uri="{BB962C8B-B14F-4D97-AF65-F5344CB8AC3E}">
        <p14:creationId xmlns:p14="http://schemas.microsoft.com/office/powerpoint/2010/main" val="239369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B2A6-D999-4369-AAF8-70DC7CBA0A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7A5FFF-6E74-4633-8A3A-D68F2016E8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CA5536-3A0E-40C0-BC22-F640CCB6A724}"/>
              </a:ext>
            </a:extLst>
          </p:cNvPr>
          <p:cNvSpPr>
            <a:spLocks noGrp="1"/>
          </p:cNvSpPr>
          <p:nvPr>
            <p:ph type="dt" sz="half" idx="10"/>
          </p:nvPr>
        </p:nvSpPr>
        <p:spPr/>
        <p:txBody>
          <a:bodyPr/>
          <a:lstStyle/>
          <a:p>
            <a:fld id="{ECB3A9D7-15F0-4F3D-85C9-0BAE3ECD9E61}" type="datetimeFigureOut">
              <a:rPr lang="en-GB" smtClean="0"/>
              <a:t>18/10/2022</a:t>
            </a:fld>
            <a:endParaRPr lang="en-GB"/>
          </a:p>
        </p:txBody>
      </p:sp>
      <p:sp>
        <p:nvSpPr>
          <p:cNvPr id="5" name="Footer Placeholder 4">
            <a:extLst>
              <a:ext uri="{FF2B5EF4-FFF2-40B4-BE49-F238E27FC236}">
                <a16:creationId xmlns:a16="http://schemas.microsoft.com/office/drawing/2014/main" id="{554C1936-6805-4387-BC83-BC41F8788F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5C3DC3-472E-4CEF-A08F-9DE7AC9AD121}"/>
              </a:ext>
            </a:extLst>
          </p:cNvPr>
          <p:cNvSpPr>
            <a:spLocks noGrp="1"/>
          </p:cNvSpPr>
          <p:nvPr>
            <p:ph type="sldNum" sz="quarter" idx="12"/>
          </p:nvPr>
        </p:nvSpPr>
        <p:spPr/>
        <p:txBody>
          <a:bodyPr/>
          <a:lstStyle/>
          <a:p>
            <a:fld id="{A367020E-DB03-4B35-9F69-685C19A47E4F}" type="slidenum">
              <a:rPr lang="en-GB" smtClean="0"/>
              <a:t>‹#›</a:t>
            </a:fld>
            <a:endParaRPr lang="en-GB"/>
          </a:p>
        </p:txBody>
      </p:sp>
    </p:spTree>
    <p:extLst>
      <p:ext uri="{BB962C8B-B14F-4D97-AF65-F5344CB8AC3E}">
        <p14:creationId xmlns:p14="http://schemas.microsoft.com/office/powerpoint/2010/main" val="415069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64F0-4DB8-443C-829A-B1BB4871F5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510256-1622-47A2-A915-74F55E3BEF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F2AFC7-A182-4912-937D-AEE8B81E46DD}"/>
              </a:ext>
            </a:extLst>
          </p:cNvPr>
          <p:cNvSpPr>
            <a:spLocks noGrp="1"/>
          </p:cNvSpPr>
          <p:nvPr>
            <p:ph type="dt" sz="half" idx="10"/>
          </p:nvPr>
        </p:nvSpPr>
        <p:spPr/>
        <p:txBody>
          <a:bodyPr/>
          <a:lstStyle/>
          <a:p>
            <a:fld id="{ECB3A9D7-15F0-4F3D-85C9-0BAE3ECD9E61}" type="datetimeFigureOut">
              <a:rPr lang="en-GB" smtClean="0"/>
              <a:t>18/10/2022</a:t>
            </a:fld>
            <a:endParaRPr lang="en-GB"/>
          </a:p>
        </p:txBody>
      </p:sp>
      <p:sp>
        <p:nvSpPr>
          <p:cNvPr id="5" name="Footer Placeholder 4">
            <a:extLst>
              <a:ext uri="{FF2B5EF4-FFF2-40B4-BE49-F238E27FC236}">
                <a16:creationId xmlns:a16="http://schemas.microsoft.com/office/drawing/2014/main" id="{E74D6241-C2E5-41E8-92DE-B1171F7805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F7BEC4-299B-4BCB-9FF2-83933B139DD3}"/>
              </a:ext>
            </a:extLst>
          </p:cNvPr>
          <p:cNvSpPr>
            <a:spLocks noGrp="1"/>
          </p:cNvSpPr>
          <p:nvPr>
            <p:ph type="sldNum" sz="quarter" idx="12"/>
          </p:nvPr>
        </p:nvSpPr>
        <p:spPr/>
        <p:txBody>
          <a:bodyPr/>
          <a:lstStyle/>
          <a:p>
            <a:fld id="{A367020E-DB03-4B35-9F69-685C19A47E4F}" type="slidenum">
              <a:rPr lang="en-GB" smtClean="0"/>
              <a:t>‹#›</a:t>
            </a:fld>
            <a:endParaRPr lang="en-GB"/>
          </a:p>
        </p:txBody>
      </p:sp>
    </p:spTree>
    <p:extLst>
      <p:ext uri="{BB962C8B-B14F-4D97-AF65-F5344CB8AC3E}">
        <p14:creationId xmlns:p14="http://schemas.microsoft.com/office/powerpoint/2010/main" val="23319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536B-356B-4AFC-AB6F-A934B3679C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F019D2-3B57-4812-9941-19D8AA183B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EEF64D-A8B7-4EE7-836A-D05BA77C64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FC51FE-CDE7-490A-B829-37C03135DD86}"/>
              </a:ext>
            </a:extLst>
          </p:cNvPr>
          <p:cNvSpPr>
            <a:spLocks noGrp="1"/>
          </p:cNvSpPr>
          <p:nvPr>
            <p:ph type="dt" sz="half" idx="10"/>
          </p:nvPr>
        </p:nvSpPr>
        <p:spPr/>
        <p:txBody>
          <a:bodyPr/>
          <a:lstStyle/>
          <a:p>
            <a:fld id="{ECB3A9D7-15F0-4F3D-85C9-0BAE3ECD9E61}" type="datetimeFigureOut">
              <a:rPr lang="en-GB" smtClean="0"/>
              <a:t>18/10/2022</a:t>
            </a:fld>
            <a:endParaRPr lang="en-GB"/>
          </a:p>
        </p:txBody>
      </p:sp>
      <p:sp>
        <p:nvSpPr>
          <p:cNvPr id="6" name="Footer Placeholder 5">
            <a:extLst>
              <a:ext uri="{FF2B5EF4-FFF2-40B4-BE49-F238E27FC236}">
                <a16:creationId xmlns:a16="http://schemas.microsoft.com/office/drawing/2014/main" id="{C8C983B4-1234-4E2D-B179-5C59699B88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80DA06-9072-4FB3-8277-629673B51194}"/>
              </a:ext>
            </a:extLst>
          </p:cNvPr>
          <p:cNvSpPr>
            <a:spLocks noGrp="1"/>
          </p:cNvSpPr>
          <p:nvPr>
            <p:ph type="sldNum" sz="quarter" idx="12"/>
          </p:nvPr>
        </p:nvSpPr>
        <p:spPr/>
        <p:txBody>
          <a:bodyPr/>
          <a:lstStyle/>
          <a:p>
            <a:fld id="{A367020E-DB03-4B35-9F69-685C19A47E4F}" type="slidenum">
              <a:rPr lang="en-GB" smtClean="0"/>
              <a:t>‹#›</a:t>
            </a:fld>
            <a:endParaRPr lang="en-GB"/>
          </a:p>
        </p:txBody>
      </p:sp>
    </p:spTree>
    <p:extLst>
      <p:ext uri="{BB962C8B-B14F-4D97-AF65-F5344CB8AC3E}">
        <p14:creationId xmlns:p14="http://schemas.microsoft.com/office/powerpoint/2010/main" val="299445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ECDEF-8FC7-40EB-92F9-57B48590E9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79EC0C-59BA-4BB9-A8E6-1EB8236464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B89055-65BE-485E-872E-E1CA61CB2C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B96B23-98A9-4978-B5EC-6BEA658DA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4E66E7-3D32-4F3C-9D1C-8D62BEDD65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783DA5-5AD6-4DC4-873F-79B71A4DA912}"/>
              </a:ext>
            </a:extLst>
          </p:cNvPr>
          <p:cNvSpPr>
            <a:spLocks noGrp="1"/>
          </p:cNvSpPr>
          <p:nvPr>
            <p:ph type="dt" sz="half" idx="10"/>
          </p:nvPr>
        </p:nvSpPr>
        <p:spPr/>
        <p:txBody>
          <a:bodyPr/>
          <a:lstStyle/>
          <a:p>
            <a:fld id="{ECB3A9D7-15F0-4F3D-85C9-0BAE3ECD9E61}" type="datetimeFigureOut">
              <a:rPr lang="en-GB" smtClean="0"/>
              <a:t>18/10/2022</a:t>
            </a:fld>
            <a:endParaRPr lang="en-GB"/>
          </a:p>
        </p:txBody>
      </p:sp>
      <p:sp>
        <p:nvSpPr>
          <p:cNvPr id="8" name="Footer Placeholder 7">
            <a:extLst>
              <a:ext uri="{FF2B5EF4-FFF2-40B4-BE49-F238E27FC236}">
                <a16:creationId xmlns:a16="http://schemas.microsoft.com/office/drawing/2014/main" id="{209A9ED8-C455-4DC2-B622-BBF6C3EB80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E93986-8B31-4D8B-896C-458BC7A8C1E0}"/>
              </a:ext>
            </a:extLst>
          </p:cNvPr>
          <p:cNvSpPr>
            <a:spLocks noGrp="1"/>
          </p:cNvSpPr>
          <p:nvPr>
            <p:ph type="sldNum" sz="quarter" idx="12"/>
          </p:nvPr>
        </p:nvSpPr>
        <p:spPr/>
        <p:txBody>
          <a:bodyPr/>
          <a:lstStyle/>
          <a:p>
            <a:fld id="{A367020E-DB03-4B35-9F69-685C19A47E4F}" type="slidenum">
              <a:rPr lang="en-GB" smtClean="0"/>
              <a:t>‹#›</a:t>
            </a:fld>
            <a:endParaRPr lang="en-GB"/>
          </a:p>
        </p:txBody>
      </p:sp>
    </p:spTree>
    <p:extLst>
      <p:ext uri="{BB962C8B-B14F-4D97-AF65-F5344CB8AC3E}">
        <p14:creationId xmlns:p14="http://schemas.microsoft.com/office/powerpoint/2010/main" val="42762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751F-A694-411C-9F2E-5C0D89A09E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6CA196-F8FB-4B92-A57D-337EB00D0ED4}"/>
              </a:ext>
            </a:extLst>
          </p:cNvPr>
          <p:cNvSpPr>
            <a:spLocks noGrp="1"/>
          </p:cNvSpPr>
          <p:nvPr>
            <p:ph type="dt" sz="half" idx="10"/>
          </p:nvPr>
        </p:nvSpPr>
        <p:spPr/>
        <p:txBody>
          <a:bodyPr/>
          <a:lstStyle/>
          <a:p>
            <a:fld id="{ECB3A9D7-15F0-4F3D-85C9-0BAE3ECD9E61}" type="datetimeFigureOut">
              <a:rPr lang="en-GB" smtClean="0"/>
              <a:t>18/10/2022</a:t>
            </a:fld>
            <a:endParaRPr lang="en-GB"/>
          </a:p>
        </p:txBody>
      </p:sp>
      <p:sp>
        <p:nvSpPr>
          <p:cNvPr id="4" name="Footer Placeholder 3">
            <a:extLst>
              <a:ext uri="{FF2B5EF4-FFF2-40B4-BE49-F238E27FC236}">
                <a16:creationId xmlns:a16="http://schemas.microsoft.com/office/drawing/2014/main" id="{0C2CA1BC-DC48-43B8-AF16-1495CBBB59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843892-A75E-4A84-85C6-7FC59D72ED28}"/>
              </a:ext>
            </a:extLst>
          </p:cNvPr>
          <p:cNvSpPr>
            <a:spLocks noGrp="1"/>
          </p:cNvSpPr>
          <p:nvPr>
            <p:ph type="sldNum" sz="quarter" idx="12"/>
          </p:nvPr>
        </p:nvSpPr>
        <p:spPr/>
        <p:txBody>
          <a:bodyPr/>
          <a:lstStyle/>
          <a:p>
            <a:fld id="{A367020E-DB03-4B35-9F69-685C19A47E4F}" type="slidenum">
              <a:rPr lang="en-GB" smtClean="0"/>
              <a:t>‹#›</a:t>
            </a:fld>
            <a:endParaRPr lang="en-GB"/>
          </a:p>
        </p:txBody>
      </p:sp>
    </p:spTree>
    <p:extLst>
      <p:ext uri="{BB962C8B-B14F-4D97-AF65-F5344CB8AC3E}">
        <p14:creationId xmlns:p14="http://schemas.microsoft.com/office/powerpoint/2010/main" val="77345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E76AFB-DAB7-48AD-9ADF-292F7310B9AD}"/>
              </a:ext>
            </a:extLst>
          </p:cNvPr>
          <p:cNvSpPr>
            <a:spLocks noGrp="1"/>
          </p:cNvSpPr>
          <p:nvPr>
            <p:ph type="dt" sz="half" idx="10"/>
          </p:nvPr>
        </p:nvSpPr>
        <p:spPr/>
        <p:txBody>
          <a:bodyPr/>
          <a:lstStyle/>
          <a:p>
            <a:fld id="{ECB3A9D7-15F0-4F3D-85C9-0BAE3ECD9E61}" type="datetimeFigureOut">
              <a:rPr lang="en-GB" smtClean="0"/>
              <a:t>18/10/2022</a:t>
            </a:fld>
            <a:endParaRPr lang="en-GB"/>
          </a:p>
        </p:txBody>
      </p:sp>
      <p:sp>
        <p:nvSpPr>
          <p:cNvPr id="3" name="Footer Placeholder 2">
            <a:extLst>
              <a:ext uri="{FF2B5EF4-FFF2-40B4-BE49-F238E27FC236}">
                <a16:creationId xmlns:a16="http://schemas.microsoft.com/office/drawing/2014/main" id="{91656C10-24D4-4238-A9F5-DD33C17EC0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01F3EA-7DEB-4F71-B62C-EDBA4F08C781}"/>
              </a:ext>
            </a:extLst>
          </p:cNvPr>
          <p:cNvSpPr>
            <a:spLocks noGrp="1"/>
          </p:cNvSpPr>
          <p:nvPr>
            <p:ph type="sldNum" sz="quarter" idx="12"/>
          </p:nvPr>
        </p:nvSpPr>
        <p:spPr/>
        <p:txBody>
          <a:bodyPr/>
          <a:lstStyle/>
          <a:p>
            <a:fld id="{A367020E-DB03-4B35-9F69-685C19A47E4F}" type="slidenum">
              <a:rPr lang="en-GB" smtClean="0"/>
              <a:t>‹#›</a:t>
            </a:fld>
            <a:endParaRPr lang="en-GB"/>
          </a:p>
        </p:txBody>
      </p:sp>
    </p:spTree>
    <p:extLst>
      <p:ext uri="{BB962C8B-B14F-4D97-AF65-F5344CB8AC3E}">
        <p14:creationId xmlns:p14="http://schemas.microsoft.com/office/powerpoint/2010/main" val="175602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1252-4690-4773-8E66-C958B9843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E07672-18E1-4B5D-A67B-2B331DE0AA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3F309E-D17A-4AB9-873F-EA5C524B9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6F09C-E4AF-4713-A188-84C0F8850AFA}"/>
              </a:ext>
            </a:extLst>
          </p:cNvPr>
          <p:cNvSpPr>
            <a:spLocks noGrp="1"/>
          </p:cNvSpPr>
          <p:nvPr>
            <p:ph type="dt" sz="half" idx="10"/>
          </p:nvPr>
        </p:nvSpPr>
        <p:spPr/>
        <p:txBody>
          <a:bodyPr/>
          <a:lstStyle/>
          <a:p>
            <a:fld id="{ECB3A9D7-15F0-4F3D-85C9-0BAE3ECD9E61}" type="datetimeFigureOut">
              <a:rPr lang="en-GB" smtClean="0"/>
              <a:t>18/10/2022</a:t>
            </a:fld>
            <a:endParaRPr lang="en-GB"/>
          </a:p>
        </p:txBody>
      </p:sp>
      <p:sp>
        <p:nvSpPr>
          <p:cNvPr id="6" name="Footer Placeholder 5">
            <a:extLst>
              <a:ext uri="{FF2B5EF4-FFF2-40B4-BE49-F238E27FC236}">
                <a16:creationId xmlns:a16="http://schemas.microsoft.com/office/drawing/2014/main" id="{1B9DB700-622D-4C76-A106-6CFCA48BD7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407153-23EE-4268-9251-002FC1388E3C}"/>
              </a:ext>
            </a:extLst>
          </p:cNvPr>
          <p:cNvSpPr>
            <a:spLocks noGrp="1"/>
          </p:cNvSpPr>
          <p:nvPr>
            <p:ph type="sldNum" sz="quarter" idx="12"/>
          </p:nvPr>
        </p:nvSpPr>
        <p:spPr/>
        <p:txBody>
          <a:bodyPr/>
          <a:lstStyle/>
          <a:p>
            <a:fld id="{A367020E-DB03-4B35-9F69-685C19A47E4F}" type="slidenum">
              <a:rPr lang="en-GB" smtClean="0"/>
              <a:t>‹#›</a:t>
            </a:fld>
            <a:endParaRPr lang="en-GB"/>
          </a:p>
        </p:txBody>
      </p:sp>
    </p:spTree>
    <p:extLst>
      <p:ext uri="{BB962C8B-B14F-4D97-AF65-F5344CB8AC3E}">
        <p14:creationId xmlns:p14="http://schemas.microsoft.com/office/powerpoint/2010/main" val="93613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74102-F4A9-42DB-99EA-A2C7D26730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F7B16D-8419-4541-8244-2EC4BE2F9D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F18BAD-9A4A-413C-9823-697EEDF93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B5978C-DFFA-4B0B-BF2A-D024456CC19F}"/>
              </a:ext>
            </a:extLst>
          </p:cNvPr>
          <p:cNvSpPr>
            <a:spLocks noGrp="1"/>
          </p:cNvSpPr>
          <p:nvPr>
            <p:ph type="dt" sz="half" idx="10"/>
          </p:nvPr>
        </p:nvSpPr>
        <p:spPr/>
        <p:txBody>
          <a:bodyPr/>
          <a:lstStyle/>
          <a:p>
            <a:fld id="{ECB3A9D7-15F0-4F3D-85C9-0BAE3ECD9E61}" type="datetimeFigureOut">
              <a:rPr lang="en-GB" smtClean="0"/>
              <a:t>18/10/2022</a:t>
            </a:fld>
            <a:endParaRPr lang="en-GB"/>
          </a:p>
        </p:txBody>
      </p:sp>
      <p:sp>
        <p:nvSpPr>
          <p:cNvPr id="6" name="Footer Placeholder 5">
            <a:extLst>
              <a:ext uri="{FF2B5EF4-FFF2-40B4-BE49-F238E27FC236}">
                <a16:creationId xmlns:a16="http://schemas.microsoft.com/office/drawing/2014/main" id="{0B293621-B723-4C85-821C-5E571DA1FE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F9ED7B-6FD3-4FF7-BC22-83C3764217BC}"/>
              </a:ext>
            </a:extLst>
          </p:cNvPr>
          <p:cNvSpPr>
            <a:spLocks noGrp="1"/>
          </p:cNvSpPr>
          <p:nvPr>
            <p:ph type="sldNum" sz="quarter" idx="12"/>
          </p:nvPr>
        </p:nvSpPr>
        <p:spPr/>
        <p:txBody>
          <a:bodyPr/>
          <a:lstStyle/>
          <a:p>
            <a:fld id="{A367020E-DB03-4B35-9F69-685C19A47E4F}" type="slidenum">
              <a:rPr lang="en-GB" smtClean="0"/>
              <a:t>‹#›</a:t>
            </a:fld>
            <a:endParaRPr lang="en-GB"/>
          </a:p>
        </p:txBody>
      </p:sp>
    </p:spTree>
    <p:extLst>
      <p:ext uri="{BB962C8B-B14F-4D97-AF65-F5344CB8AC3E}">
        <p14:creationId xmlns:p14="http://schemas.microsoft.com/office/powerpoint/2010/main" val="156807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2C0701-3DBC-4BCD-B94E-6141CABD8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398145-000D-4457-898A-E9432C62BA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1932D4-7912-4838-829C-84700772A5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3A9D7-15F0-4F3D-85C9-0BAE3ECD9E61}" type="datetimeFigureOut">
              <a:rPr lang="en-GB" smtClean="0"/>
              <a:t>18/10/2022</a:t>
            </a:fld>
            <a:endParaRPr lang="en-GB"/>
          </a:p>
        </p:txBody>
      </p:sp>
      <p:sp>
        <p:nvSpPr>
          <p:cNvPr id="5" name="Footer Placeholder 4">
            <a:extLst>
              <a:ext uri="{FF2B5EF4-FFF2-40B4-BE49-F238E27FC236}">
                <a16:creationId xmlns:a16="http://schemas.microsoft.com/office/drawing/2014/main" id="{07FDCDE9-B801-4362-99E1-18728ECE9B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27FEFA-B58D-4290-A537-D297E1CE52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7020E-DB03-4B35-9F69-685C19A47E4F}" type="slidenum">
              <a:rPr lang="en-GB" smtClean="0"/>
              <a:t>‹#›</a:t>
            </a:fld>
            <a:endParaRPr lang="en-GB"/>
          </a:p>
        </p:txBody>
      </p:sp>
    </p:spTree>
    <p:extLst>
      <p:ext uri="{BB962C8B-B14F-4D97-AF65-F5344CB8AC3E}">
        <p14:creationId xmlns:p14="http://schemas.microsoft.com/office/powerpoint/2010/main" val="2707153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essexproviderhub.org/digital-social-care-records/"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essexproviderhub.org/digital-social-care-records/" TargetMode="External"/><Relationship Id="rId2" Type="http://schemas.openxmlformats.org/officeDocument/2006/relationships/hyperlink" Target="https://app.smartsheet.com/b/form/aaa611b3154d47b3961b2215c3d99b88"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www.digitalsocialcare.co.uk/social-care-technology/digital-social-care-records-dynamic-purchasing-system/" TargetMode="External"/><Relationship Id="rId2" Type="http://schemas.openxmlformats.org/officeDocument/2006/relationships/hyperlink" Target="https://www.digitalsocialcare.co.uk/funding-opportunities/adult-social-care-digital-transformation-fund/" TargetMode="External"/><Relationship Id="rId1" Type="http://schemas.openxmlformats.org/officeDocument/2006/relationships/slideLayout" Target="../slideLayouts/slideLayout7.xml"/><Relationship Id="rId6" Type="http://schemas.openxmlformats.org/officeDocument/2006/relationships/hyperlink" Target="https://future.nhs.uk/DigitisingSCRecordsDevelopment/view?objectID=30620496" TargetMode="External"/><Relationship Id="rId5" Type="http://schemas.openxmlformats.org/officeDocument/2006/relationships/hyperlink" Target="https://www.digitalsocialcare.co.uk/social-care-technology/digital-social-care-records-dynamic-purchasing-system/core-capabilities-and-standards-supplier-assurance-process/" TargetMode="External"/><Relationship Id="rId4" Type="http://schemas.openxmlformats.org/officeDocument/2006/relationships/hyperlink" Target="https://www.digitalsocialcare.co.uk/dscr-assured-supplier-too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england.dscr.enquiries@nhs.net" TargetMode="External"/><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v.uk/government/publications/people-at-the-heart-of-care-adult-social-care-reform-white-paper"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2209578" y="2048438"/>
            <a:ext cx="8096250" cy="2914650"/>
          </a:xfrm>
          <a:prstGeom prst="roundRect">
            <a:avLst>
              <a:gd name="adj" fmla="val 9187"/>
            </a:avLst>
          </a:prstGeom>
          <a:solidFill>
            <a:srgbClr val="13A7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BD2561-7582-4C23-A079-AC8C1C9C95CB}"/>
              </a:ext>
            </a:extLst>
          </p:cNvPr>
          <p:cNvSpPr txBox="1"/>
          <p:nvPr/>
        </p:nvSpPr>
        <p:spPr>
          <a:xfrm>
            <a:off x="2650111" y="2460693"/>
            <a:ext cx="6877050" cy="872547"/>
          </a:xfrm>
          <a:prstGeom prst="rect">
            <a:avLst/>
          </a:prstGeom>
          <a:noFill/>
        </p:spPr>
        <p:txBody>
          <a:bodyPr wrap="square" rtlCol="0">
            <a:spAutoFit/>
          </a:bodyPr>
          <a:lstStyle/>
          <a:p>
            <a:r>
              <a:rPr lang="en-GB" sz="5070" b="1" dirty="0">
                <a:solidFill>
                  <a:schemeClr val="bg1"/>
                </a:solidFill>
                <a:latin typeface="Arial" panose="020B0604020202020204" pitchFamily="34" charset="0"/>
                <a:cs typeface="Arial" panose="020B0604020202020204" pitchFamily="34" charset="0"/>
              </a:rPr>
              <a:t>Digitising Social Care</a:t>
            </a:r>
          </a:p>
        </p:txBody>
      </p:sp>
      <p:sp>
        <p:nvSpPr>
          <p:cNvPr id="6" name="Google Shape;157;p32">
            <a:extLst>
              <a:ext uri="{FF2B5EF4-FFF2-40B4-BE49-F238E27FC236}">
                <a16:creationId xmlns:a16="http://schemas.microsoft.com/office/drawing/2014/main" id="{849E62E2-5861-480D-A5FA-6F2F18BC7824}"/>
              </a:ext>
            </a:extLst>
          </p:cNvPr>
          <p:cNvSpPr txBox="1">
            <a:spLocks/>
          </p:cNvSpPr>
          <p:nvPr/>
        </p:nvSpPr>
        <p:spPr>
          <a:xfrm>
            <a:off x="2650111" y="3471265"/>
            <a:ext cx="7445471" cy="7200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003087"/>
              </a:buClr>
              <a:buSzPts val="1500"/>
              <a:buFont typeface="Arial" panose="020B0604020202020204" pitchFamily="34" charset="0"/>
              <a:buNone/>
            </a:pPr>
            <a:r>
              <a:rPr lang="en-GB" sz="2000" b="1" dirty="0">
                <a:solidFill>
                  <a:schemeClr val="bg1"/>
                </a:solidFill>
              </a:rPr>
              <a:t>Caroline Day, Programme Manager &amp; East of England Regional Lead </a:t>
            </a:r>
          </a:p>
          <a:p>
            <a:pPr marL="0" indent="0">
              <a:lnSpc>
                <a:spcPct val="100000"/>
              </a:lnSpc>
              <a:spcBef>
                <a:spcPts val="0"/>
              </a:spcBef>
              <a:buClr>
                <a:srgbClr val="003087"/>
              </a:buClr>
              <a:buSzPts val="1500"/>
              <a:buFont typeface="Arial" panose="020B0604020202020204" pitchFamily="34" charset="0"/>
              <a:buNone/>
            </a:pPr>
            <a:r>
              <a:rPr lang="en-GB" sz="2000" b="1" dirty="0">
                <a:solidFill>
                  <a:schemeClr val="bg1"/>
                </a:solidFill>
              </a:rPr>
              <a:t>NHS Transformation Directorate </a:t>
            </a:r>
          </a:p>
        </p:txBody>
      </p:sp>
      <p:sp>
        <p:nvSpPr>
          <p:cNvPr id="7" name="Rectangle 6">
            <a:extLst>
              <a:ext uri="{FF2B5EF4-FFF2-40B4-BE49-F238E27FC236}">
                <a16:creationId xmlns:a16="http://schemas.microsoft.com/office/drawing/2014/main" id="{5204CE06-64C1-4638-8DD8-01EAD98D986D}"/>
              </a:ext>
            </a:extLst>
          </p:cNvPr>
          <p:cNvSpPr/>
          <p:nvPr/>
        </p:nvSpPr>
        <p:spPr>
          <a:xfrm>
            <a:off x="9288402" y="53075"/>
            <a:ext cx="2034853" cy="964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4" descr="DHSC_Providing care services Logo_RBG.eps">
            <a:extLst>
              <a:ext uri="{FF2B5EF4-FFF2-40B4-BE49-F238E27FC236}">
                <a16:creationId xmlns:a16="http://schemas.microsoft.com/office/drawing/2014/main" id="{B20D8207-CB28-41C4-8C06-1986732D10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595" r="1651" b="46056"/>
          <a:stretch/>
        </p:blipFill>
        <p:spPr bwMode="auto">
          <a:xfrm>
            <a:off x="9527161" y="292353"/>
            <a:ext cx="1557337" cy="48583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CA0AEE1-87D6-4083-9860-371DDC4484ED}"/>
              </a:ext>
            </a:extLst>
          </p:cNvPr>
          <p:cNvSpPr/>
          <p:nvPr/>
        </p:nvSpPr>
        <p:spPr>
          <a:xfrm>
            <a:off x="874643" y="97778"/>
            <a:ext cx="162877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623D882F-C4DB-4FB8-8FA7-5D06C2873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697" y="249100"/>
            <a:ext cx="1494665" cy="572337"/>
          </a:xfrm>
          <a:prstGeom prst="rect">
            <a:avLst/>
          </a:prstGeom>
        </p:spPr>
      </p:pic>
    </p:spTree>
    <p:extLst>
      <p:ext uri="{BB962C8B-B14F-4D97-AF65-F5344CB8AC3E}">
        <p14:creationId xmlns:p14="http://schemas.microsoft.com/office/powerpoint/2010/main" val="1220369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314325" y="233907"/>
            <a:ext cx="7324725" cy="851943"/>
          </a:xfrm>
          <a:prstGeom prst="roundRect">
            <a:avLst>
              <a:gd name="adj" fmla="val 9187"/>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BD2561-7582-4C23-A079-AC8C1C9C95CB}"/>
              </a:ext>
            </a:extLst>
          </p:cNvPr>
          <p:cNvSpPr txBox="1"/>
          <p:nvPr/>
        </p:nvSpPr>
        <p:spPr>
          <a:xfrm>
            <a:off x="403457" y="350937"/>
            <a:ext cx="6735573"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Why digitise?</a:t>
            </a:r>
          </a:p>
        </p:txBody>
      </p:sp>
      <p:sp>
        <p:nvSpPr>
          <p:cNvPr id="8" name="Google Shape;123;g1238f267480_0_3">
            <a:extLst>
              <a:ext uri="{FF2B5EF4-FFF2-40B4-BE49-F238E27FC236}">
                <a16:creationId xmlns:a16="http://schemas.microsoft.com/office/drawing/2014/main" id="{B30CDFDC-98E9-B48C-8199-D6C1084E893F}"/>
              </a:ext>
            </a:extLst>
          </p:cNvPr>
          <p:cNvSpPr txBox="1">
            <a:spLocks/>
          </p:cNvSpPr>
          <p:nvPr/>
        </p:nvSpPr>
        <p:spPr>
          <a:xfrm>
            <a:off x="932724" y="1328193"/>
            <a:ext cx="6441199" cy="33942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SzPts val="1800"/>
              <a:buFont typeface="Arial" panose="020B0604020202020204" pitchFamily="34" charset="0"/>
              <a:buNone/>
            </a:pPr>
            <a:r>
              <a:rPr lang="en-GB" sz="2000" dirty="0">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50% of care providers are still working from paper care </a:t>
            </a:r>
            <a:r>
              <a:rPr lang="en-GB" sz="2000" dirty="0">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records</a:t>
            </a:r>
            <a:r>
              <a:rPr lang="en-GB" sz="2000" dirty="0">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t>
            </a:r>
            <a:r>
              <a:rPr lang="en-GB" sz="2000" dirty="0">
                <a:latin typeface="Arial" panose="020B0604020202020204" pitchFamily="34" charset="0"/>
                <a:cs typeface="Arial" panose="020B0604020202020204" pitchFamily="34" charset="0"/>
              </a:rPr>
              <a:t> </a:t>
            </a:r>
          </a:p>
          <a:p>
            <a:pPr marL="0" indent="0">
              <a:lnSpc>
                <a:spcPct val="150000"/>
              </a:lnSpc>
              <a:spcBef>
                <a:spcPts val="0"/>
              </a:spcBef>
              <a:buSzPts val="1800"/>
              <a:buFont typeface="Arial" panose="020B0604020202020204" pitchFamily="34" charset="0"/>
              <a:buNone/>
            </a:pPr>
            <a:endParaRPr lang="en-GB" sz="2000" dirty="0">
              <a:latin typeface="Arial" panose="020B0604020202020204" pitchFamily="34" charset="0"/>
              <a:cs typeface="Arial" panose="020B0604020202020204" pitchFamily="34" charset="0"/>
            </a:endParaRPr>
          </a:p>
          <a:p>
            <a:pPr marL="0" indent="0">
              <a:lnSpc>
                <a:spcPct val="150000"/>
              </a:lnSpc>
              <a:spcBef>
                <a:spcPts val="0"/>
              </a:spcBef>
              <a:buSzPts val="1800"/>
              <a:buFont typeface="Arial" panose="020B0604020202020204" pitchFamily="34" charset="0"/>
              <a:buNone/>
            </a:pPr>
            <a:r>
              <a:rPr lang="en-GB" sz="2000" dirty="0">
                <a:latin typeface="Arial" panose="020B0604020202020204" pitchFamily="34" charset="0"/>
                <a:cs typeface="Arial" panose="020B0604020202020204" pitchFamily="34" charset="0"/>
              </a:rPr>
              <a:t>Therefore missing the benefits of digitising including supporting high quality and safe care, improving the efficiency and freeing up precious time with people by reducing administrative tasks.</a:t>
            </a:r>
          </a:p>
          <a:p>
            <a:pPr marL="0" indent="0">
              <a:lnSpc>
                <a:spcPct val="150000"/>
              </a:lnSpc>
              <a:spcBef>
                <a:spcPts val="0"/>
              </a:spcBef>
              <a:buSzPts val="1800"/>
              <a:buFont typeface="Arial" panose="020B0604020202020204" pitchFamily="34" charset="0"/>
              <a:buNone/>
            </a:pPr>
            <a:endParaRPr lang="en-GB" sz="2000" dirty="0">
              <a:latin typeface="Arial" panose="020B0604020202020204" pitchFamily="34" charset="0"/>
              <a:cs typeface="Arial" panose="020B0604020202020204" pitchFamily="34" charset="0"/>
            </a:endParaRPr>
          </a:p>
          <a:p>
            <a:pPr marL="0" indent="0">
              <a:lnSpc>
                <a:spcPct val="150000"/>
              </a:lnSpc>
              <a:spcBef>
                <a:spcPts val="0"/>
              </a:spcBef>
              <a:buSzPts val="1800"/>
              <a:buFont typeface="Arial" panose="020B0604020202020204" pitchFamily="34" charset="0"/>
              <a:buNone/>
            </a:pPr>
            <a:endParaRPr lang="en-GB" sz="2000" dirty="0">
              <a:latin typeface="Arial" panose="020B0604020202020204" pitchFamily="34" charset="0"/>
              <a:cs typeface="Arial" panose="020B0604020202020204" pitchFamily="34" charset="0"/>
            </a:endParaRPr>
          </a:p>
          <a:p>
            <a:pPr marL="0" indent="0">
              <a:lnSpc>
                <a:spcPct val="150000"/>
              </a:lnSpc>
              <a:spcBef>
                <a:spcPts val="0"/>
              </a:spcBef>
              <a:buSzPts val="1800"/>
              <a:buFont typeface="Arial" panose="020B0604020202020204" pitchFamily="34" charset="0"/>
              <a:buNone/>
            </a:pPr>
            <a:endParaRPr lang="en-GB" sz="1600" dirty="0">
              <a:latin typeface="Arial" panose="020B0604020202020204" pitchFamily="34" charset="0"/>
              <a:cs typeface="Arial" panose="020B0604020202020204" pitchFamily="34" charset="0"/>
            </a:endParaRPr>
          </a:p>
          <a:p>
            <a:pPr marL="0" indent="0">
              <a:lnSpc>
                <a:spcPct val="150000"/>
              </a:lnSpc>
              <a:spcBef>
                <a:spcPts val="0"/>
              </a:spcBef>
              <a:buSzPts val="1800"/>
              <a:buFont typeface="Arial" panose="020B0604020202020204" pitchFamily="34" charset="0"/>
              <a:buNone/>
            </a:pPr>
            <a:r>
              <a:rPr lang="en-GB" sz="160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0" indent="0">
              <a:lnSpc>
                <a:spcPct val="150000"/>
              </a:lnSpc>
              <a:spcBef>
                <a:spcPts val="0"/>
              </a:spcBef>
              <a:buSzPts val="1800"/>
              <a:buFont typeface="Arial" panose="020B0604020202020204" pitchFamily="34" charset="0"/>
              <a:buNone/>
            </a:pPr>
            <a:endParaRPr lang="en-GB" sz="1200" dirty="0">
              <a:highlight>
                <a:srgbClr val="FFFFFF"/>
              </a:highlight>
              <a:latin typeface="Arial" panose="020B0604020202020204" pitchFamily="34" charset="0"/>
              <a:ea typeface="Roboto Medium"/>
              <a:cs typeface="Arial" panose="020B0604020202020204" pitchFamily="34" charset="0"/>
              <a:sym typeface="Roboto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63500" indent="0">
              <a:lnSpc>
                <a:spcPct val="100000"/>
              </a:lnSpc>
              <a:spcBef>
                <a:spcPts val="0"/>
              </a:spcBef>
              <a:buSzPts val="1800"/>
              <a:buFont typeface="Arial" panose="020B0604020202020204" pitchFamily="34" charset="0"/>
              <a:buNone/>
            </a:pPr>
            <a:endParaRPr lang="en-GB" sz="1200" dirty="0">
              <a:latin typeface="Arial" panose="020B0604020202020204" pitchFamily="34" charset="0"/>
              <a:cs typeface="Arial" panose="020B0604020202020204" pitchFamily="34" charset="0"/>
            </a:endParaRPr>
          </a:p>
        </p:txBody>
      </p:sp>
      <p:pic>
        <p:nvPicPr>
          <p:cNvPr id="9" name="Google Shape;125;g1238f267480_0_3">
            <a:extLst>
              <a:ext uri="{FF2B5EF4-FFF2-40B4-BE49-F238E27FC236}">
                <a16:creationId xmlns:a16="http://schemas.microsoft.com/office/drawing/2014/main" id="{1D96AEAC-42E3-56BA-9CBD-2FF62AD7418A}"/>
              </a:ext>
            </a:extLst>
          </p:cNvPr>
          <p:cNvPicPr preferRelativeResize="0"/>
          <p:nvPr/>
        </p:nvPicPr>
        <p:blipFill rotWithShape="1">
          <a:blip r:embed="rId2">
            <a:alphaModFix/>
          </a:blip>
          <a:srcRect l="9820"/>
          <a:stretch/>
        </p:blipFill>
        <p:spPr>
          <a:xfrm>
            <a:off x="7742071" y="1227219"/>
            <a:ext cx="3586481" cy="4432136"/>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44181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314325" y="233907"/>
            <a:ext cx="7324725" cy="851943"/>
          </a:xfrm>
          <a:prstGeom prst="roundRect">
            <a:avLst>
              <a:gd name="adj" fmla="val 9187"/>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BD2561-7582-4C23-A079-AC8C1C9C95CB}"/>
              </a:ext>
            </a:extLst>
          </p:cNvPr>
          <p:cNvSpPr txBox="1"/>
          <p:nvPr/>
        </p:nvSpPr>
        <p:spPr>
          <a:xfrm>
            <a:off x="403457" y="350937"/>
            <a:ext cx="6735573"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Programme Strategic Benefits</a:t>
            </a:r>
          </a:p>
        </p:txBody>
      </p:sp>
      <p:sp>
        <p:nvSpPr>
          <p:cNvPr id="8" name="Google Shape;92;g11be3f2c4a6_1_218">
            <a:extLst>
              <a:ext uri="{FF2B5EF4-FFF2-40B4-BE49-F238E27FC236}">
                <a16:creationId xmlns:a16="http://schemas.microsoft.com/office/drawing/2014/main" id="{0B334086-CE91-19B7-E774-07FA03433C12}"/>
              </a:ext>
            </a:extLst>
          </p:cNvPr>
          <p:cNvSpPr txBox="1"/>
          <p:nvPr/>
        </p:nvSpPr>
        <p:spPr>
          <a:xfrm>
            <a:off x="2640713" y="1369425"/>
            <a:ext cx="1545075" cy="300060"/>
          </a:xfrm>
          <a:prstGeom prst="rect">
            <a:avLst/>
          </a:prstGeom>
          <a:noFill/>
          <a:ln>
            <a:noFill/>
          </a:ln>
        </p:spPr>
        <p:txBody>
          <a:bodyPr spcFirstLastPara="1" wrap="square" lIns="68569" tIns="68569" rIns="68569" bIns="68569" anchor="t" anchorCtr="0">
            <a:spAutoFit/>
          </a:bodyPr>
          <a:lstStyle/>
          <a:p>
            <a:endParaRPr sz="1050"/>
          </a:p>
        </p:txBody>
      </p:sp>
      <p:grpSp>
        <p:nvGrpSpPr>
          <p:cNvPr id="40" name="Group 39">
            <a:extLst>
              <a:ext uri="{FF2B5EF4-FFF2-40B4-BE49-F238E27FC236}">
                <a16:creationId xmlns:a16="http://schemas.microsoft.com/office/drawing/2014/main" id="{6EC416FE-9822-19F1-C710-665365F57ECC}"/>
              </a:ext>
            </a:extLst>
          </p:cNvPr>
          <p:cNvGrpSpPr/>
          <p:nvPr/>
        </p:nvGrpSpPr>
        <p:grpSpPr>
          <a:xfrm>
            <a:off x="6003562" y="1638185"/>
            <a:ext cx="4040629" cy="1883276"/>
            <a:chOff x="4466881" y="1045511"/>
            <a:chExt cx="4040629" cy="1883276"/>
          </a:xfrm>
        </p:grpSpPr>
        <p:sp>
          <p:nvSpPr>
            <p:cNvPr id="21" name="Google Shape;101;g11be3f2c4a6_1_218">
              <a:extLst>
                <a:ext uri="{FF2B5EF4-FFF2-40B4-BE49-F238E27FC236}">
                  <a16:creationId xmlns:a16="http://schemas.microsoft.com/office/drawing/2014/main" id="{056C9947-5966-363B-77DA-14777F1AC3D2}"/>
                </a:ext>
              </a:extLst>
            </p:cNvPr>
            <p:cNvSpPr txBox="1"/>
            <p:nvPr/>
          </p:nvSpPr>
          <p:spPr>
            <a:xfrm>
              <a:off x="6072994" y="1242413"/>
              <a:ext cx="2434516" cy="630920"/>
            </a:xfrm>
            <a:prstGeom prst="rect">
              <a:avLst/>
            </a:prstGeom>
            <a:noFill/>
            <a:ln>
              <a:noFill/>
            </a:ln>
          </p:spPr>
          <p:txBody>
            <a:bodyPr spcFirstLastPara="1" wrap="square" lIns="68569" tIns="68569" rIns="68569" bIns="68569" anchor="t" anchorCtr="0">
              <a:spAutoFit/>
            </a:bodyPr>
            <a:lstStyle/>
            <a:p>
              <a:r>
                <a:rPr lang="en-GB" sz="1600"/>
                <a:t>Improved management and oversight</a:t>
              </a:r>
              <a:endParaRPr sz="1600"/>
            </a:p>
          </p:txBody>
        </p:sp>
        <p:grpSp>
          <p:nvGrpSpPr>
            <p:cNvPr id="22" name="Google Shape;102;g11be3f2c4a6_1_218">
              <a:extLst>
                <a:ext uri="{FF2B5EF4-FFF2-40B4-BE49-F238E27FC236}">
                  <a16:creationId xmlns:a16="http://schemas.microsoft.com/office/drawing/2014/main" id="{8E5D9E20-5708-D508-1B6E-9D5587EC6605}"/>
                </a:ext>
              </a:extLst>
            </p:cNvPr>
            <p:cNvGrpSpPr/>
            <p:nvPr/>
          </p:nvGrpSpPr>
          <p:grpSpPr>
            <a:xfrm>
              <a:off x="4466881" y="1045511"/>
              <a:ext cx="1857350" cy="1883276"/>
              <a:chOff x="2582438" y="3115572"/>
              <a:chExt cx="1593300" cy="1772203"/>
            </a:xfrm>
          </p:grpSpPr>
          <p:sp>
            <p:nvSpPr>
              <p:cNvPr id="23" name="Google Shape;103;g11be3f2c4a6_1_218">
                <a:extLst>
                  <a:ext uri="{FF2B5EF4-FFF2-40B4-BE49-F238E27FC236}">
                    <a16:creationId xmlns:a16="http://schemas.microsoft.com/office/drawing/2014/main" id="{6668BDB9-B720-DE76-8106-5B5F67E5C683}"/>
                  </a:ext>
                </a:extLst>
              </p:cNvPr>
              <p:cNvSpPr txBox="1"/>
              <p:nvPr/>
            </p:nvSpPr>
            <p:spPr>
              <a:xfrm>
                <a:off x="2582438" y="4241575"/>
                <a:ext cx="1593300" cy="646200"/>
              </a:xfrm>
              <a:prstGeom prst="rect">
                <a:avLst/>
              </a:prstGeom>
              <a:noFill/>
              <a:ln>
                <a:noFill/>
              </a:ln>
            </p:spPr>
            <p:txBody>
              <a:bodyPr spcFirstLastPara="1" wrap="square" lIns="68569" tIns="34275" rIns="68569" bIns="34275" anchor="t" anchorCtr="0">
                <a:noAutofit/>
              </a:bodyPr>
              <a:lstStyle/>
              <a:p>
                <a:pPr algn="ctr">
                  <a:buSzPts val="1200"/>
                </a:pPr>
                <a:endParaRPr sz="1200"/>
              </a:p>
            </p:txBody>
          </p:sp>
          <p:sp>
            <p:nvSpPr>
              <p:cNvPr id="24" name="Google Shape;104;g11be3f2c4a6_1_218">
                <a:extLst>
                  <a:ext uri="{FF2B5EF4-FFF2-40B4-BE49-F238E27FC236}">
                    <a16:creationId xmlns:a16="http://schemas.microsoft.com/office/drawing/2014/main" id="{C168218E-B236-EFDD-C2E5-9EF618EAC484}"/>
                  </a:ext>
                </a:extLst>
              </p:cNvPr>
              <p:cNvSpPr/>
              <p:nvPr/>
            </p:nvSpPr>
            <p:spPr>
              <a:xfrm>
                <a:off x="2833270" y="3115572"/>
                <a:ext cx="1080000" cy="1080000"/>
              </a:xfrm>
              <a:prstGeom prst="ellipse">
                <a:avLst/>
              </a:prstGeom>
              <a:noFill/>
              <a:ln w="25400" cap="flat" cmpd="sng">
                <a:solidFill>
                  <a:srgbClr val="00A499"/>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a:p>
            </p:txBody>
          </p:sp>
          <p:pic>
            <p:nvPicPr>
              <p:cNvPr id="25" name="Google Shape;105;g11be3f2c4a6_1_218">
                <a:extLst>
                  <a:ext uri="{FF2B5EF4-FFF2-40B4-BE49-F238E27FC236}">
                    <a16:creationId xmlns:a16="http://schemas.microsoft.com/office/drawing/2014/main" id="{F90D2933-3288-ABCF-0BA7-91F96180100B}"/>
                  </a:ext>
                </a:extLst>
              </p:cNvPr>
              <p:cNvPicPr preferRelativeResize="0"/>
              <p:nvPr/>
            </p:nvPicPr>
            <p:blipFill rotWithShape="1">
              <a:blip r:embed="rId2">
                <a:alphaModFix/>
              </a:blip>
              <a:srcRect b="12449"/>
              <a:stretch/>
            </p:blipFill>
            <p:spPr>
              <a:xfrm>
                <a:off x="3004217" y="3332475"/>
                <a:ext cx="738082" cy="646200"/>
              </a:xfrm>
              <a:prstGeom prst="rect">
                <a:avLst/>
              </a:prstGeom>
              <a:noFill/>
              <a:ln>
                <a:noFill/>
              </a:ln>
            </p:spPr>
          </p:pic>
        </p:grpSp>
      </p:grpSp>
      <p:grpSp>
        <p:nvGrpSpPr>
          <p:cNvPr id="41" name="Group 40">
            <a:extLst>
              <a:ext uri="{FF2B5EF4-FFF2-40B4-BE49-F238E27FC236}">
                <a16:creationId xmlns:a16="http://schemas.microsoft.com/office/drawing/2014/main" id="{696966B7-AE3C-E240-93CC-CAA5B7E7DC37}"/>
              </a:ext>
            </a:extLst>
          </p:cNvPr>
          <p:cNvGrpSpPr/>
          <p:nvPr/>
        </p:nvGrpSpPr>
        <p:grpSpPr>
          <a:xfrm>
            <a:off x="1912699" y="4456839"/>
            <a:ext cx="3662950" cy="1593946"/>
            <a:chOff x="680163" y="3688935"/>
            <a:chExt cx="3662950" cy="1593946"/>
          </a:xfrm>
        </p:grpSpPr>
        <p:sp>
          <p:nvSpPr>
            <p:cNvPr id="26" name="Google Shape;106;g11be3f2c4a6_1_218">
              <a:extLst>
                <a:ext uri="{FF2B5EF4-FFF2-40B4-BE49-F238E27FC236}">
                  <a16:creationId xmlns:a16="http://schemas.microsoft.com/office/drawing/2014/main" id="{E921D301-ABCD-354E-6358-8429E541023D}"/>
                </a:ext>
              </a:extLst>
            </p:cNvPr>
            <p:cNvSpPr txBox="1"/>
            <p:nvPr/>
          </p:nvSpPr>
          <p:spPr>
            <a:xfrm>
              <a:off x="2038068" y="3904894"/>
              <a:ext cx="2305045" cy="630920"/>
            </a:xfrm>
            <a:prstGeom prst="rect">
              <a:avLst/>
            </a:prstGeom>
            <a:noFill/>
            <a:ln>
              <a:noFill/>
            </a:ln>
          </p:spPr>
          <p:txBody>
            <a:bodyPr spcFirstLastPara="1" wrap="square" lIns="68569" tIns="68569" rIns="68569" bIns="68569" anchor="t" anchorCtr="0">
              <a:spAutoFit/>
            </a:bodyPr>
            <a:lstStyle/>
            <a:p>
              <a:r>
                <a:rPr lang="en-GB" sz="1600"/>
                <a:t>Reduced costs for paper and printing</a:t>
              </a:r>
              <a:endParaRPr sz="1600"/>
            </a:p>
          </p:txBody>
        </p:sp>
        <p:grpSp>
          <p:nvGrpSpPr>
            <p:cNvPr id="29" name="Google Shape;109;g11be3f2c4a6_1_218">
              <a:extLst>
                <a:ext uri="{FF2B5EF4-FFF2-40B4-BE49-F238E27FC236}">
                  <a16:creationId xmlns:a16="http://schemas.microsoft.com/office/drawing/2014/main" id="{DBC43330-41B0-3182-6C10-92237B8B58F9}"/>
                </a:ext>
              </a:extLst>
            </p:cNvPr>
            <p:cNvGrpSpPr/>
            <p:nvPr/>
          </p:nvGrpSpPr>
          <p:grpSpPr>
            <a:xfrm>
              <a:off x="680163" y="3688935"/>
              <a:ext cx="1416076" cy="1593946"/>
              <a:chOff x="4785800" y="1144235"/>
              <a:chExt cx="1460700" cy="1822225"/>
            </a:xfrm>
          </p:grpSpPr>
          <p:sp>
            <p:nvSpPr>
              <p:cNvPr id="30" name="Google Shape;110;g11be3f2c4a6_1_218">
                <a:extLst>
                  <a:ext uri="{FF2B5EF4-FFF2-40B4-BE49-F238E27FC236}">
                    <a16:creationId xmlns:a16="http://schemas.microsoft.com/office/drawing/2014/main" id="{87BC9884-25EE-76B9-575A-03AA2404AA61}"/>
                  </a:ext>
                </a:extLst>
              </p:cNvPr>
              <p:cNvSpPr txBox="1"/>
              <p:nvPr/>
            </p:nvSpPr>
            <p:spPr>
              <a:xfrm>
                <a:off x="4785800" y="2320260"/>
                <a:ext cx="1460700" cy="646200"/>
              </a:xfrm>
              <a:prstGeom prst="rect">
                <a:avLst/>
              </a:prstGeom>
              <a:noFill/>
              <a:ln>
                <a:noFill/>
              </a:ln>
            </p:spPr>
            <p:txBody>
              <a:bodyPr spcFirstLastPara="1" wrap="square" lIns="68569" tIns="34275" rIns="68569" bIns="34275" anchor="t" anchorCtr="0">
                <a:noAutofit/>
              </a:bodyPr>
              <a:lstStyle/>
              <a:p>
                <a:pPr algn="ctr">
                  <a:buSzPts val="1200"/>
                </a:pPr>
                <a:endParaRPr sz="1200"/>
              </a:p>
            </p:txBody>
          </p:sp>
          <p:sp>
            <p:nvSpPr>
              <p:cNvPr id="31" name="Google Shape;111;g11be3f2c4a6_1_218">
                <a:extLst>
                  <a:ext uri="{FF2B5EF4-FFF2-40B4-BE49-F238E27FC236}">
                    <a16:creationId xmlns:a16="http://schemas.microsoft.com/office/drawing/2014/main" id="{288D213E-65EE-4105-FDDA-C6FC9E09BD96}"/>
                  </a:ext>
                </a:extLst>
              </p:cNvPr>
              <p:cNvSpPr/>
              <p:nvPr/>
            </p:nvSpPr>
            <p:spPr>
              <a:xfrm>
                <a:off x="4976168" y="1144235"/>
                <a:ext cx="1080000" cy="1080000"/>
              </a:xfrm>
              <a:prstGeom prst="ellipse">
                <a:avLst/>
              </a:prstGeom>
              <a:noFill/>
              <a:ln w="25400" cap="flat" cmpd="sng">
                <a:solidFill>
                  <a:srgbClr val="00A499"/>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a:p>
            </p:txBody>
          </p:sp>
          <p:pic>
            <p:nvPicPr>
              <p:cNvPr id="32" name="Google Shape;112;g11be3f2c4a6_1_218">
                <a:extLst>
                  <a:ext uri="{FF2B5EF4-FFF2-40B4-BE49-F238E27FC236}">
                    <a16:creationId xmlns:a16="http://schemas.microsoft.com/office/drawing/2014/main" id="{2CEC55A4-D9A3-4FBD-4A9D-2B64E35FDD2D}"/>
                  </a:ext>
                </a:extLst>
              </p:cNvPr>
              <p:cNvPicPr preferRelativeResize="0"/>
              <p:nvPr/>
            </p:nvPicPr>
            <p:blipFill rotWithShape="1">
              <a:blip r:embed="rId3">
                <a:alphaModFix/>
              </a:blip>
              <a:srcRect r="23861"/>
              <a:stretch/>
            </p:blipFill>
            <p:spPr>
              <a:xfrm>
                <a:off x="5231875" y="1259501"/>
                <a:ext cx="635000" cy="834008"/>
              </a:xfrm>
              <a:prstGeom prst="rect">
                <a:avLst/>
              </a:prstGeom>
              <a:noFill/>
              <a:ln>
                <a:noFill/>
              </a:ln>
            </p:spPr>
          </p:pic>
        </p:grpSp>
      </p:grpSp>
      <p:grpSp>
        <p:nvGrpSpPr>
          <p:cNvPr id="42" name="Group 41">
            <a:extLst>
              <a:ext uri="{FF2B5EF4-FFF2-40B4-BE49-F238E27FC236}">
                <a16:creationId xmlns:a16="http://schemas.microsoft.com/office/drawing/2014/main" id="{F3DBABDA-6F08-4373-B2DA-263BE29F43B5}"/>
              </a:ext>
            </a:extLst>
          </p:cNvPr>
          <p:cNvGrpSpPr/>
          <p:nvPr/>
        </p:nvGrpSpPr>
        <p:grpSpPr>
          <a:xfrm>
            <a:off x="2049769" y="3148402"/>
            <a:ext cx="3666794" cy="1067175"/>
            <a:chOff x="840432" y="2462625"/>
            <a:chExt cx="3666794" cy="1067175"/>
          </a:xfrm>
        </p:grpSpPr>
        <p:sp>
          <p:nvSpPr>
            <p:cNvPr id="27" name="Google Shape;107;g11be3f2c4a6_1_218">
              <a:extLst>
                <a:ext uri="{FF2B5EF4-FFF2-40B4-BE49-F238E27FC236}">
                  <a16:creationId xmlns:a16="http://schemas.microsoft.com/office/drawing/2014/main" id="{B2B69817-CED7-1742-5B0B-2667A06FAE35}"/>
                </a:ext>
              </a:extLst>
            </p:cNvPr>
            <p:cNvSpPr txBox="1"/>
            <p:nvPr/>
          </p:nvSpPr>
          <p:spPr>
            <a:xfrm>
              <a:off x="2072710" y="2547863"/>
              <a:ext cx="2434516" cy="630920"/>
            </a:xfrm>
            <a:prstGeom prst="rect">
              <a:avLst/>
            </a:prstGeom>
            <a:noFill/>
            <a:ln>
              <a:noFill/>
            </a:ln>
          </p:spPr>
          <p:txBody>
            <a:bodyPr spcFirstLastPara="1" wrap="square" lIns="68569" tIns="68569" rIns="68569" bIns="68569" anchor="t" anchorCtr="0">
              <a:spAutoFit/>
            </a:bodyPr>
            <a:lstStyle/>
            <a:p>
              <a:r>
                <a:rPr lang="en-GB" sz="1600"/>
                <a:t>Improved service delivered to care users</a:t>
              </a:r>
              <a:endParaRPr sz="1600"/>
            </a:p>
          </p:txBody>
        </p:sp>
        <p:pic>
          <p:nvPicPr>
            <p:cNvPr id="28" name="Google Shape;108;g11be3f2c4a6_1_218">
              <a:extLst>
                <a:ext uri="{FF2B5EF4-FFF2-40B4-BE49-F238E27FC236}">
                  <a16:creationId xmlns:a16="http://schemas.microsoft.com/office/drawing/2014/main" id="{52D6A3F4-F1B2-0D0A-C0CF-A0529552995D}"/>
                </a:ext>
              </a:extLst>
            </p:cNvPr>
            <p:cNvPicPr preferRelativeResize="0"/>
            <p:nvPr/>
          </p:nvPicPr>
          <p:blipFill>
            <a:blip r:embed="rId4">
              <a:alphaModFix/>
            </a:blip>
            <a:stretch>
              <a:fillRect/>
            </a:stretch>
          </p:blipFill>
          <p:spPr>
            <a:xfrm>
              <a:off x="1015369" y="2616422"/>
              <a:ext cx="624731" cy="624731"/>
            </a:xfrm>
            <a:prstGeom prst="rect">
              <a:avLst/>
            </a:prstGeom>
            <a:noFill/>
            <a:ln>
              <a:noFill/>
            </a:ln>
          </p:spPr>
        </p:pic>
        <p:sp>
          <p:nvSpPr>
            <p:cNvPr id="33" name="Google Shape;113;g11be3f2c4a6_1_218">
              <a:extLst>
                <a:ext uri="{FF2B5EF4-FFF2-40B4-BE49-F238E27FC236}">
                  <a16:creationId xmlns:a16="http://schemas.microsoft.com/office/drawing/2014/main" id="{287A5B7E-D73F-4EB3-61AE-294736AE39B5}"/>
                </a:ext>
              </a:extLst>
            </p:cNvPr>
            <p:cNvSpPr/>
            <p:nvPr/>
          </p:nvSpPr>
          <p:spPr>
            <a:xfrm>
              <a:off x="840432" y="2462625"/>
              <a:ext cx="1095525" cy="1067175"/>
            </a:xfrm>
            <a:prstGeom prst="ellipse">
              <a:avLst/>
            </a:prstGeom>
            <a:noFill/>
            <a:ln w="25400" cap="flat" cmpd="sng">
              <a:solidFill>
                <a:srgbClr val="00A499"/>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a:p>
          </p:txBody>
        </p:sp>
      </p:grpSp>
      <p:grpSp>
        <p:nvGrpSpPr>
          <p:cNvPr id="44" name="Group 43">
            <a:extLst>
              <a:ext uri="{FF2B5EF4-FFF2-40B4-BE49-F238E27FC236}">
                <a16:creationId xmlns:a16="http://schemas.microsoft.com/office/drawing/2014/main" id="{7AD94248-14B0-AD3D-A39A-4DE264ED98E8}"/>
              </a:ext>
            </a:extLst>
          </p:cNvPr>
          <p:cNvGrpSpPr/>
          <p:nvPr/>
        </p:nvGrpSpPr>
        <p:grpSpPr>
          <a:xfrm>
            <a:off x="2053248" y="1644398"/>
            <a:ext cx="3378784" cy="1231050"/>
            <a:chOff x="1748148" y="1358032"/>
            <a:chExt cx="3378784" cy="1231050"/>
          </a:xfrm>
        </p:grpSpPr>
        <p:grpSp>
          <p:nvGrpSpPr>
            <p:cNvPr id="43" name="Group 42">
              <a:extLst>
                <a:ext uri="{FF2B5EF4-FFF2-40B4-BE49-F238E27FC236}">
                  <a16:creationId xmlns:a16="http://schemas.microsoft.com/office/drawing/2014/main" id="{5EACFD79-9754-8DBA-9AFB-6048B1CBDDFA}"/>
                </a:ext>
              </a:extLst>
            </p:cNvPr>
            <p:cNvGrpSpPr/>
            <p:nvPr/>
          </p:nvGrpSpPr>
          <p:grpSpPr>
            <a:xfrm>
              <a:off x="1748148" y="1358032"/>
              <a:ext cx="3378784" cy="1231050"/>
              <a:chOff x="807004" y="1080790"/>
              <a:chExt cx="3378784" cy="1231050"/>
            </a:xfrm>
          </p:grpSpPr>
          <p:pic>
            <p:nvPicPr>
              <p:cNvPr id="9" name="Google Shape;93;g11be3f2c4a6_1_218">
                <a:extLst>
                  <a:ext uri="{FF2B5EF4-FFF2-40B4-BE49-F238E27FC236}">
                    <a16:creationId xmlns:a16="http://schemas.microsoft.com/office/drawing/2014/main" id="{AC1078F6-0350-467C-A19A-5C146433BD91}"/>
                  </a:ext>
                </a:extLst>
              </p:cNvPr>
              <p:cNvPicPr preferRelativeResize="0"/>
              <p:nvPr/>
            </p:nvPicPr>
            <p:blipFill rotWithShape="1">
              <a:blip r:embed="rId5">
                <a:alphaModFix/>
              </a:blip>
              <a:srcRect t="860" b="-859"/>
              <a:stretch/>
            </p:blipFill>
            <p:spPr>
              <a:xfrm>
                <a:off x="807004" y="1080790"/>
                <a:ext cx="1231050" cy="1231050"/>
              </a:xfrm>
              <a:prstGeom prst="rect">
                <a:avLst/>
              </a:prstGeom>
              <a:noFill/>
              <a:ln>
                <a:noFill/>
              </a:ln>
            </p:spPr>
          </p:pic>
          <p:sp>
            <p:nvSpPr>
              <p:cNvPr id="15" name="Google Shape;95;g11be3f2c4a6_1_218">
                <a:extLst>
                  <a:ext uri="{FF2B5EF4-FFF2-40B4-BE49-F238E27FC236}">
                    <a16:creationId xmlns:a16="http://schemas.microsoft.com/office/drawing/2014/main" id="{C91A3D66-6971-5368-2C8A-9929734A7746}"/>
                  </a:ext>
                </a:extLst>
              </p:cNvPr>
              <p:cNvSpPr txBox="1"/>
              <p:nvPr/>
            </p:nvSpPr>
            <p:spPr>
              <a:xfrm>
                <a:off x="1968244" y="1297857"/>
                <a:ext cx="2217544" cy="877141"/>
              </a:xfrm>
              <a:prstGeom prst="rect">
                <a:avLst/>
              </a:prstGeom>
              <a:noFill/>
              <a:ln>
                <a:noFill/>
              </a:ln>
            </p:spPr>
            <p:txBody>
              <a:bodyPr spcFirstLastPara="1" wrap="square" lIns="68569" tIns="68569" rIns="68569" bIns="68569" anchor="t" anchorCtr="0">
                <a:spAutoFit/>
              </a:bodyPr>
              <a:lstStyle/>
              <a:p>
                <a:pPr>
                  <a:buClr>
                    <a:schemeClr val="dk1"/>
                  </a:buClr>
                  <a:buSzPts val="1100"/>
                </a:pPr>
                <a:r>
                  <a:rPr lang="en-GB" sz="1600" dirty="0">
                    <a:solidFill>
                      <a:schemeClr val="dk1"/>
                    </a:solidFill>
                  </a:rPr>
                  <a:t>Reductions in overall administrative task time</a:t>
                </a:r>
                <a:endParaRPr sz="1600" dirty="0"/>
              </a:p>
            </p:txBody>
          </p:sp>
        </p:grpSp>
        <p:sp>
          <p:nvSpPr>
            <p:cNvPr id="34" name="Google Shape;114;g11be3f2c4a6_1_218">
              <a:extLst>
                <a:ext uri="{FF2B5EF4-FFF2-40B4-BE49-F238E27FC236}">
                  <a16:creationId xmlns:a16="http://schemas.microsoft.com/office/drawing/2014/main" id="{A6921141-857E-582A-2451-F99D1CA91190}"/>
                </a:ext>
              </a:extLst>
            </p:cNvPr>
            <p:cNvSpPr/>
            <p:nvPr/>
          </p:nvSpPr>
          <p:spPr>
            <a:xfrm>
              <a:off x="1786498" y="1398697"/>
              <a:ext cx="1095525" cy="1131750"/>
            </a:xfrm>
            <a:prstGeom prst="ellipse">
              <a:avLst/>
            </a:prstGeom>
            <a:noFill/>
            <a:ln w="25400" cap="flat" cmpd="sng">
              <a:solidFill>
                <a:srgbClr val="00A499"/>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a:p>
          </p:txBody>
        </p:sp>
      </p:grpSp>
      <p:grpSp>
        <p:nvGrpSpPr>
          <p:cNvPr id="39" name="Group 38">
            <a:extLst>
              <a:ext uri="{FF2B5EF4-FFF2-40B4-BE49-F238E27FC236}">
                <a16:creationId xmlns:a16="http://schemas.microsoft.com/office/drawing/2014/main" id="{11A8519B-9309-B0A5-0995-53B27237EE63}"/>
              </a:ext>
            </a:extLst>
          </p:cNvPr>
          <p:cNvGrpSpPr/>
          <p:nvPr/>
        </p:nvGrpSpPr>
        <p:grpSpPr>
          <a:xfrm>
            <a:off x="6295963" y="2959600"/>
            <a:ext cx="3709177" cy="1179000"/>
            <a:chOff x="4739046" y="2326665"/>
            <a:chExt cx="3709177" cy="1179000"/>
          </a:xfrm>
        </p:grpSpPr>
        <p:pic>
          <p:nvPicPr>
            <p:cNvPr id="14" name="Google Shape;94;g11be3f2c4a6_1_218">
              <a:extLst>
                <a:ext uri="{FF2B5EF4-FFF2-40B4-BE49-F238E27FC236}">
                  <a16:creationId xmlns:a16="http://schemas.microsoft.com/office/drawing/2014/main" id="{770D1C84-3A94-797D-128C-C74E6C30CA83}"/>
                </a:ext>
              </a:extLst>
            </p:cNvPr>
            <p:cNvPicPr preferRelativeResize="0"/>
            <p:nvPr/>
          </p:nvPicPr>
          <p:blipFill rotWithShape="1">
            <a:blip r:embed="rId6">
              <a:alphaModFix/>
            </a:blip>
            <a:srcRect/>
            <a:stretch/>
          </p:blipFill>
          <p:spPr>
            <a:xfrm>
              <a:off x="4943917" y="2581650"/>
              <a:ext cx="799361" cy="761850"/>
            </a:xfrm>
            <a:prstGeom prst="rect">
              <a:avLst/>
            </a:prstGeom>
            <a:noFill/>
            <a:ln>
              <a:noFill/>
            </a:ln>
          </p:spPr>
        </p:pic>
        <p:sp>
          <p:nvSpPr>
            <p:cNvPr id="16" name="Google Shape;96;g11be3f2c4a6_1_218">
              <a:extLst>
                <a:ext uri="{FF2B5EF4-FFF2-40B4-BE49-F238E27FC236}">
                  <a16:creationId xmlns:a16="http://schemas.microsoft.com/office/drawing/2014/main" id="{59438A0D-D918-0814-5F67-BF6E602C4BEB}"/>
                </a:ext>
              </a:extLst>
            </p:cNvPr>
            <p:cNvSpPr txBox="1"/>
            <p:nvPr/>
          </p:nvSpPr>
          <p:spPr>
            <a:xfrm>
              <a:off x="6013707" y="2528194"/>
              <a:ext cx="2434516" cy="877141"/>
            </a:xfrm>
            <a:prstGeom prst="rect">
              <a:avLst/>
            </a:prstGeom>
            <a:noFill/>
            <a:ln>
              <a:noFill/>
            </a:ln>
          </p:spPr>
          <p:txBody>
            <a:bodyPr spcFirstLastPara="1" wrap="square" lIns="68569" tIns="68569" rIns="68569" bIns="68569" anchor="t" anchorCtr="0">
              <a:spAutoFit/>
            </a:bodyPr>
            <a:lstStyle/>
            <a:p>
              <a:pPr>
                <a:buClr>
                  <a:schemeClr val="dk1"/>
                </a:buClr>
                <a:buSzPts val="1100"/>
              </a:pPr>
              <a:r>
                <a:rPr lang="en-GB" sz="1600" dirty="0">
                  <a:solidFill>
                    <a:schemeClr val="dk1"/>
                  </a:solidFill>
                </a:rPr>
                <a:t>Increased compliance against Regulation and standards </a:t>
              </a:r>
              <a:endParaRPr sz="1600" dirty="0"/>
            </a:p>
          </p:txBody>
        </p:sp>
        <p:sp>
          <p:nvSpPr>
            <p:cNvPr id="35" name="Google Shape;115;g11be3f2c4a6_1_218">
              <a:extLst>
                <a:ext uri="{FF2B5EF4-FFF2-40B4-BE49-F238E27FC236}">
                  <a16:creationId xmlns:a16="http://schemas.microsoft.com/office/drawing/2014/main" id="{1E141A6B-F9DE-C872-6E8E-2741F58EAA43}"/>
                </a:ext>
              </a:extLst>
            </p:cNvPr>
            <p:cNvSpPr/>
            <p:nvPr/>
          </p:nvSpPr>
          <p:spPr>
            <a:xfrm>
              <a:off x="4739046" y="2326665"/>
              <a:ext cx="1230975" cy="1179000"/>
            </a:xfrm>
            <a:prstGeom prst="ellipse">
              <a:avLst/>
            </a:prstGeom>
            <a:noFill/>
            <a:ln w="25400" cap="flat" cmpd="sng">
              <a:solidFill>
                <a:srgbClr val="00A499"/>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a:p>
          </p:txBody>
        </p:sp>
      </p:grpSp>
      <p:grpSp>
        <p:nvGrpSpPr>
          <p:cNvPr id="38" name="Group 37">
            <a:extLst>
              <a:ext uri="{FF2B5EF4-FFF2-40B4-BE49-F238E27FC236}">
                <a16:creationId xmlns:a16="http://schemas.microsoft.com/office/drawing/2014/main" id="{798A4605-4FB0-0680-7A0F-C9C3C2B4A564}"/>
              </a:ext>
            </a:extLst>
          </p:cNvPr>
          <p:cNvGrpSpPr/>
          <p:nvPr/>
        </p:nvGrpSpPr>
        <p:grpSpPr>
          <a:xfrm>
            <a:off x="3488771" y="4459750"/>
            <a:ext cx="6043001" cy="1670817"/>
            <a:chOff x="1860903" y="3688932"/>
            <a:chExt cx="6043001" cy="1670817"/>
          </a:xfrm>
        </p:grpSpPr>
        <p:sp>
          <p:nvSpPr>
            <p:cNvPr id="20" name="Google Shape;100;g11be3f2c4a6_1_218">
              <a:extLst>
                <a:ext uri="{FF2B5EF4-FFF2-40B4-BE49-F238E27FC236}">
                  <a16:creationId xmlns:a16="http://schemas.microsoft.com/office/drawing/2014/main" id="{9FC2FFF0-BBE9-E5B7-BC79-1BF7498307BF}"/>
                </a:ext>
              </a:extLst>
            </p:cNvPr>
            <p:cNvSpPr txBox="1"/>
            <p:nvPr/>
          </p:nvSpPr>
          <p:spPr>
            <a:xfrm>
              <a:off x="6072993" y="3764194"/>
              <a:ext cx="1830911" cy="877141"/>
            </a:xfrm>
            <a:prstGeom prst="rect">
              <a:avLst/>
            </a:prstGeom>
            <a:noFill/>
            <a:ln>
              <a:noFill/>
            </a:ln>
          </p:spPr>
          <p:txBody>
            <a:bodyPr spcFirstLastPara="1" wrap="square" lIns="68569" tIns="68569" rIns="68569" bIns="68569" anchor="t" anchorCtr="0">
              <a:spAutoFit/>
            </a:bodyPr>
            <a:lstStyle/>
            <a:p>
              <a:r>
                <a:rPr lang="en-GB"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Improved</a:t>
              </a:r>
              <a:r>
                <a:rPr lang="en-GB" sz="1600" dirty="0"/>
                <a:t> data quality and management </a:t>
              </a:r>
              <a:endParaRPr sz="1600" dirty="0"/>
            </a:p>
          </p:txBody>
        </p:sp>
        <p:grpSp>
          <p:nvGrpSpPr>
            <p:cNvPr id="37" name="Group 36">
              <a:extLst>
                <a:ext uri="{FF2B5EF4-FFF2-40B4-BE49-F238E27FC236}">
                  <a16:creationId xmlns:a16="http://schemas.microsoft.com/office/drawing/2014/main" id="{05DF3987-45F5-92BB-3DDD-E73DAF1B3A2B}"/>
                </a:ext>
              </a:extLst>
            </p:cNvPr>
            <p:cNvGrpSpPr/>
            <p:nvPr/>
          </p:nvGrpSpPr>
          <p:grpSpPr>
            <a:xfrm>
              <a:off x="1860903" y="3688932"/>
              <a:ext cx="4030455" cy="1670817"/>
              <a:chOff x="1860903" y="3688932"/>
              <a:chExt cx="4030455" cy="1670817"/>
            </a:xfrm>
          </p:grpSpPr>
          <p:grpSp>
            <p:nvGrpSpPr>
              <p:cNvPr id="17" name="Google Shape;97;g11be3f2c4a6_1_218">
                <a:extLst>
                  <a:ext uri="{FF2B5EF4-FFF2-40B4-BE49-F238E27FC236}">
                    <a16:creationId xmlns:a16="http://schemas.microsoft.com/office/drawing/2014/main" id="{A021A8C0-AB7C-86DA-C81D-50B3E55901D2}"/>
                  </a:ext>
                </a:extLst>
              </p:cNvPr>
              <p:cNvGrpSpPr/>
              <p:nvPr/>
            </p:nvGrpSpPr>
            <p:grpSpPr>
              <a:xfrm>
                <a:off x="1860903" y="3905001"/>
                <a:ext cx="3659053" cy="1454748"/>
                <a:chOff x="6866475" y="2952455"/>
                <a:chExt cx="4591848" cy="1708970"/>
              </a:xfrm>
            </p:grpSpPr>
            <p:sp>
              <p:nvSpPr>
                <p:cNvPr id="18" name="Google Shape;98;g11be3f2c4a6_1_218">
                  <a:extLst>
                    <a:ext uri="{FF2B5EF4-FFF2-40B4-BE49-F238E27FC236}">
                      <a16:creationId xmlns:a16="http://schemas.microsoft.com/office/drawing/2014/main" id="{82541AEF-F971-A760-AAE2-D7ACDF01F152}"/>
                    </a:ext>
                  </a:extLst>
                </p:cNvPr>
                <p:cNvSpPr txBox="1"/>
                <p:nvPr/>
              </p:nvSpPr>
              <p:spPr>
                <a:xfrm>
                  <a:off x="6866475" y="4199725"/>
                  <a:ext cx="2159400" cy="461700"/>
                </a:xfrm>
                <a:prstGeom prst="rect">
                  <a:avLst/>
                </a:prstGeom>
                <a:noFill/>
                <a:ln>
                  <a:noFill/>
                </a:ln>
              </p:spPr>
              <p:txBody>
                <a:bodyPr spcFirstLastPara="1" wrap="square" lIns="68569" tIns="34275" rIns="68569" bIns="34275" anchor="t" anchorCtr="0">
                  <a:noAutofit/>
                </a:bodyPr>
                <a:lstStyle/>
                <a:p>
                  <a:pPr algn="ctr">
                    <a:buSzPts val="1200"/>
                  </a:pPr>
                  <a:endParaRPr sz="1200"/>
                </a:p>
              </p:txBody>
            </p:sp>
            <p:pic>
              <p:nvPicPr>
                <p:cNvPr id="19" name="Google Shape;99;g11be3f2c4a6_1_218">
                  <a:extLst>
                    <a:ext uri="{FF2B5EF4-FFF2-40B4-BE49-F238E27FC236}">
                      <a16:creationId xmlns:a16="http://schemas.microsoft.com/office/drawing/2014/main" id="{896CF1D4-4590-24A5-0041-B8850610B5F3}"/>
                    </a:ext>
                  </a:extLst>
                </p:cNvPr>
                <p:cNvPicPr preferRelativeResize="0"/>
                <p:nvPr/>
              </p:nvPicPr>
              <p:blipFill>
                <a:blip r:embed="rId7">
                  <a:alphaModFix/>
                </a:blip>
                <a:stretch>
                  <a:fillRect/>
                </a:stretch>
              </p:blipFill>
              <p:spPr>
                <a:xfrm>
                  <a:off x="10704473" y="2952455"/>
                  <a:ext cx="753850" cy="753850"/>
                </a:xfrm>
                <a:prstGeom prst="rect">
                  <a:avLst/>
                </a:prstGeom>
                <a:noFill/>
                <a:ln>
                  <a:noFill/>
                </a:ln>
              </p:spPr>
            </p:pic>
          </p:grpSp>
          <p:sp>
            <p:nvSpPr>
              <p:cNvPr id="36" name="Google Shape;116;g11be3f2c4a6_1_218">
                <a:extLst>
                  <a:ext uri="{FF2B5EF4-FFF2-40B4-BE49-F238E27FC236}">
                    <a16:creationId xmlns:a16="http://schemas.microsoft.com/office/drawing/2014/main" id="{052B3F4B-9133-F858-6CCF-0C0E1259DE3B}"/>
                  </a:ext>
                </a:extLst>
              </p:cNvPr>
              <p:cNvSpPr/>
              <p:nvPr/>
            </p:nvSpPr>
            <p:spPr>
              <a:xfrm>
                <a:off x="4737432" y="3688932"/>
                <a:ext cx="1153926" cy="1058678"/>
              </a:xfrm>
              <a:prstGeom prst="ellipse">
                <a:avLst/>
              </a:prstGeom>
              <a:noFill/>
              <a:ln w="25400" cap="flat" cmpd="sng">
                <a:solidFill>
                  <a:srgbClr val="00A499"/>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a:p>
            </p:txBody>
          </p:sp>
        </p:grpSp>
      </p:grpSp>
    </p:spTree>
    <p:extLst>
      <p:ext uri="{BB962C8B-B14F-4D97-AF65-F5344CB8AC3E}">
        <p14:creationId xmlns:p14="http://schemas.microsoft.com/office/powerpoint/2010/main" val="216132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7FF13AA-4D44-416E-BF0B-0B095CEE6816}"/>
              </a:ext>
            </a:extLst>
          </p:cNvPr>
          <p:cNvSpPr/>
          <p:nvPr/>
        </p:nvSpPr>
        <p:spPr>
          <a:xfrm>
            <a:off x="2035765" y="2038461"/>
            <a:ext cx="8573476" cy="3297813"/>
          </a:xfrm>
          <a:prstGeom prst="roundRect">
            <a:avLst>
              <a:gd name="adj" fmla="val 10622"/>
            </a:avLst>
          </a:prstGeom>
          <a:solidFill>
            <a:srgbClr val="00A188"/>
          </a:solid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i="1" u="none" strike="noStrike" dirty="0">
                <a:solidFill>
                  <a:schemeClr val="bg1"/>
                </a:solidFill>
                <a:effectLst/>
                <a:latin typeface="Arial" panose="020B0604020202020204" pitchFamily="34" charset="0"/>
                <a:cs typeface="Arial" panose="020B0604020202020204" pitchFamily="34" charset="0"/>
              </a:rPr>
              <a:t>“In Hampshire and Isle Of Wight ICS, we have already seen unprecedented benefits to providing our care homes with secure access to our DSCR. Care homes can review new and existing admissions, results, meds and allergy details preventing in many cases the requirement to queue on the hospital or GP phone systems and then spend time discussing details with them. This is a time saving for the care workers, and the GP’s enabling more time care.”</a:t>
            </a:r>
            <a:endParaRPr lang="en-GB" sz="2000" i="1" dirty="0">
              <a:solidFill>
                <a:schemeClr val="bg1"/>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314325" y="233907"/>
            <a:ext cx="7324725" cy="851943"/>
          </a:xfrm>
          <a:prstGeom prst="roundRect">
            <a:avLst>
              <a:gd name="adj" fmla="val 9187"/>
            </a:avLst>
          </a:prstGeom>
          <a:solidFill>
            <a:srgbClr val="13A7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BD2561-7582-4C23-A079-AC8C1C9C95CB}"/>
              </a:ext>
            </a:extLst>
          </p:cNvPr>
          <p:cNvSpPr txBox="1"/>
          <p:nvPr/>
        </p:nvSpPr>
        <p:spPr>
          <a:xfrm>
            <a:off x="403458" y="350937"/>
            <a:ext cx="4831882"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Case Study </a:t>
            </a:r>
          </a:p>
        </p:txBody>
      </p:sp>
      <p:sp>
        <p:nvSpPr>
          <p:cNvPr id="8" name="Rectangle: Rounded Corners 7">
            <a:extLst>
              <a:ext uri="{FF2B5EF4-FFF2-40B4-BE49-F238E27FC236}">
                <a16:creationId xmlns:a16="http://schemas.microsoft.com/office/drawing/2014/main" id="{5E35E5F1-E697-4B9C-95CD-B4C5DA1D89DD}"/>
              </a:ext>
            </a:extLst>
          </p:cNvPr>
          <p:cNvSpPr/>
          <p:nvPr/>
        </p:nvSpPr>
        <p:spPr>
          <a:xfrm>
            <a:off x="1582759" y="1635328"/>
            <a:ext cx="889233" cy="8519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descr="Selfie outline">
            <a:extLst>
              <a:ext uri="{FF2B5EF4-FFF2-40B4-BE49-F238E27FC236}">
                <a16:creationId xmlns:a16="http://schemas.microsoft.com/office/drawing/2014/main" id="{0A9E97BC-0DD2-4174-8D31-D0676CC75AA5}"/>
              </a:ext>
            </a:extLst>
          </p:cNvPr>
          <p:cNvSpPr/>
          <p:nvPr/>
        </p:nvSpPr>
        <p:spPr>
          <a:xfrm>
            <a:off x="1565981" y="1628276"/>
            <a:ext cx="906011" cy="851943"/>
          </a:xfrm>
          <a:prstGeom prst="round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rgbClr val="00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82DEEA77-ADC7-4B35-B5AF-A59A236B454C}"/>
              </a:ext>
            </a:extLst>
          </p:cNvPr>
          <p:cNvSpPr/>
          <p:nvPr/>
        </p:nvSpPr>
        <p:spPr>
          <a:xfrm>
            <a:off x="8067941" y="1186518"/>
            <a:ext cx="889233" cy="8519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0544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314325" y="233907"/>
            <a:ext cx="7324725" cy="851943"/>
          </a:xfrm>
          <a:prstGeom prst="roundRect">
            <a:avLst>
              <a:gd name="adj" fmla="val 9187"/>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BD2561-7582-4C23-A079-AC8C1C9C95CB}"/>
              </a:ext>
            </a:extLst>
          </p:cNvPr>
          <p:cNvSpPr txBox="1"/>
          <p:nvPr/>
        </p:nvSpPr>
        <p:spPr>
          <a:xfrm>
            <a:off x="403457" y="350937"/>
            <a:ext cx="6735573"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Regulatory Compliance</a:t>
            </a:r>
          </a:p>
        </p:txBody>
      </p:sp>
      <p:sp>
        <p:nvSpPr>
          <p:cNvPr id="7" name="Google Shape;107;g1220b7a9e5e_1_14">
            <a:extLst>
              <a:ext uri="{FF2B5EF4-FFF2-40B4-BE49-F238E27FC236}">
                <a16:creationId xmlns:a16="http://schemas.microsoft.com/office/drawing/2014/main" id="{AF8943D2-6B53-FCC8-B815-98FD985D1194}"/>
              </a:ext>
            </a:extLst>
          </p:cNvPr>
          <p:cNvSpPr txBox="1"/>
          <p:nvPr/>
        </p:nvSpPr>
        <p:spPr>
          <a:xfrm>
            <a:off x="1082587" y="1549471"/>
            <a:ext cx="8682198" cy="3139291"/>
          </a:xfrm>
          <a:prstGeom prst="rect">
            <a:avLst/>
          </a:prstGeom>
          <a:noFill/>
          <a:ln>
            <a:noFill/>
          </a:ln>
        </p:spPr>
        <p:txBody>
          <a:bodyPr spcFirstLastPara="1" wrap="square" lIns="91425" tIns="91425" rIns="91425" bIns="91425" anchor="t" anchorCtr="0">
            <a:spAutoFit/>
          </a:bodyPr>
          <a:lstStyle/>
          <a:p>
            <a:pPr marL="90487">
              <a:buClr>
                <a:srgbClr val="404041"/>
              </a:buClr>
              <a:buSzPts val="1700"/>
            </a:pPr>
            <a:r>
              <a:rPr lang="en-GB" sz="2400" dirty="0">
                <a:highlight>
                  <a:srgbClr val="FFFFFF"/>
                </a:highlight>
                <a:latin typeface="Arial" panose="020B0604020202020204" pitchFamily="34" charset="0"/>
                <a:cs typeface="Arial" panose="020B0604020202020204" pitchFamily="34" charset="0"/>
              </a:rPr>
              <a:t>“Do you have a digital social care record system?” now part of annual return to CQC</a:t>
            </a:r>
          </a:p>
          <a:p>
            <a:pPr marL="90487">
              <a:buClr>
                <a:srgbClr val="404041"/>
              </a:buClr>
              <a:buSzPts val="1700"/>
            </a:pPr>
            <a:endParaRPr lang="en-GB" sz="2400" dirty="0">
              <a:highlight>
                <a:srgbClr val="FFFFFF"/>
              </a:highlight>
              <a:latin typeface="Arial" panose="020B0604020202020204" pitchFamily="34" charset="0"/>
              <a:cs typeface="Arial" panose="020B0604020202020204" pitchFamily="34" charset="0"/>
            </a:endParaRPr>
          </a:p>
          <a:p>
            <a:pPr marL="90487">
              <a:buClr>
                <a:srgbClr val="404041"/>
              </a:buClr>
              <a:buSzPts val="1700"/>
            </a:pPr>
            <a:r>
              <a:rPr lang="en-GB" sz="2400" dirty="0">
                <a:highlight>
                  <a:srgbClr val="FFFFFF"/>
                </a:highlight>
                <a:latin typeface="Arial" panose="020B0604020202020204" pitchFamily="34" charset="0"/>
                <a:cs typeface="Arial" panose="020B0604020202020204" pitchFamily="34" charset="0"/>
              </a:rPr>
              <a:t>CQC actively promoting DSCRs are part of their engagement activities with care providers</a:t>
            </a:r>
          </a:p>
          <a:p>
            <a:pPr marL="90487">
              <a:buClr>
                <a:srgbClr val="404041"/>
              </a:buClr>
              <a:buSzPts val="1700"/>
            </a:pPr>
            <a:endParaRPr lang="en-GB" sz="2400" dirty="0">
              <a:highlight>
                <a:srgbClr val="FFFFFF"/>
              </a:highlight>
              <a:latin typeface="Arial" panose="020B0604020202020204" pitchFamily="34" charset="0"/>
              <a:cs typeface="Arial" panose="020B0604020202020204" pitchFamily="34" charset="0"/>
            </a:endParaRPr>
          </a:p>
          <a:p>
            <a:pPr marL="90487">
              <a:buClr>
                <a:srgbClr val="404041"/>
              </a:buClr>
              <a:buSzPts val="1700"/>
            </a:pPr>
            <a:r>
              <a:rPr lang="en-GB" sz="2400" dirty="0">
                <a:highlight>
                  <a:srgbClr val="FFFFFF"/>
                </a:highlight>
                <a:latin typeface="Arial" panose="020B0604020202020204" pitchFamily="34" charset="0"/>
                <a:cs typeface="Arial" panose="020B0604020202020204" pitchFamily="34" charset="0"/>
              </a:rPr>
              <a:t>NHSTD are sharing evidence base for DSCRs with the CQC to demonstrate impact on quality of care</a:t>
            </a:r>
          </a:p>
        </p:txBody>
      </p:sp>
      <p:pic>
        <p:nvPicPr>
          <p:cNvPr id="8" name="Google Shape;94;g11be3f2c4a6_1_218">
            <a:extLst>
              <a:ext uri="{FF2B5EF4-FFF2-40B4-BE49-F238E27FC236}">
                <a16:creationId xmlns:a16="http://schemas.microsoft.com/office/drawing/2014/main" id="{F007E5F1-34D2-8761-AD20-849408833446}"/>
              </a:ext>
            </a:extLst>
          </p:cNvPr>
          <p:cNvPicPr preferRelativeResize="0"/>
          <p:nvPr/>
        </p:nvPicPr>
        <p:blipFill rotWithShape="1">
          <a:blip r:embed="rId2">
            <a:alphaModFix/>
          </a:blip>
          <a:srcRect/>
          <a:stretch/>
        </p:blipFill>
        <p:spPr>
          <a:xfrm>
            <a:off x="10094246" y="4748478"/>
            <a:ext cx="799361" cy="761850"/>
          </a:xfrm>
          <a:prstGeom prst="rect">
            <a:avLst/>
          </a:prstGeom>
          <a:noFill/>
          <a:ln>
            <a:noFill/>
          </a:ln>
        </p:spPr>
      </p:pic>
      <p:sp>
        <p:nvSpPr>
          <p:cNvPr id="9" name="Google Shape;115;g11be3f2c4a6_1_218">
            <a:extLst>
              <a:ext uri="{FF2B5EF4-FFF2-40B4-BE49-F238E27FC236}">
                <a16:creationId xmlns:a16="http://schemas.microsoft.com/office/drawing/2014/main" id="{0F4C90AE-0A63-9828-712C-73AB5A0ED3CB}"/>
              </a:ext>
            </a:extLst>
          </p:cNvPr>
          <p:cNvSpPr/>
          <p:nvPr/>
        </p:nvSpPr>
        <p:spPr>
          <a:xfrm>
            <a:off x="9878438" y="4519127"/>
            <a:ext cx="1230975" cy="1179000"/>
          </a:xfrm>
          <a:prstGeom prst="ellipse">
            <a:avLst/>
          </a:prstGeom>
          <a:noFill/>
          <a:ln w="25400" cap="flat" cmpd="sng">
            <a:solidFill>
              <a:srgbClr val="00A499"/>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a:p>
        </p:txBody>
      </p:sp>
    </p:spTree>
    <p:extLst>
      <p:ext uri="{BB962C8B-B14F-4D97-AF65-F5344CB8AC3E}">
        <p14:creationId xmlns:p14="http://schemas.microsoft.com/office/powerpoint/2010/main" val="237171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314325" y="233907"/>
            <a:ext cx="7324725" cy="851943"/>
          </a:xfrm>
          <a:prstGeom prst="roundRect">
            <a:avLst>
              <a:gd name="adj" fmla="val 9187"/>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BD2561-7582-4C23-A079-AC8C1C9C95CB}"/>
              </a:ext>
            </a:extLst>
          </p:cNvPr>
          <p:cNvSpPr txBox="1"/>
          <p:nvPr/>
        </p:nvSpPr>
        <p:spPr>
          <a:xfrm>
            <a:off x="403457" y="350937"/>
            <a:ext cx="6735573"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What next?</a:t>
            </a:r>
          </a:p>
        </p:txBody>
      </p:sp>
      <p:sp>
        <p:nvSpPr>
          <p:cNvPr id="8" name="Google Shape;123;g1238f267480_0_3">
            <a:extLst>
              <a:ext uri="{FF2B5EF4-FFF2-40B4-BE49-F238E27FC236}">
                <a16:creationId xmlns:a16="http://schemas.microsoft.com/office/drawing/2014/main" id="{B30CDFDC-98E9-B48C-8199-D6C1084E893F}"/>
              </a:ext>
            </a:extLst>
          </p:cNvPr>
          <p:cNvSpPr txBox="1">
            <a:spLocks/>
          </p:cNvSpPr>
          <p:nvPr/>
        </p:nvSpPr>
        <p:spPr>
          <a:xfrm>
            <a:off x="769928" y="1328193"/>
            <a:ext cx="6002630" cy="33942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rtl="0" fontAlgn="base">
              <a:spcBef>
                <a:spcPts val="0"/>
              </a:spcBef>
              <a:spcAft>
                <a:spcPts val="0"/>
              </a:spcAft>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Grant funding being made available now to support the adoption of digital social care records</a:t>
            </a:r>
          </a:p>
          <a:p>
            <a:pPr marL="285750" indent="-285750" rtl="0" fontAlgn="base">
              <a:spcBef>
                <a:spcPts val="0"/>
              </a:spcBef>
              <a:spcAft>
                <a:spcPts val="0"/>
              </a:spcAft>
              <a:buFont typeface="Arial" panose="020B0604020202020204" pitchFamily="34" charset="0"/>
              <a:buChar char="•"/>
            </a:pPr>
            <a:endParaRPr lang="en-GB" sz="2400" b="0" i="0" u="none" strike="noStrike" dirty="0">
              <a:effectLst/>
              <a:latin typeface="Arial" panose="020B0604020202020204" pitchFamily="34" charset="0"/>
              <a:cs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Grant funding being made available </a:t>
            </a:r>
            <a:r>
              <a:rPr lang="en-GB" sz="2400" dirty="0">
                <a:latin typeface="Arial" panose="020B0604020202020204" pitchFamily="34" charset="0"/>
                <a:cs typeface="Arial" panose="020B0604020202020204" pitchFamily="34" charset="0"/>
              </a:rPr>
              <a:t>in 2023/2024 </a:t>
            </a:r>
            <a:r>
              <a:rPr lang="en-GB" sz="2400" b="0" i="0" u="none" strike="noStrike" dirty="0">
                <a:effectLst/>
                <a:latin typeface="Arial" panose="020B0604020202020204" pitchFamily="34" charset="0"/>
                <a:cs typeface="Arial" panose="020B0604020202020204" pitchFamily="34" charset="0"/>
              </a:rPr>
              <a:t>to support the adoption of sensor based falls technology for the most at risk</a:t>
            </a:r>
          </a:p>
          <a:p>
            <a:pPr marL="285750" indent="-285750" rtl="0" fontAlgn="base">
              <a:spcBef>
                <a:spcPts val="0"/>
              </a:spcBef>
              <a:spcAft>
                <a:spcPts val="0"/>
              </a:spcAft>
              <a:buFont typeface="Arial" panose="020B0604020202020204" pitchFamily="34" charset="0"/>
              <a:buChar char="•"/>
            </a:pPr>
            <a:endParaRPr lang="en-GB" sz="2400" b="0" i="0" u="none" strike="noStrike" dirty="0">
              <a:effectLst/>
              <a:latin typeface="Arial" panose="020B0604020202020204" pitchFamily="34" charset="0"/>
              <a:cs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Resource, support tools and templates available to help you on your digital journey</a:t>
            </a:r>
          </a:p>
          <a:p>
            <a:pPr marL="0" indent="0" rtl="0" fontAlgn="base">
              <a:spcBef>
                <a:spcPts val="0"/>
              </a:spcBef>
              <a:spcAft>
                <a:spcPts val="0"/>
              </a:spcAft>
              <a:buNone/>
            </a:pPr>
            <a:endParaRPr lang="en-GB" sz="2400" b="0" i="0" u="none" strike="noStrike" dirty="0">
              <a:effectLst/>
              <a:latin typeface="Arial" panose="020B0604020202020204" pitchFamily="34" charset="0"/>
              <a:cs typeface="Arial" panose="020B0604020202020204" pitchFamily="34" charset="0"/>
            </a:endParaRPr>
          </a:p>
          <a:p>
            <a:pPr marL="285750" indent="-285750" rtl="0" fontAlgn="base">
              <a:spcBef>
                <a:spcPts val="0"/>
              </a:spcBef>
              <a:spcAft>
                <a:spcPts val="0"/>
              </a:spcAft>
              <a:buFont typeface="Arial" panose="020B0604020202020204" pitchFamily="34" charset="0"/>
              <a:buChar char="•"/>
            </a:pPr>
            <a:endParaRPr lang="en-GB" sz="2400" b="0" i="0" u="none" strike="noStrike" dirty="0">
              <a:effectLst/>
              <a:latin typeface="Arial" panose="020B0604020202020204" pitchFamily="34" charset="0"/>
              <a:cs typeface="Arial" panose="020B0604020202020204" pitchFamily="34" charset="0"/>
            </a:endParaRPr>
          </a:p>
          <a:p>
            <a:pPr marL="0" indent="0">
              <a:lnSpc>
                <a:spcPct val="150000"/>
              </a:lnSpc>
              <a:spcBef>
                <a:spcPts val="0"/>
              </a:spcBef>
              <a:buSzPts val="1800"/>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0" indent="0">
              <a:lnSpc>
                <a:spcPct val="150000"/>
              </a:lnSpc>
              <a:spcBef>
                <a:spcPts val="0"/>
              </a:spcBef>
              <a:buSzPts val="1800"/>
              <a:buFont typeface="Arial" panose="020B0604020202020204" pitchFamily="34" charset="0"/>
              <a:buNone/>
            </a:pPr>
            <a:r>
              <a:rPr lang="en-GB" sz="1800" dirty="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0" indent="0">
              <a:lnSpc>
                <a:spcPct val="150000"/>
              </a:lnSpc>
              <a:spcBef>
                <a:spcPts val="0"/>
              </a:spcBef>
              <a:buSzPts val="1800"/>
              <a:buFont typeface="Arial" panose="020B0604020202020204" pitchFamily="34" charset="0"/>
              <a:buNone/>
            </a:pPr>
            <a:endParaRPr lang="en-GB" sz="1400" dirty="0">
              <a:solidFill>
                <a:srgbClr val="202124"/>
              </a:solidFill>
              <a:highlight>
                <a:srgbClr val="FFFFFF"/>
              </a:highlight>
              <a:latin typeface="Arial" panose="020B0604020202020204" pitchFamily="34" charset="0"/>
              <a:ea typeface="Roboto Medium"/>
              <a:cs typeface="Arial" panose="020B0604020202020204" pitchFamily="34" charset="0"/>
              <a:sym typeface="Roboto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63500" indent="0">
              <a:lnSpc>
                <a:spcPct val="100000"/>
              </a:lnSpc>
              <a:spcBef>
                <a:spcPts val="0"/>
              </a:spcBef>
              <a:buSzPts val="1800"/>
              <a:buFont typeface="Arial" panose="020B0604020202020204" pitchFamily="34" charset="0"/>
              <a:buNone/>
            </a:pPr>
            <a:endParaRPr lang="en-GB" sz="14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DECA528C-F746-5634-9CF7-02EA91383FAE}"/>
              </a:ext>
            </a:extLst>
          </p:cNvPr>
          <p:cNvGrpSpPr/>
          <p:nvPr/>
        </p:nvGrpSpPr>
        <p:grpSpPr>
          <a:xfrm>
            <a:off x="7050347" y="1456805"/>
            <a:ext cx="4208929" cy="4388223"/>
            <a:chOff x="7050347" y="1456805"/>
            <a:chExt cx="4208929" cy="4388223"/>
          </a:xfrm>
        </p:grpSpPr>
        <p:sp>
          <p:nvSpPr>
            <p:cNvPr id="6" name="Rectangle 5">
              <a:extLst>
                <a:ext uri="{FF2B5EF4-FFF2-40B4-BE49-F238E27FC236}">
                  <a16:creationId xmlns:a16="http://schemas.microsoft.com/office/drawing/2014/main" id="{B00CA673-24CA-BADD-061D-7CD93A6D177A}"/>
                </a:ext>
              </a:extLst>
            </p:cNvPr>
            <p:cNvSpPr/>
            <p:nvPr/>
          </p:nvSpPr>
          <p:spPr>
            <a:xfrm>
              <a:off x="7050347" y="1456805"/>
              <a:ext cx="4208929" cy="4388223"/>
            </a:xfrm>
            <a:prstGeom prst="rect">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hape&#10;&#10;Description automatically generated with low confidence">
              <a:extLst>
                <a:ext uri="{FF2B5EF4-FFF2-40B4-BE49-F238E27FC236}">
                  <a16:creationId xmlns:a16="http://schemas.microsoft.com/office/drawing/2014/main" id="{367CF544-6F96-A2FB-889F-37DF72432B49}"/>
                </a:ext>
              </a:extLst>
            </p:cNvPr>
            <p:cNvPicPr>
              <a:picLocks noChangeAspect="1"/>
            </p:cNvPicPr>
            <p:nvPr/>
          </p:nvPicPr>
          <p:blipFill>
            <a:blip r:embed="rId2"/>
            <a:stretch>
              <a:fillRect/>
            </a:stretch>
          </p:blipFill>
          <p:spPr>
            <a:xfrm>
              <a:off x="7823843" y="2245698"/>
              <a:ext cx="2810435" cy="2810435"/>
            </a:xfrm>
            <a:prstGeom prst="rect">
              <a:avLst/>
            </a:prstGeom>
          </p:spPr>
        </p:pic>
      </p:grpSp>
    </p:spTree>
    <p:extLst>
      <p:ext uri="{BB962C8B-B14F-4D97-AF65-F5344CB8AC3E}">
        <p14:creationId xmlns:p14="http://schemas.microsoft.com/office/powerpoint/2010/main" val="211479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314325" y="233907"/>
            <a:ext cx="9640708" cy="851943"/>
          </a:xfrm>
          <a:prstGeom prst="roundRect">
            <a:avLst>
              <a:gd name="adj" fmla="val 9187"/>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BD2561-7582-4C23-A079-AC8C1C9C95CB}"/>
              </a:ext>
            </a:extLst>
          </p:cNvPr>
          <p:cNvSpPr txBox="1"/>
          <p:nvPr/>
        </p:nvSpPr>
        <p:spPr>
          <a:xfrm>
            <a:off x="406316" y="322362"/>
            <a:ext cx="10137113"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High Level Criteria to Secure DSCR Grant Funding</a:t>
            </a:r>
          </a:p>
        </p:txBody>
      </p:sp>
      <p:grpSp>
        <p:nvGrpSpPr>
          <p:cNvPr id="10" name="Group 9">
            <a:extLst>
              <a:ext uri="{FF2B5EF4-FFF2-40B4-BE49-F238E27FC236}">
                <a16:creationId xmlns:a16="http://schemas.microsoft.com/office/drawing/2014/main" id="{DECA528C-F746-5634-9CF7-02EA91383FAE}"/>
              </a:ext>
            </a:extLst>
          </p:cNvPr>
          <p:cNvGrpSpPr/>
          <p:nvPr/>
        </p:nvGrpSpPr>
        <p:grpSpPr>
          <a:xfrm>
            <a:off x="7050347" y="1456805"/>
            <a:ext cx="4208929" cy="4388223"/>
            <a:chOff x="7050347" y="1456805"/>
            <a:chExt cx="4208929" cy="4388223"/>
          </a:xfrm>
        </p:grpSpPr>
        <p:sp>
          <p:nvSpPr>
            <p:cNvPr id="6" name="Rectangle 5">
              <a:extLst>
                <a:ext uri="{FF2B5EF4-FFF2-40B4-BE49-F238E27FC236}">
                  <a16:creationId xmlns:a16="http://schemas.microsoft.com/office/drawing/2014/main" id="{B00CA673-24CA-BADD-061D-7CD93A6D177A}"/>
                </a:ext>
              </a:extLst>
            </p:cNvPr>
            <p:cNvSpPr/>
            <p:nvPr/>
          </p:nvSpPr>
          <p:spPr>
            <a:xfrm>
              <a:off x="7050347" y="1456805"/>
              <a:ext cx="4208929" cy="4388223"/>
            </a:xfrm>
            <a:prstGeom prst="rect">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hape&#10;&#10;Description automatically generated with low confidence">
              <a:extLst>
                <a:ext uri="{FF2B5EF4-FFF2-40B4-BE49-F238E27FC236}">
                  <a16:creationId xmlns:a16="http://schemas.microsoft.com/office/drawing/2014/main" id="{367CF544-6F96-A2FB-889F-37DF72432B49}"/>
                </a:ext>
              </a:extLst>
            </p:cNvPr>
            <p:cNvPicPr>
              <a:picLocks noChangeAspect="1"/>
            </p:cNvPicPr>
            <p:nvPr/>
          </p:nvPicPr>
          <p:blipFill>
            <a:blip r:embed="rId2"/>
            <a:stretch>
              <a:fillRect/>
            </a:stretch>
          </p:blipFill>
          <p:spPr>
            <a:xfrm>
              <a:off x="7823843" y="2245698"/>
              <a:ext cx="2810435" cy="2810435"/>
            </a:xfrm>
            <a:prstGeom prst="rect">
              <a:avLst/>
            </a:prstGeom>
          </p:spPr>
        </p:pic>
      </p:grpSp>
      <p:sp>
        <p:nvSpPr>
          <p:cNvPr id="11" name="TextBox 10">
            <a:extLst>
              <a:ext uri="{FF2B5EF4-FFF2-40B4-BE49-F238E27FC236}">
                <a16:creationId xmlns:a16="http://schemas.microsoft.com/office/drawing/2014/main" id="{DA9355DD-6995-430A-935A-F9B94874E36E}"/>
              </a:ext>
            </a:extLst>
          </p:cNvPr>
          <p:cNvSpPr txBox="1"/>
          <p:nvPr/>
        </p:nvSpPr>
        <p:spPr>
          <a:xfrm>
            <a:off x="657225" y="1303436"/>
            <a:ext cx="6268361" cy="5078313"/>
          </a:xfrm>
          <a:prstGeom prst="rect">
            <a:avLst/>
          </a:prstGeom>
          <a:noFill/>
        </p:spPr>
        <p:txBody>
          <a:bodyPr wrap="square">
            <a:spAutoFit/>
          </a:bodyPr>
          <a:lstStyle/>
          <a:p>
            <a:pPr marL="285750" indent="-285750">
              <a:buFontTx/>
              <a:buChar char="-"/>
            </a:pPr>
            <a:r>
              <a:rPr lang="en-GB" dirty="0"/>
              <a:t>Up to £10,000 per CQC location grant funding available to Essex based care providers, including Thurrock and Southend</a:t>
            </a:r>
          </a:p>
          <a:p>
            <a:pPr marL="285750" indent="-285750">
              <a:buFontTx/>
              <a:buChar char="-"/>
            </a:pPr>
            <a:endParaRPr lang="en-GB" dirty="0"/>
          </a:p>
          <a:p>
            <a:pPr marL="285750" indent="-285750">
              <a:buFontTx/>
              <a:buChar char="-"/>
            </a:pPr>
            <a:r>
              <a:rPr lang="en-GB" dirty="0"/>
              <a:t>Funding to pay for up to 50% of first year costs to implement a new DSCR system (including licence, hardware and training costs)</a:t>
            </a:r>
          </a:p>
          <a:p>
            <a:pPr marL="285750" indent="-285750">
              <a:buFontTx/>
              <a:buChar char="-"/>
            </a:pPr>
            <a:endParaRPr lang="en-GB" dirty="0"/>
          </a:p>
          <a:p>
            <a:pPr marL="285750" indent="-285750">
              <a:buFontTx/>
              <a:buChar char="-"/>
            </a:pPr>
            <a:r>
              <a:rPr lang="en-GB" dirty="0"/>
              <a:t>Funding only to support procuring those systems on the assured list (see next slide)</a:t>
            </a:r>
          </a:p>
          <a:p>
            <a:pPr marL="285750" indent="-285750">
              <a:buFontTx/>
              <a:buChar char="-"/>
            </a:pPr>
            <a:endParaRPr lang="en-GB" dirty="0"/>
          </a:p>
          <a:p>
            <a:pPr marL="285750" indent="-285750">
              <a:buFontTx/>
              <a:buChar char="-"/>
            </a:pPr>
            <a:r>
              <a:rPr lang="en-GB" dirty="0"/>
              <a:t>Must not have purchased a DSCR before 1</a:t>
            </a:r>
            <a:r>
              <a:rPr lang="en-GB" baseline="30000" dirty="0"/>
              <a:t>st</a:t>
            </a:r>
            <a:r>
              <a:rPr lang="en-GB" dirty="0"/>
              <a:t> April 2022 </a:t>
            </a:r>
          </a:p>
          <a:p>
            <a:endParaRPr lang="en-GB" dirty="0"/>
          </a:p>
          <a:p>
            <a:pPr marL="285750" indent="-285750">
              <a:buFontTx/>
              <a:buChar char="-"/>
            </a:pPr>
            <a:r>
              <a:rPr lang="en-GB" dirty="0"/>
              <a:t>Further information including grant application forms and the link to the digital questionnaire can be found at: </a:t>
            </a:r>
            <a:r>
              <a:rPr lang="en-GB" dirty="0">
                <a:hlinkClick r:id="rId3"/>
              </a:rPr>
              <a:t>https://www.essexproviderhub.org/digital-social-care-records/</a:t>
            </a:r>
            <a:endParaRPr lang="en-GB" dirty="0"/>
          </a:p>
          <a:p>
            <a:r>
              <a:rPr lang="en-GB" dirty="0"/>
              <a:t> </a:t>
            </a:r>
          </a:p>
          <a:p>
            <a:pPr marL="285750" indent="-285750">
              <a:buFontTx/>
              <a:buChar char="-"/>
            </a:pPr>
            <a:endParaRPr lang="en-GB" dirty="0"/>
          </a:p>
        </p:txBody>
      </p:sp>
    </p:spTree>
    <p:extLst>
      <p:ext uri="{BB962C8B-B14F-4D97-AF65-F5344CB8AC3E}">
        <p14:creationId xmlns:p14="http://schemas.microsoft.com/office/powerpoint/2010/main" val="196248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314325" y="233907"/>
            <a:ext cx="9640708" cy="851943"/>
          </a:xfrm>
          <a:prstGeom prst="roundRect">
            <a:avLst>
              <a:gd name="adj" fmla="val 9187"/>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BD2561-7582-4C23-A079-AC8C1C9C95CB}"/>
              </a:ext>
            </a:extLst>
          </p:cNvPr>
          <p:cNvSpPr txBox="1"/>
          <p:nvPr/>
        </p:nvSpPr>
        <p:spPr>
          <a:xfrm>
            <a:off x="406316" y="322362"/>
            <a:ext cx="10137113"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Current List of Assured DSCR Systems Suppliers </a:t>
            </a:r>
          </a:p>
        </p:txBody>
      </p:sp>
      <p:grpSp>
        <p:nvGrpSpPr>
          <p:cNvPr id="10" name="Group 9">
            <a:extLst>
              <a:ext uri="{FF2B5EF4-FFF2-40B4-BE49-F238E27FC236}">
                <a16:creationId xmlns:a16="http://schemas.microsoft.com/office/drawing/2014/main" id="{DECA528C-F746-5634-9CF7-02EA91383FAE}"/>
              </a:ext>
            </a:extLst>
          </p:cNvPr>
          <p:cNvGrpSpPr/>
          <p:nvPr/>
        </p:nvGrpSpPr>
        <p:grpSpPr>
          <a:xfrm>
            <a:off x="7050347" y="1456805"/>
            <a:ext cx="4208929" cy="4388223"/>
            <a:chOff x="7050347" y="1456805"/>
            <a:chExt cx="4208929" cy="4388223"/>
          </a:xfrm>
        </p:grpSpPr>
        <p:sp>
          <p:nvSpPr>
            <p:cNvPr id="6" name="Rectangle 5">
              <a:extLst>
                <a:ext uri="{FF2B5EF4-FFF2-40B4-BE49-F238E27FC236}">
                  <a16:creationId xmlns:a16="http://schemas.microsoft.com/office/drawing/2014/main" id="{B00CA673-24CA-BADD-061D-7CD93A6D177A}"/>
                </a:ext>
              </a:extLst>
            </p:cNvPr>
            <p:cNvSpPr/>
            <p:nvPr/>
          </p:nvSpPr>
          <p:spPr>
            <a:xfrm>
              <a:off x="7050347" y="1456805"/>
              <a:ext cx="4208929" cy="4388223"/>
            </a:xfrm>
            <a:prstGeom prst="rect">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hape&#10;&#10;Description automatically generated with low confidence">
              <a:extLst>
                <a:ext uri="{FF2B5EF4-FFF2-40B4-BE49-F238E27FC236}">
                  <a16:creationId xmlns:a16="http://schemas.microsoft.com/office/drawing/2014/main" id="{367CF544-6F96-A2FB-889F-37DF72432B49}"/>
                </a:ext>
              </a:extLst>
            </p:cNvPr>
            <p:cNvPicPr>
              <a:picLocks noChangeAspect="1"/>
            </p:cNvPicPr>
            <p:nvPr/>
          </p:nvPicPr>
          <p:blipFill>
            <a:blip r:embed="rId2"/>
            <a:stretch>
              <a:fillRect/>
            </a:stretch>
          </p:blipFill>
          <p:spPr>
            <a:xfrm>
              <a:off x="7823843" y="2245698"/>
              <a:ext cx="2810435" cy="2810435"/>
            </a:xfrm>
            <a:prstGeom prst="rect">
              <a:avLst/>
            </a:prstGeom>
          </p:spPr>
        </p:pic>
      </p:grpSp>
      <p:sp>
        <p:nvSpPr>
          <p:cNvPr id="11" name="TextBox 10">
            <a:extLst>
              <a:ext uri="{FF2B5EF4-FFF2-40B4-BE49-F238E27FC236}">
                <a16:creationId xmlns:a16="http://schemas.microsoft.com/office/drawing/2014/main" id="{DA9355DD-6995-430A-935A-F9B94874E36E}"/>
              </a:ext>
            </a:extLst>
          </p:cNvPr>
          <p:cNvSpPr txBox="1"/>
          <p:nvPr/>
        </p:nvSpPr>
        <p:spPr>
          <a:xfrm>
            <a:off x="657225" y="1303436"/>
            <a:ext cx="6268361" cy="4801314"/>
          </a:xfrm>
          <a:prstGeom prst="rect">
            <a:avLst/>
          </a:prstGeom>
          <a:noFill/>
        </p:spPr>
        <p:txBody>
          <a:bodyPr wrap="square">
            <a:spAutoFit/>
          </a:bodyPr>
          <a:lstStyle/>
          <a:p>
            <a:r>
              <a:rPr lang="en-GB" dirty="0"/>
              <a:t>The following Digital Social Care Record suppliers have been assured by the NHS Transformation Directorate in NHS England to be on the assured supplier list.</a:t>
            </a:r>
          </a:p>
          <a:p>
            <a:endParaRPr lang="en-GB" dirty="0"/>
          </a:p>
          <a:p>
            <a:r>
              <a:rPr lang="en-GB" dirty="0"/>
              <a:t>New suppliers will continue to join, creating a vibrant marketplace of solutions to fit the diverse needs of social care providers. </a:t>
            </a:r>
          </a:p>
          <a:p>
            <a:endParaRPr lang="en-GB" dirty="0"/>
          </a:p>
          <a:p>
            <a:r>
              <a:rPr lang="en-GB" dirty="0" err="1"/>
              <a:t>Carebeans</a:t>
            </a:r>
            <a:r>
              <a:rPr lang="en-GB" dirty="0"/>
              <a:t> Care Software</a:t>
            </a:r>
          </a:p>
          <a:p>
            <a:r>
              <a:rPr lang="en-GB" dirty="0"/>
              <a:t>Care Control Systems</a:t>
            </a:r>
          </a:p>
          <a:p>
            <a:r>
              <a:rPr lang="en-GB" dirty="0" err="1"/>
              <a:t>CareVision</a:t>
            </a:r>
            <a:endParaRPr lang="en-GB" dirty="0"/>
          </a:p>
          <a:p>
            <a:r>
              <a:rPr lang="en-GB" dirty="0"/>
              <a:t>Eclipse by OLM</a:t>
            </a:r>
          </a:p>
          <a:p>
            <a:r>
              <a:rPr lang="en-GB" dirty="0" err="1"/>
              <a:t>iplanit</a:t>
            </a:r>
            <a:r>
              <a:rPr lang="en-GB" dirty="0"/>
              <a:t> by </a:t>
            </a:r>
            <a:r>
              <a:rPr lang="en-GB" dirty="0" err="1"/>
              <a:t>Aspirico</a:t>
            </a:r>
            <a:endParaRPr lang="en-GB" dirty="0"/>
          </a:p>
          <a:p>
            <a:r>
              <a:rPr lang="en-GB" dirty="0"/>
              <a:t>Log my Care</a:t>
            </a:r>
          </a:p>
          <a:p>
            <a:r>
              <a:rPr lang="en-GB" dirty="0"/>
              <a:t>Nourish</a:t>
            </a:r>
          </a:p>
          <a:p>
            <a:r>
              <a:rPr lang="en-GB" dirty="0"/>
              <a:t>PASS by </a:t>
            </a:r>
            <a:r>
              <a:rPr lang="en-GB" dirty="0" err="1"/>
              <a:t>everyLIFE</a:t>
            </a:r>
            <a:endParaRPr lang="en-GB" dirty="0"/>
          </a:p>
          <a:p>
            <a:r>
              <a:rPr lang="en-GB" dirty="0"/>
              <a:t>Person Centred Software (PCS)</a:t>
            </a:r>
          </a:p>
        </p:txBody>
      </p:sp>
    </p:spTree>
    <p:extLst>
      <p:ext uri="{BB962C8B-B14F-4D97-AF65-F5344CB8AC3E}">
        <p14:creationId xmlns:p14="http://schemas.microsoft.com/office/powerpoint/2010/main" val="310911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314324" y="233907"/>
            <a:ext cx="11382375" cy="851943"/>
          </a:xfrm>
          <a:prstGeom prst="roundRect">
            <a:avLst>
              <a:gd name="adj" fmla="val 9187"/>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BD2561-7582-4C23-A079-AC8C1C9C95CB}"/>
              </a:ext>
            </a:extLst>
          </p:cNvPr>
          <p:cNvSpPr txBox="1"/>
          <p:nvPr/>
        </p:nvSpPr>
        <p:spPr>
          <a:xfrm>
            <a:off x="403457" y="350937"/>
            <a:ext cx="9988898"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Essex Care Provider Digital Journey Questionnaire</a:t>
            </a:r>
          </a:p>
        </p:txBody>
      </p:sp>
      <p:sp>
        <p:nvSpPr>
          <p:cNvPr id="8" name="Google Shape;123;g1238f267480_0_3">
            <a:extLst>
              <a:ext uri="{FF2B5EF4-FFF2-40B4-BE49-F238E27FC236}">
                <a16:creationId xmlns:a16="http://schemas.microsoft.com/office/drawing/2014/main" id="{B30CDFDC-98E9-B48C-8199-D6C1084E893F}"/>
              </a:ext>
            </a:extLst>
          </p:cNvPr>
          <p:cNvSpPr txBox="1">
            <a:spLocks/>
          </p:cNvSpPr>
          <p:nvPr/>
        </p:nvSpPr>
        <p:spPr>
          <a:xfrm>
            <a:off x="890545" y="1147278"/>
            <a:ext cx="6027089" cy="4388222"/>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fontAlgn="base">
              <a:spcBef>
                <a:spcPts val="0"/>
              </a:spcBef>
              <a:spcAft>
                <a:spcPts val="0"/>
              </a:spcAft>
              <a:buNone/>
            </a:pPr>
            <a:endParaRPr lang="en-GB" sz="1800" b="0" i="0" u="none" strike="noStrike" dirty="0">
              <a:effectLst/>
              <a:latin typeface="Arial" panose="020B0604020202020204" pitchFamily="34" charset="0"/>
              <a:cs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GB" sz="1800" dirty="0">
                <a:latin typeface="Arial" panose="020B0604020202020204" pitchFamily="34" charset="0"/>
                <a:cs typeface="Arial" panose="020B0604020202020204" pitchFamily="34" charset="0"/>
              </a:rPr>
              <a:t>A short 5-10 minute Digital Care Record and Falls Technology questionnaire has been issued to understand where Essex based care providers are on their digital journey, what the barriers are and how we can help.</a:t>
            </a:r>
          </a:p>
          <a:p>
            <a:pPr marL="285750" indent="-285750" rtl="0" fontAlgn="base">
              <a:spcBef>
                <a:spcPts val="0"/>
              </a:spcBef>
              <a:spcAft>
                <a:spcPts val="0"/>
              </a:spcAft>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fontAlgn="base">
              <a:spcBef>
                <a:spcPts val="0"/>
              </a:spcBef>
            </a:pPr>
            <a:r>
              <a:rPr lang="en-GB" sz="1800" dirty="0">
                <a:latin typeface="Arial" panose="020B0604020202020204" pitchFamily="34" charset="0"/>
                <a:cs typeface="Arial" panose="020B0604020202020204" pitchFamily="34" charset="0"/>
              </a:rPr>
              <a:t>We would greatly appreciate your help in completing the questionnaire. The link is:</a:t>
            </a:r>
          </a:p>
          <a:p>
            <a:pPr marL="285750" indent="-285750" fontAlgn="base">
              <a:spcBef>
                <a:spcPts val="0"/>
              </a:spcBef>
            </a:pPr>
            <a:endParaRPr lang="en-GB" sz="1800" dirty="0">
              <a:latin typeface="Arial" panose="020B0604020202020204" pitchFamily="34" charset="0"/>
              <a:cs typeface="Arial" panose="020B0604020202020204" pitchFamily="34" charset="0"/>
              <a:hlinkClick r:id="rId2"/>
            </a:endParaRPr>
          </a:p>
          <a:p>
            <a:pPr marL="0" indent="0" fontAlgn="base">
              <a:spcBef>
                <a:spcPts val="0"/>
              </a:spcBef>
              <a:buNone/>
            </a:pPr>
            <a:r>
              <a:rPr lang="en-GB" sz="1800" dirty="0">
                <a:latin typeface="Arial" panose="020B0604020202020204" pitchFamily="34" charset="0"/>
                <a:cs typeface="Arial" panose="020B0604020202020204" pitchFamily="34" charset="0"/>
                <a:hlinkClick r:id="rId2"/>
              </a:rPr>
              <a:t>https://app.smartsheet.com/b/form/aaa611b3154d47b3961b2215c3d99b88</a:t>
            </a:r>
            <a:r>
              <a:rPr lang="en-GB" sz="1800" dirty="0">
                <a:latin typeface="Arial" panose="020B0604020202020204" pitchFamily="34" charset="0"/>
                <a:cs typeface="Arial" panose="020B0604020202020204" pitchFamily="34" charset="0"/>
              </a:rPr>
              <a:t> </a:t>
            </a:r>
          </a:p>
          <a:p>
            <a:pPr marL="0" indent="0" fontAlgn="base">
              <a:spcBef>
                <a:spcPts val="0"/>
              </a:spcBef>
              <a:buNone/>
            </a:pPr>
            <a:endParaRPr lang="en-GB" sz="1800" dirty="0">
              <a:latin typeface="Arial" panose="020B0604020202020204" pitchFamily="34" charset="0"/>
              <a:cs typeface="Arial" panose="020B0604020202020204" pitchFamily="34" charset="0"/>
            </a:endParaRPr>
          </a:p>
          <a:p>
            <a:pPr marL="0" indent="0" fontAlgn="base">
              <a:spcBef>
                <a:spcPts val="0"/>
              </a:spcBef>
              <a:buNone/>
            </a:pPr>
            <a:r>
              <a:rPr lang="en-GB" sz="1800" dirty="0">
                <a:latin typeface="Arial" panose="020B0604020202020204" pitchFamily="34" charset="0"/>
                <a:cs typeface="Arial" panose="020B0604020202020204" pitchFamily="34" charset="0"/>
              </a:rPr>
              <a:t>and can be also be found on the ECC Provider Hub:</a:t>
            </a:r>
          </a:p>
          <a:p>
            <a:pPr marL="0" indent="0" fontAlgn="base">
              <a:spcBef>
                <a:spcPts val="0"/>
              </a:spcBef>
              <a:buNone/>
            </a:pPr>
            <a:endParaRPr lang="en-GB" sz="1800" dirty="0">
              <a:latin typeface="Arial" panose="020B0604020202020204" pitchFamily="34" charset="0"/>
              <a:cs typeface="Arial" panose="020B0604020202020204" pitchFamily="34" charset="0"/>
              <a:hlinkClick r:id="rId3"/>
            </a:endParaRPr>
          </a:p>
          <a:p>
            <a:pPr marL="0" indent="0" fontAlgn="base">
              <a:spcBef>
                <a:spcPts val="0"/>
              </a:spcBef>
              <a:buNone/>
            </a:pPr>
            <a:r>
              <a:rPr lang="en-GB" sz="1800" dirty="0">
                <a:hlinkClick r:id="rId3"/>
              </a:rPr>
              <a:t>https://www.essexproviderhub.org/digital-social-care-records/</a:t>
            </a:r>
            <a:endParaRPr lang="en-GB" sz="1800" dirty="0"/>
          </a:p>
          <a:p>
            <a:pPr marL="0" indent="0" fontAlgn="base">
              <a:spcBef>
                <a:spcPts val="0"/>
              </a:spcBef>
              <a:buNone/>
            </a:pPr>
            <a:endParaRPr lang="en-GB" sz="1800" dirty="0"/>
          </a:p>
          <a:p>
            <a:pPr marL="285750" indent="-285750" fontAlgn="base">
              <a:spcBef>
                <a:spcPts val="0"/>
              </a:spcBef>
            </a:pPr>
            <a:r>
              <a:rPr lang="en-GB" sz="1800" dirty="0">
                <a:latin typeface="Arial" panose="020B0604020202020204" pitchFamily="34" charset="0"/>
                <a:cs typeface="Arial" panose="020B0604020202020204" pitchFamily="34" charset="0"/>
              </a:rPr>
              <a:t>ECC are offering a £25 M&amp;S voucher to each Essex based CQC registered organisation who completes the questionnaire  </a:t>
            </a:r>
            <a:endParaRPr lang="en-GB" sz="1800" b="0" i="0" u="none" strike="noStrike" dirty="0">
              <a:effectLst/>
              <a:latin typeface="Arial" panose="020B0604020202020204" pitchFamily="34" charset="0"/>
              <a:cs typeface="Arial" panose="020B0604020202020204" pitchFamily="34" charset="0"/>
            </a:endParaRPr>
          </a:p>
          <a:p>
            <a:pPr marL="285750" indent="-285750" rtl="0" fontAlgn="base">
              <a:spcBef>
                <a:spcPts val="0"/>
              </a:spcBef>
              <a:spcAft>
                <a:spcPts val="0"/>
              </a:spcAft>
              <a:buFont typeface="Arial" panose="020B0604020202020204" pitchFamily="34" charset="0"/>
              <a:buChar char="•"/>
            </a:pPr>
            <a:endParaRPr lang="en-GB" sz="1800" b="0" i="0" u="none" strike="noStrike" dirty="0">
              <a:effectLst/>
              <a:latin typeface="Arial" panose="020B0604020202020204" pitchFamily="34" charset="0"/>
              <a:cs typeface="Arial" panose="020B0604020202020204" pitchFamily="34" charset="0"/>
            </a:endParaRPr>
          </a:p>
          <a:p>
            <a:pPr marL="0" indent="0">
              <a:lnSpc>
                <a:spcPct val="150000"/>
              </a:lnSpc>
              <a:spcBef>
                <a:spcPts val="0"/>
              </a:spcBef>
              <a:buSzPts val="1800"/>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0" indent="0">
              <a:lnSpc>
                <a:spcPct val="150000"/>
              </a:lnSpc>
              <a:spcBef>
                <a:spcPts val="0"/>
              </a:spcBef>
              <a:buSzPts val="1800"/>
              <a:buFont typeface="Arial" panose="020B0604020202020204" pitchFamily="34" charset="0"/>
              <a:buNone/>
            </a:pPr>
            <a:r>
              <a:rPr lang="en-GB" sz="1800" dirty="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0" indent="0">
              <a:lnSpc>
                <a:spcPct val="150000"/>
              </a:lnSpc>
              <a:spcBef>
                <a:spcPts val="0"/>
              </a:spcBef>
              <a:buSzPts val="1800"/>
              <a:buFont typeface="Arial" panose="020B0604020202020204" pitchFamily="34" charset="0"/>
              <a:buNone/>
            </a:pPr>
            <a:endParaRPr lang="en-GB" sz="1800" dirty="0">
              <a:solidFill>
                <a:srgbClr val="202124"/>
              </a:solidFill>
              <a:highlight>
                <a:srgbClr val="FFFFFF"/>
              </a:highlight>
              <a:latin typeface="Arial" panose="020B0604020202020204" pitchFamily="34" charset="0"/>
              <a:ea typeface="Roboto Medium"/>
              <a:cs typeface="Arial" panose="020B0604020202020204" pitchFamily="34" charset="0"/>
              <a:sym typeface="Roboto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63500" indent="0">
              <a:lnSpc>
                <a:spcPct val="100000"/>
              </a:lnSpc>
              <a:spcBef>
                <a:spcPts val="0"/>
              </a:spcBef>
              <a:buSzPts val="1800"/>
              <a:buFont typeface="Arial" panose="020B0604020202020204" pitchFamily="34" charset="0"/>
              <a:buNone/>
            </a:pPr>
            <a:endParaRPr lang="en-GB" sz="18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DECA528C-F746-5634-9CF7-02EA91383FAE}"/>
              </a:ext>
            </a:extLst>
          </p:cNvPr>
          <p:cNvGrpSpPr/>
          <p:nvPr/>
        </p:nvGrpSpPr>
        <p:grpSpPr>
          <a:xfrm>
            <a:off x="7359770" y="1462744"/>
            <a:ext cx="4208929" cy="4388223"/>
            <a:chOff x="7050347" y="1456805"/>
            <a:chExt cx="4208929" cy="4388223"/>
          </a:xfrm>
        </p:grpSpPr>
        <p:sp>
          <p:nvSpPr>
            <p:cNvPr id="6" name="Rectangle 5">
              <a:extLst>
                <a:ext uri="{FF2B5EF4-FFF2-40B4-BE49-F238E27FC236}">
                  <a16:creationId xmlns:a16="http://schemas.microsoft.com/office/drawing/2014/main" id="{B00CA673-24CA-BADD-061D-7CD93A6D177A}"/>
                </a:ext>
              </a:extLst>
            </p:cNvPr>
            <p:cNvSpPr/>
            <p:nvPr/>
          </p:nvSpPr>
          <p:spPr>
            <a:xfrm>
              <a:off x="7050347" y="1456805"/>
              <a:ext cx="4208929" cy="4388223"/>
            </a:xfrm>
            <a:prstGeom prst="rect">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hape&#10;&#10;Description automatically generated with low confidence">
              <a:extLst>
                <a:ext uri="{FF2B5EF4-FFF2-40B4-BE49-F238E27FC236}">
                  <a16:creationId xmlns:a16="http://schemas.microsoft.com/office/drawing/2014/main" id="{367CF544-6F96-A2FB-889F-37DF72432B49}"/>
                </a:ext>
              </a:extLst>
            </p:cNvPr>
            <p:cNvPicPr>
              <a:picLocks noChangeAspect="1"/>
            </p:cNvPicPr>
            <p:nvPr/>
          </p:nvPicPr>
          <p:blipFill>
            <a:blip r:embed="rId4"/>
            <a:stretch>
              <a:fillRect/>
            </a:stretch>
          </p:blipFill>
          <p:spPr>
            <a:xfrm>
              <a:off x="7823843" y="2245698"/>
              <a:ext cx="2810435" cy="2810435"/>
            </a:xfrm>
            <a:prstGeom prst="rect">
              <a:avLst/>
            </a:prstGeom>
          </p:spPr>
        </p:pic>
      </p:grpSp>
    </p:spTree>
    <p:extLst>
      <p:ext uri="{BB962C8B-B14F-4D97-AF65-F5344CB8AC3E}">
        <p14:creationId xmlns:p14="http://schemas.microsoft.com/office/powerpoint/2010/main" val="416753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314325" y="233907"/>
            <a:ext cx="7324725" cy="851943"/>
          </a:xfrm>
          <a:prstGeom prst="roundRect">
            <a:avLst>
              <a:gd name="adj" fmla="val 9187"/>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BD2561-7582-4C23-A079-AC8C1C9C95CB}"/>
              </a:ext>
            </a:extLst>
          </p:cNvPr>
          <p:cNvSpPr txBox="1"/>
          <p:nvPr/>
        </p:nvSpPr>
        <p:spPr>
          <a:xfrm>
            <a:off x="403457" y="350937"/>
            <a:ext cx="6735573"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Supporting Information</a:t>
            </a:r>
          </a:p>
        </p:txBody>
      </p:sp>
      <p:sp>
        <p:nvSpPr>
          <p:cNvPr id="8" name="Google Shape;123;g1238f267480_0_3">
            <a:extLst>
              <a:ext uri="{FF2B5EF4-FFF2-40B4-BE49-F238E27FC236}">
                <a16:creationId xmlns:a16="http://schemas.microsoft.com/office/drawing/2014/main" id="{B30CDFDC-98E9-B48C-8199-D6C1084E893F}"/>
              </a:ext>
            </a:extLst>
          </p:cNvPr>
          <p:cNvSpPr txBox="1">
            <a:spLocks/>
          </p:cNvSpPr>
          <p:nvPr/>
        </p:nvSpPr>
        <p:spPr>
          <a:xfrm>
            <a:off x="926227" y="1381682"/>
            <a:ext cx="10501470" cy="33942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latin typeface="Arial" panose="020B0604020202020204" pitchFamily="34" charset="0"/>
                <a:cs typeface="Arial" panose="020B0604020202020204" pitchFamily="34" charset="0"/>
              </a:rPr>
              <a:t>Accessing the Digital Transformation Fund guidance: </a:t>
            </a:r>
            <a:r>
              <a:rPr lang="en-GB" sz="1600" dirty="0">
                <a:latin typeface="Arial" panose="020B0604020202020204" pitchFamily="34" charset="0"/>
                <a:cs typeface="Arial" panose="020B0604020202020204" pitchFamily="34" charset="0"/>
                <a:hlinkClick r:id="rId2"/>
              </a:rPr>
              <a:t>https://www.digitalsocialcare.co.uk/funding-opportunities/adult-social-care-digital-transformation-fund/</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DSCR Assured Supplier List: </a:t>
            </a:r>
            <a:r>
              <a:rPr lang="en-GB" sz="1600" dirty="0">
                <a:latin typeface="Arial" panose="020B0604020202020204" pitchFamily="34" charset="0"/>
                <a:cs typeface="Arial" panose="020B0604020202020204" pitchFamily="34" charset="0"/>
                <a:hlinkClick r:id="rId3"/>
              </a:rPr>
              <a:t>https://www.digitalsocialcare.co.uk/social-care-technology/digital-social-care-records-dynamic-purchasing-system/</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DSCR Decision making tool for care providers: </a:t>
            </a:r>
            <a:r>
              <a:rPr lang="en-GB" sz="1600" dirty="0">
                <a:latin typeface="Arial" panose="020B0604020202020204" pitchFamily="34" charset="0"/>
                <a:cs typeface="Arial" panose="020B0604020202020204" pitchFamily="34" charset="0"/>
                <a:hlinkClick r:id="rId4"/>
              </a:rPr>
              <a:t>https://www.digitalsocialcare.co.uk/dscr-assured-supplier-tool</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DSCR Core Capabilities and Standards: Supplier Assurance Process page: </a:t>
            </a:r>
            <a:r>
              <a:rPr lang="en-GB" sz="1600" dirty="0">
                <a:latin typeface="Arial" panose="020B0604020202020204" pitchFamily="34" charset="0"/>
                <a:cs typeface="Arial" panose="020B0604020202020204" pitchFamily="34" charset="0"/>
                <a:hlinkClick r:id="rId5"/>
              </a:rPr>
              <a:t>https://www.digitalsocialcare.co.uk/social-care-technology/digital-social-care-records-dynamic-purchasing-system/core-capabilities-and-standards-supplier-assurance-process/</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NHS Futures Digitising Adult Social Care Workspace (for ICS and regional teams – not care providers): </a:t>
            </a:r>
            <a:r>
              <a:rPr lang="en-GB" sz="1600" dirty="0">
                <a:latin typeface="Arial" panose="020B0604020202020204" pitchFamily="34" charset="0"/>
                <a:cs typeface="Arial" panose="020B0604020202020204" pitchFamily="34" charset="0"/>
                <a:hlinkClick r:id="rId6"/>
              </a:rPr>
              <a:t>https://future.nhs.uk/DigitisingSCRecordsDevelopment/view?objectID=30620496</a:t>
            </a:r>
            <a:endParaRPr lang="en-GB" sz="1600" dirty="0">
              <a:latin typeface="Arial" panose="020B0604020202020204" pitchFamily="34" charset="0"/>
              <a:cs typeface="Arial" panose="020B0604020202020204" pitchFamily="34" charset="0"/>
            </a:endParaRPr>
          </a:p>
          <a:p>
            <a:pPr marL="0" indent="0">
              <a:lnSpc>
                <a:spcPct val="150000"/>
              </a:lnSpc>
              <a:spcBef>
                <a:spcPts val="0"/>
              </a:spcBef>
              <a:buSzPts val="1800"/>
              <a:buFont typeface="Arial" panose="020B0604020202020204" pitchFamily="34" charset="0"/>
              <a:buNone/>
            </a:pPr>
            <a:endParaRPr lang="en-GB" sz="2400" dirty="0">
              <a:latin typeface="Arial" panose="020B0604020202020204" pitchFamily="34" charset="0"/>
              <a:cs typeface="Arial" panose="020B0604020202020204" pitchFamily="34" charset="0"/>
            </a:endParaRPr>
          </a:p>
          <a:p>
            <a:pPr marL="0" indent="0">
              <a:lnSpc>
                <a:spcPct val="150000"/>
              </a:lnSpc>
              <a:spcBef>
                <a:spcPts val="0"/>
              </a:spcBef>
              <a:buSzPts val="1800"/>
              <a:buFont typeface="Arial" panose="020B0604020202020204" pitchFamily="34" charset="0"/>
              <a:buNone/>
            </a:pPr>
            <a:r>
              <a:rPr lang="en-GB"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0" indent="0">
              <a:lnSpc>
                <a:spcPct val="150000"/>
              </a:lnSpc>
              <a:spcBef>
                <a:spcPts val="0"/>
              </a:spcBef>
              <a:buSzPts val="1800"/>
              <a:buFont typeface="Arial" panose="020B0604020202020204" pitchFamily="34" charset="0"/>
              <a:buNone/>
            </a:pPr>
            <a:endParaRPr lang="en-GB" sz="1800" dirty="0">
              <a:solidFill>
                <a:srgbClr val="202124"/>
              </a:solidFill>
              <a:highlight>
                <a:srgbClr val="FFFFFF"/>
              </a:highlight>
              <a:latin typeface="Arial" panose="020B0604020202020204" pitchFamily="34" charset="0"/>
              <a:ea typeface="Roboto Medium"/>
              <a:cs typeface="Arial" panose="020B0604020202020204" pitchFamily="34" charset="0"/>
              <a:sym typeface="Roboto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63500" indent="0">
              <a:lnSpc>
                <a:spcPct val="100000"/>
              </a:lnSpc>
              <a:spcBef>
                <a:spcPts val="0"/>
              </a:spcBef>
              <a:buSzPts val="1800"/>
              <a:buFont typeface="Arial" panose="020B0604020202020204" pitchFamily="34" charset="0"/>
              <a:buNone/>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8020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314325" y="233907"/>
            <a:ext cx="7324725" cy="851943"/>
          </a:xfrm>
          <a:prstGeom prst="roundRect">
            <a:avLst>
              <a:gd name="adj" fmla="val 9187"/>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BD2561-7582-4C23-A079-AC8C1C9C95CB}"/>
              </a:ext>
            </a:extLst>
          </p:cNvPr>
          <p:cNvSpPr txBox="1"/>
          <p:nvPr/>
        </p:nvSpPr>
        <p:spPr>
          <a:xfrm>
            <a:off x="403457" y="350937"/>
            <a:ext cx="6735573"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Connect with us</a:t>
            </a:r>
          </a:p>
        </p:txBody>
      </p:sp>
      <p:grpSp>
        <p:nvGrpSpPr>
          <p:cNvPr id="11" name="Group 10">
            <a:extLst>
              <a:ext uri="{FF2B5EF4-FFF2-40B4-BE49-F238E27FC236}">
                <a16:creationId xmlns:a16="http://schemas.microsoft.com/office/drawing/2014/main" id="{2FE4DB08-B860-834A-2E11-2497696557CD}"/>
              </a:ext>
            </a:extLst>
          </p:cNvPr>
          <p:cNvGrpSpPr/>
          <p:nvPr/>
        </p:nvGrpSpPr>
        <p:grpSpPr>
          <a:xfrm>
            <a:off x="1018662" y="1632974"/>
            <a:ext cx="4208929" cy="4388223"/>
            <a:chOff x="7050347" y="1456805"/>
            <a:chExt cx="4208929" cy="4388223"/>
          </a:xfrm>
        </p:grpSpPr>
        <p:sp>
          <p:nvSpPr>
            <p:cNvPr id="6" name="Rectangle 5">
              <a:extLst>
                <a:ext uri="{FF2B5EF4-FFF2-40B4-BE49-F238E27FC236}">
                  <a16:creationId xmlns:a16="http://schemas.microsoft.com/office/drawing/2014/main" id="{B00CA673-24CA-BADD-061D-7CD93A6D177A}"/>
                </a:ext>
              </a:extLst>
            </p:cNvPr>
            <p:cNvSpPr/>
            <p:nvPr/>
          </p:nvSpPr>
          <p:spPr>
            <a:xfrm>
              <a:off x="7050347" y="1456805"/>
              <a:ext cx="4208929" cy="4388223"/>
            </a:xfrm>
            <a:prstGeom prst="rect">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oogle Shape;261;p13">
              <a:extLst>
                <a:ext uri="{FF2B5EF4-FFF2-40B4-BE49-F238E27FC236}">
                  <a16:creationId xmlns:a16="http://schemas.microsoft.com/office/drawing/2014/main" id="{2A265CC4-4808-7744-89DD-841C5F734708}"/>
                </a:ext>
              </a:extLst>
            </p:cNvPr>
            <p:cNvPicPr preferRelativeResize="0"/>
            <p:nvPr/>
          </p:nvPicPr>
          <p:blipFill rotWithShape="1">
            <a:blip r:embed="rId2">
              <a:alphaModFix/>
            </a:blip>
            <a:srcRect/>
            <a:stretch/>
          </p:blipFill>
          <p:spPr>
            <a:xfrm>
              <a:off x="8659462" y="2802104"/>
              <a:ext cx="1476100" cy="1476100"/>
            </a:xfrm>
            <a:prstGeom prst="rect">
              <a:avLst/>
            </a:prstGeom>
            <a:noFill/>
            <a:ln>
              <a:noFill/>
            </a:ln>
            <a:effectLst>
              <a:outerShdw blurRad="57150" dist="19050" dir="5400000" algn="bl" rotWithShape="0">
                <a:srgbClr val="000000">
                  <a:alpha val="49803"/>
                </a:srgbClr>
              </a:outerShdw>
            </a:effectLst>
          </p:spPr>
        </p:pic>
      </p:grpSp>
      <p:sp>
        <p:nvSpPr>
          <p:cNvPr id="14" name="Google Shape;258;p13">
            <a:extLst>
              <a:ext uri="{FF2B5EF4-FFF2-40B4-BE49-F238E27FC236}">
                <a16:creationId xmlns:a16="http://schemas.microsoft.com/office/drawing/2014/main" id="{2310E816-808D-1BDB-F79B-78706EDBCCC4}"/>
              </a:ext>
            </a:extLst>
          </p:cNvPr>
          <p:cNvSpPr/>
          <p:nvPr/>
        </p:nvSpPr>
        <p:spPr>
          <a:xfrm>
            <a:off x="6527146" y="1766975"/>
            <a:ext cx="3829800" cy="35781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latin typeface="Arial"/>
              <a:ea typeface="Arial"/>
              <a:cs typeface="Arial"/>
              <a:sym typeface="Arial"/>
            </a:endParaRPr>
          </a:p>
        </p:txBody>
      </p:sp>
      <p:sp>
        <p:nvSpPr>
          <p:cNvPr id="20" name="Rectangle: Rounded Corners 19">
            <a:extLst>
              <a:ext uri="{FF2B5EF4-FFF2-40B4-BE49-F238E27FC236}">
                <a16:creationId xmlns:a16="http://schemas.microsoft.com/office/drawing/2014/main" id="{2F25495B-C819-4933-CB97-57ECD4FCCFB9}"/>
              </a:ext>
            </a:extLst>
          </p:cNvPr>
          <p:cNvSpPr/>
          <p:nvPr/>
        </p:nvSpPr>
        <p:spPr>
          <a:xfrm>
            <a:off x="6836706" y="1632974"/>
            <a:ext cx="4081269" cy="4019688"/>
          </a:xfrm>
          <a:prstGeom prst="roundRect">
            <a:avLst/>
          </a:prstGeom>
          <a:solidFill>
            <a:schemeClr val="bg1"/>
          </a:solidFill>
          <a:ln>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Google Shape;260;p13">
            <a:extLst>
              <a:ext uri="{FF2B5EF4-FFF2-40B4-BE49-F238E27FC236}">
                <a16:creationId xmlns:a16="http://schemas.microsoft.com/office/drawing/2014/main" id="{831647CF-3DB8-E20A-3F3E-5CAD7DAABE1A}"/>
              </a:ext>
            </a:extLst>
          </p:cNvPr>
          <p:cNvSpPr txBox="1">
            <a:spLocks/>
          </p:cNvSpPr>
          <p:nvPr/>
        </p:nvSpPr>
        <p:spPr>
          <a:xfrm>
            <a:off x="7250066" y="1742106"/>
            <a:ext cx="3449403" cy="3219899"/>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171450">
              <a:lnSpc>
                <a:spcPct val="115000"/>
              </a:lnSpc>
              <a:spcBef>
                <a:spcPts val="0"/>
              </a:spcBef>
              <a:buClr>
                <a:schemeClr val="dk1"/>
              </a:buClr>
              <a:buSzPts val="1800"/>
              <a:buFont typeface="Arial"/>
              <a:buNone/>
            </a:pPr>
            <a:endParaRPr lang="en-GB" b="1" dirty="0">
              <a:latin typeface="Arial" panose="020B0604020202020204" pitchFamily="34" charset="0"/>
              <a:cs typeface="Arial" panose="020B0604020202020204" pitchFamily="34" charset="0"/>
            </a:endParaRPr>
          </a:p>
          <a:p>
            <a:pPr marL="0" indent="0">
              <a:lnSpc>
                <a:spcPct val="115000"/>
              </a:lnSpc>
              <a:spcBef>
                <a:spcPts val="0"/>
              </a:spcBef>
              <a:buClr>
                <a:schemeClr val="dk1"/>
              </a:buClr>
              <a:buSzPts val="1800"/>
              <a:buFont typeface="Arial"/>
              <a:buNone/>
            </a:pPr>
            <a:r>
              <a:rPr lang="en-GB" sz="1600" b="1"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england.dscr.enquiries@nhs.net</a:t>
            </a:r>
            <a:endParaRPr lang="en-GB" sz="1600" b="1" u="sng" dirty="0">
              <a:latin typeface="Arial" panose="020B0604020202020204" pitchFamily="34" charset="0"/>
              <a:cs typeface="Arial" panose="020B0604020202020204" pitchFamily="34" charset="0"/>
            </a:endParaRPr>
          </a:p>
          <a:p>
            <a:pPr marL="0" indent="0">
              <a:lnSpc>
                <a:spcPct val="115000"/>
              </a:lnSpc>
              <a:spcBef>
                <a:spcPts val="0"/>
              </a:spcBef>
              <a:buClr>
                <a:schemeClr val="dk1"/>
              </a:buClr>
              <a:buSzPts val="1800"/>
              <a:buFont typeface="Arial"/>
              <a:buNone/>
            </a:pPr>
            <a:endParaRPr lang="en-GB" sz="1600" b="1" dirty="0">
              <a:latin typeface="Arial" panose="020B0604020202020204" pitchFamily="34" charset="0"/>
              <a:cs typeface="Arial" panose="020B0604020202020204" pitchFamily="34" charset="0"/>
            </a:endParaRPr>
          </a:p>
          <a:p>
            <a:pPr marL="0" indent="0">
              <a:lnSpc>
                <a:spcPct val="115000"/>
              </a:lnSpc>
              <a:spcBef>
                <a:spcPts val="0"/>
              </a:spcBef>
              <a:buClr>
                <a:schemeClr val="dk1"/>
              </a:buClr>
              <a:buSzPts val="1800"/>
              <a:buFont typeface="Arial"/>
              <a:buNone/>
            </a:pPr>
            <a:r>
              <a:rPr lang="en-GB" sz="1600" b="1" u="sng" dirty="0">
                <a:latin typeface="Arial" panose="020B0604020202020204" pitchFamily="34" charset="0"/>
                <a:cs typeface="Arial" panose="020B0604020202020204" pitchFamily="34" charset="0"/>
              </a:rPr>
              <a:t>england.adultsocialcare@nhs.net</a:t>
            </a:r>
            <a:endParaRPr lang="en-GB" sz="1600" dirty="0">
              <a:latin typeface="Arial" panose="020B0604020202020204" pitchFamily="34" charset="0"/>
              <a:cs typeface="Arial" panose="020B0604020202020204" pitchFamily="34" charset="0"/>
            </a:endParaRPr>
          </a:p>
          <a:p>
            <a:pPr marL="285750" indent="-171450">
              <a:lnSpc>
                <a:spcPct val="115000"/>
              </a:lnSpc>
              <a:spcBef>
                <a:spcPts val="0"/>
              </a:spcBef>
              <a:buClr>
                <a:schemeClr val="dk1"/>
              </a:buClr>
              <a:buSzPts val="1800"/>
              <a:buFont typeface="Arial"/>
              <a:buNone/>
            </a:pPr>
            <a:endParaRPr lang="en-GB" b="1" dirty="0">
              <a:latin typeface="Arial" panose="020B0604020202020204" pitchFamily="34" charset="0"/>
              <a:cs typeface="Arial" panose="020B0604020202020204" pitchFamily="34" charset="0"/>
            </a:endParaRPr>
          </a:p>
        </p:txBody>
      </p:sp>
      <p:pic>
        <p:nvPicPr>
          <p:cNvPr id="16" name="Google Shape;262;p13">
            <a:extLst>
              <a:ext uri="{FF2B5EF4-FFF2-40B4-BE49-F238E27FC236}">
                <a16:creationId xmlns:a16="http://schemas.microsoft.com/office/drawing/2014/main" id="{3C7DBD30-A643-FC7D-D8A4-E9CBF7351D9B}"/>
              </a:ext>
            </a:extLst>
          </p:cNvPr>
          <p:cNvPicPr preferRelativeResize="0"/>
          <p:nvPr/>
        </p:nvPicPr>
        <p:blipFill rotWithShape="1">
          <a:blip r:embed="rId4">
            <a:alphaModFix/>
          </a:blip>
          <a:srcRect l="20933" t="21264" r="21268" b="18768"/>
          <a:stretch/>
        </p:blipFill>
        <p:spPr>
          <a:xfrm>
            <a:off x="7215482" y="3402926"/>
            <a:ext cx="640500" cy="664500"/>
          </a:xfrm>
          <a:prstGeom prst="ellipse">
            <a:avLst/>
          </a:prstGeom>
          <a:noFill/>
          <a:ln>
            <a:noFill/>
          </a:ln>
        </p:spPr>
      </p:pic>
      <p:pic>
        <p:nvPicPr>
          <p:cNvPr id="17" name="Google Shape;263;p13">
            <a:extLst>
              <a:ext uri="{FF2B5EF4-FFF2-40B4-BE49-F238E27FC236}">
                <a16:creationId xmlns:a16="http://schemas.microsoft.com/office/drawing/2014/main" id="{5E129CC2-CD73-D38A-5A31-BE1285AAADB2}"/>
              </a:ext>
            </a:extLst>
          </p:cNvPr>
          <p:cNvPicPr preferRelativeResize="0"/>
          <p:nvPr/>
        </p:nvPicPr>
        <p:blipFill rotWithShape="1">
          <a:blip r:embed="rId5">
            <a:alphaModFix/>
          </a:blip>
          <a:srcRect l="24001" r="23498"/>
          <a:stretch/>
        </p:blipFill>
        <p:spPr>
          <a:xfrm>
            <a:off x="7215482" y="4232856"/>
            <a:ext cx="640500" cy="640521"/>
          </a:xfrm>
          <a:prstGeom prst="rect">
            <a:avLst/>
          </a:prstGeom>
          <a:noFill/>
          <a:ln>
            <a:noFill/>
          </a:ln>
        </p:spPr>
      </p:pic>
      <p:sp>
        <p:nvSpPr>
          <p:cNvPr id="18" name="Google Shape;264;p13">
            <a:extLst>
              <a:ext uri="{FF2B5EF4-FFF2-40B4-BE49-F238E27FC236}">
                <a16:creationId xmlns:a16="http://schemas.microsoft.com/office/drawing/2014/main" id="{0F348F2A-D6E7-1855-92B9-9F13767A7FE1}"/>
              </a:ext>
            </a:extLst>
          </p:cNvPr>
          <p:cNvSpPr txBox="1"/>
          <p:nvPr/>
        </p:nvSpPr>
        <p:spPr>
          <a:xfrm>
            <a:off x="7912131" y="3548276"/>
            <a:ext cx="2276105" cy="3794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err="1">
                <a:latin typeface="Arial"/>
                <a:ea typeface="Arial"/>
                <a:cs typeface="Arial"/>
                <a:sym typeface="Arial"/>
              </a:rPr>
              <a:t>NHSTransform</a:t>
            </a:r>
            <a:endParaRPr sz="1800" b="1" i="0" u="none" strike="noStrike" cap="none" dirty="0">
              <a:latin typeface="Arial"/>
              <a:ea typeface="Arial"/>
              <a:cs typeface="Arial"/>
              <a:sym typeface="Arial"/>
            </a:endParaRPr>
          </a:p>
        </p:txBody>
      </p:sp>
      <p:sp>
        <p:nvSpPr>
          <p:cNvPr id="19" name="Google Shape;265;p13">
            <a:extLst>
              <a:ext uri="{FF2B5EF4-FFF2-40B4-BE49-F238E27FC236}">
                <a16:creationId xmlns:a16="http://schemas.microsoft.com/office/drawing/2014/main" id="{B03F57F1-1F12-943D-8104-E5C4A0B01EA3}"/>
              </a:ext>
            </a:extLst>
          </p:cNvPr>
          <p:cNvSpPr txBox="1"/>
          <p:nvPr/>
        </p:nvSpPr>
        <p:spPr>
          <a:xfrm>
            <a:off x="7912132" y="4232851"/>
            <a:ext cx="2881308" cy="66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latin typeface="Arial"/>
                <a:ea typeface="Arial"/>
                <a:cs typeface="Arial"/>
                <a:sym typeface="Arial"/>
              </a:rPr>
              <a:t>www.linkedin.com/</a:t>
            </a:r>
            <a:endParaRPr dirty="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latin typeface="Arial"/>
                <a:ea typeface="Arial"/>
                <a:cs typeface="Arial"/>
                <a:sym typeface="Arial"/>
              </a:rPr>
              <a:t>company/</a:t>
            </a:r>
            <a:r>
              <a:rPr lang="en-GB" sz="1800" b="1" i="0" u="none" strike="noStrike" cap="none" dirty="0" err="1">
                <a:latin typeface="Arial"/>
                <a:ea typeface="Arial"/>
                <a:cs typeface="Arial"/>
                <a:sym typeface="Arial"/>
              </a:rPr>
              <a:t>transform_nhs</a:t>
            </a:r>
            <a:endParaRPr sz="1800" b="1" i="0" u="none" strike="noStrike" cap="none" dirty="0">
              <a:latin typeface="Arial"/>
              <a:ea typeface="Arial"/>
              <a:cs typeface="Arial"/>
              <a:sym typeface="Arial"/>
            </a:endParaRPr>
          </a:p>
        </p:txBody>
      </p:sp>
    </p:spTree>
    <p:extLst>
      <p:ext uri="{BB962C8B-B14F-4D97-AF65-F5344CB8AC3E}">
        <p14:creationId xmlns:p14="http://schemas.microsoft.com/office/powerpoint/2010/main" val="193258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1DA8CE4-9BDA-4C22-B647-6A1827719086}"/>
              </a:ext>
            </a:extLst>
          </p:cNvPr>
          <p:cNvSpPr/>
          <p:nvPr/>
        </p:nvSpPr>
        <p:spPr>
          <a:xfrm>
            <a:off x="874643" y="97778"/>
            <a:ext cx="162877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4695825" y="233907"/>
            <a:ext cx="7324725" cy="851943"/>
          </a:xfrm>
          <a:prstGeom prst="roundRect">
            <a:avLst>
              <a:gd name="adj" fmla="val 9187"/>
            </a:avLst>
          </a:prstGeom>
          <a:solidFill>
            <a:srgbClr val="13A7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BD2561-7582-4C23-A079-AC8C1C9C95CB}"/>
              </a:ext>
            </a:extLst>
          </p:cNvPr>
          <p:cNvSpPr txBox="1"/>
          <p:nvPr/>
        </p:nvSpPr>
        <p:spPr>
          <a:xfrm>
            <a:off x="4784958" y="350937"/>
            <a:ext cx="7051908"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Digitising Social Care Programme</a:t>
            </a:r>
          </a:p>
        </p:txBody>
      </p:sp>
      <p:pic>
        <p:nvPicPr>
          <p:cNvPr id="6" name="Picture 2" descr="Department of Health and Social Care - Wikipedia">
            <a:extLst>
              <a:ext uri="{FF2B5EF4-FFF2-40B4-BE49-F238E27FC236}">
                <a16:creationId xmlns:a16="http://schemas.microsoft.com/office/drawing/2014/main" id="{0383C66D-CFFE-44EC-A6BC-D6144FC601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24"/>
          <a:stretch/>
        </p:blipFill>
        <p:spPr bwMode="auto">
          <a:xfrm>
            <a:off x="1107502" y="157879"/>
            <a:ext cx="1163058" cy="964388"/>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91;g135f1fe6052_0_0">
            <a:extLst>
              <a:ext uri="{FF2B5EF4-FFF2-40B4-BE49-F238E27FC236}">
                <a16:creationId xmlns:a16="http://schemas.microsoft.com/office/drawing/2014/main" id="{1995E269-E5F8-E42F-C8D3-86CEC6C4D2C7}"/>
              </a:ext>
            </a:extLst>
          </p:cNvPr>
          <p:cNvSpPr txBox="1"/>
          <p:nvPr/>
        </p:nvSpPr>
        <p:spPr>
          <a:xfrm>
            <a:off x="1689030" y="2052252"/>
            <a:ext cx="8992998" cy="267761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GB" sz="2800" dirty="0">
                <a:solidFill>
                  <a:srgbClr val="222222"/>
                </a:solidFill>
                <a:latin typeface="Arial" panose="020B0604020202020204" pitchFamily="34" charset="0"/>
                <a:cs typeface="Arial" panose="020B0604020202020204" pitchFamily="34" charset="0"/>
              </a:rPr>
              <a:t>The NHS Transformation Directorate brings together staff from across NHS England and the Department of Health and Social Care behind a common goal: </a:t>
            </a:r>
          </a:p>
          <a:p>
            <a:pPr marL="0" lvl="0" indent="0" algn="l" rtl="0">
              <a:spcBef>
                <a:spcPts val="0"/>
              </a:spcBef>
              <a:spcAft>
                <a:spcPts val="0"/>
              </a:spcAft>
              <a:buClr>
                <a:schemeClr val="dk1"/>
              </a:buClr>
              <a:buSzPts val="1100"/>
              <a:buFont typeface="Arial"/>
              <a:buNone/>
            </a:pPr>
            <a:endParaRPr lang="en-GB" sz="2800" dirty="0">
              <a:solidFill>
                <a:srgbClr val="222222"/>
              </a:solidFill>
              <a:latin typeface="Arial" panose="020B0604020202020204" pitchFamily="34" charset="0"/>
              <a:cs typeface="Arial" panose="020B0604020202020204" pitchFamily="34" charset="0"/>
            </a:endParaRPr>
          </a:p>
          <a:p>
            <a:pPr marL="0" lvl="0" indent="0" algn="ctr" rtl="0">
              <a:spcBef>
                <a:spcPts val="0"/>
              </a:spcBef>
              <a:spcAft>
                <a:spcPts val="0"/>
              </a:spcAft>
              <a:buClr>
                <a:schemeClr val="dk1"/>
              </a:buClr>
              <a:buSzPts val="1100"/>
              <a:buFont typeface="Arial"/>
              <a:buNone/>
            </a:pPr>
            <a:r>
              <a:rPr lang="en-GB" sz="2800" b="1" dirty="0">
                <a:solidFill>
                  <a:srgbClr val="005EB8"/>
                </a:solidFill>
                <a:latin typeface="Arial" panose="020B0604020202020204" pitchFamily="34" charset="0"/>
                <a:cs typeface="Arial" panose="020B0604020202020204" pitchFamily="34" charset="0"/>
              </a:rPr>
              <a:t>‘to drive innovation at scale where it can improve care for people and support staff.’</a:t>
            </a:r>
            <a:endParaRPr lang="en-GB" sz="3600" b="1" dirty="0">
              <a:solidFill>
                <a:srgbClr val="005E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22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1DA8CE4-9BDA-4C22-B647-6A1827719086}"/>
              </a:ext>
            </a:extLst>
          </p:cNvPr>
          <p:cNvSpPr/>
          <p:nvPr/>
        </p:nvSpPr>
        <p:spPr>
          <a:xfrm>
            <a:off x="874643" y="97778"/>
            <a:ext cx="162877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4695825" y="233907"/>
            <a:ext cx="7324725" cy="851943"/>
          </a:xfrm>
          <a:prstGeom prst="roundRect">
            <a:avLst>
              <a:gd name="adj" fmla="val 9187"/>
            </a:avLst>
          </a:prstGeom>
          <a:solidFill>
            <a:srgbClr val="13A7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BD2561-7582-4C23-A079-AC8C1C9C95CB}"/>
              </a:ext>
            </a:extLst>
          </p:cNvPr>
          <p:cNvSpPr txBox="1"/>
          <p:nvPr/>
        </p:nvSpPr>
        <p:spPr>
          <a:xfrm>
            <a:off x="4784958" y="350937"/>
            <a:ext cx="7051908"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Digitising Social Care Programme</a:t>
            </a:r>
          </a:p>
        </p:txBody>
      </p:sp>
      <p:pic>
        <p:nvPicPr>
          <p:cNvPr id="6" name="Picture 2" descr="Department of Health and Social Care - Wikipedia">
            <a:extLst>
              <a:ext uri="{FF2B5EF4-FFF2-40B4-BE49-F238E27FC236}">
                <a16:creationId xmlns:a16="http://schemas.microsoft.com/office/drawing/2014/main" id="{0383C66D-CFFE-44EC-A6BC-D6144FC601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24"/>
          <a:stretch/>
        </p:blipFill>
        <p:spPr bwMode="auto">
          <a:xfrm>
            <a:off x="1107502" y="157879"/>
            <a:ext cx="1163058" cy="964388"/>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91;g135f1fe6052_0_0">
            <a:extLst>
              <a:ext uri="{FF2B5EF4-FFF2-40B4-BE49-F238E27FC236}">
                <a16:creationId xmlns:a16="http://schemas.microsoft.com/office/drawing/2014/main" id="{1995E269-E5F8-E42F-C8D3-86CEC6C4D2C7}"/>
              </a:ext>
            </a:extLst>
          </p:cNvPr>
          <p:cNvSpPr txBox="1"/>
          <p:nvPr/>
        </p:nvSpPr>
        <p:spPr>
          <a:xfrm>
            <a:off x="2546675" y="2274858"/>
            <a:ext cx="7260574"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3600" b="0" i="0" u="none" strike="noStrike" cap="none" dirty="0">
                <a:solidFill>
                  <a:srgbClr val="000000"/>
                </a:solidFill>
                <a:latin typeface="Arial"/>
                <a:ea typeface="Arial"/>
                <a:cs typeface="Arial"/>
                <a:sym typeface="Arial"/>
              </a:rPr>
              <a:t>An adult social care system that makes best use of digital tools and technology to deliver </a:t>
            </a:r>
            <a:r>
              <a:rPr lang="en-GB" sz="3600" b="1" i="0" u="none" strike="noStrike" cap="none" dirty="0">
                <a:solidFill>
                  <a:srgbClr val="13A78E"/>
                </a:solidFill>
                <a:latin typeface="Arial"/>
                <a:ea typeface="Arial"/>
                <a:cs typeface="Arial"/>
                <a:sym typeface="Arial"/>
              </a:rPr>
              <a:t>improved care </a:t>
            </a:r>
            <a:r>
              <a:rPr lang="en-GB" sz="3600" b="0" i="0" u="none" strike="noStrike" cap="none" dirty="0">
                <a:solidFill>
                  <a:srgbClr val="000000"/>
                </a:solidFill>
                <a:latin typeface="Arial"/>
                <a:ea typeface="Arial"/>
                <a:cs typeface="Arial"/>
                <a:sym typeface="Arial"/>
              </a:rPr>
              <a:t>outcomes for people.</a:t>
            </a:r>
            <a:endParaRPr sz="2400" dirty="0"/>
          </a:p>
        </p:txBody>
      </p:sp>
    </p:spTree>
    <p:extLst>
      <p:ext uri="{BB962C8B-B14F-4D97-AF65-F5344CB8AC3E}">
        <p14:creationId xmlns:p14="http://schemas.microsoft.com/office/powerpoint/2010/main" val="269759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314325" y="233907"/>
            <a:ext cx="7324725" cy="851943"/>
          </a:xfrm>
          <a:prstGeom prst="roundRect">
            <a:avLst>
              <a:gd name="adj" fmla="val 9187"/>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BD2561-7582-4C23-A079-AC8C1C9C95CB}"/>
              </a:ext>
            </a:extLst>
          </p:cNvPr>
          <p:cNvSpPr txBox="1"/>
          <p:nvPr/>
        </p:nvSpPr>
        <p:spPr>
          <a:xfrm>
            <a:off x="403457" y="350937"/>
            <a:ext cx="6735573"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People at the Heart of Care</a:t>
            </a:r>
          </a:p>
        </p:txBody>
      </p:sp>
      <p:sp>
        <p:nvSpPr>
          <p:cNvPr id="7" name="Google Shape;107;g1220b7a9e5e_1_14">
            <a:extLst>
              <a:ext uri="{FF2B5EF4-FFF2-40B4-BE49-F238E27FC236}">
                <a16:creationId xmlns:a16="http://schemas.microsoft.com/office/drawing/2014/main" id="{AF8943D2-6B53-FCC8-B815-98FD985D1194}"/>
              </a:ext>
            </a:extLst>
          </p:cNvPr>
          <p:cNvSpPr txBox="1"/>
          <p:nvPr/>
        </p:nvSpPr>
        <p:spPr>
          <a:xfrm>
            <a:off x="1082587" y="1328193"/>
            <a:ext cx="5788200" cy="4801284"/>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GB" sz="2000" dirty="0">
                <a:solidFill>
                  <a:schemeClr val="dk1"/>
                </a:solidFill>
                <a:latin typeface="Arial" panose="020B0604020202020204" pitchFamily="34" charset="0"/>
                <a:ea typeface="Arial"/>
                <a:cs typeface="Arial" panose="020B0604020202020204" pitchFamily="34" charset="0"/>
                <a:sym typeface="Arial"/>
              </a:rPr>
              <a:t>On the 1 December, The Department of Health and Social Care published the White Paper </a:t>
            </a:r>
            <a:r>
              <a:rPr lang="en-GB" sz="2000" i="1" u="sng" dirty="0">
                <a:solidFill>
                  <a:schemeClr val="hlink"/>
                </a:solidFill>
                <a:latin typeface="Arial" panose="020B0604020202020204" pitchFamily="34" charset="0"/>
                <a:ea typeface="Arial"/>
                <a:cs typeface="Arial" panose="020B0604020202020204" pitchFamily="34" charset="0"/>
                <a:sym typeface="Arial"/>
                <a:hlinkClick r:id="rId2"/>
              </a:rPr>
              <a:t>People at the Heart of Care</a:t>
            </a:r>
            <a:r>
              <a:rPr lang="en-GB" sz="2000" i="1" dirty="0">
                <a:solidFill>
                  <a:schemeClr val="dk1"/>
                </a:solidFill>
                <a:latin typeface="Arial" panose="020B0604020202020204" pitchFamily="34" charset="0"/>
                <a:ea typeface="Arial"/>
                <a:cs typeface="Arial" panose="020B0604020202020204" pitchFamily="34" charset="0"/>
                <a:sym typeface="Arial"/>
              </a:rPr>
              <a:t> </a:t>
            </a:r>
            <a:r>
              <a:rPr lang="en-GB" sz="2000" dirty="0">
                <a:solidFill>
                  <a:srgbClr val="212B32"/>
                </a:solidFill>
                <a:latin typeface="Arial" panose="020B0604020202020204" pitchFamily="34" charset="0"/>
                <a:ea typeface="Arial"/>
                <a:cs typeface="Arial" panose="020B0604020202020204" pitchFamily="34" charset="0"/>
                <a:sym typeface="Arial"/>
              </a:rPr>
              <a:t>which outlines the 10-year vision for the reform of the sector.</a:t>
            </a:r>
            <a:endParaRPr sz="2000" dirty="0">
              <a:solidFill>
                <a:srgbClr val="212B32"/>
              </a:solidFill>
              <a:latin typeface="Arial" panose="020B0604020202020204" pitchFamily="34" charset="0"/>
              <a:ea typeface="Arial"/>
              <a:cs typeface="Arial" panose="020B0604020202020204" pitchFamily="34" charset="0"/>
              <a:sym typeface="Arial"/>
            </a:endParaRPr>
          </a:p>
          <a:p>
            <a:pPr marL="0" marR="0" lvl="0" indent="0" algn="l" rtl="0">
              <a:spcBef>
                <a:spcPts val="0"/>
              </a:spcBef>
              <a:spcAft>
                <a:spcPts val="0"/>
              </a:spcAft>
              <a:buNone/>
            </a:pPr>
            <a:endParaRPr sz="2000" dirty="0">
              <a:solidFill>
                <a:srgbClr val="212B32"/>
              </a:solidFill>
              <a:latin typeface="Arial" panose="020B0604020202020204" pitchFamily="34" charset="0"/>
              <a:ea typeface="Arial"/>
              <a:cs typeface="Arial" panose="020B0604020202020204" pitchFamily="34" charset="0"/>
              <a:sym typeface="Arial"/>
            </a:endParaRPr>
          </a:p>
          <a:p>
            <a:pPr marL="0" marR="0" lvl="0" indent="0" algn="l" rtl="0">
              <a:spcBef>
                <a:spcPts val="0"/>
              </a:spcBef>
              <a:spcAft>
                <a:spcPts val="0"/>
              </a:spcAft>
              <a:buNone/>
            </a:pPr>
            <a:r>
              <a:rPr lang="en-GB" sz="2000" dirty="0">
                <a:solidFill>
                  <a:srgbClr val="212B32"/>
                </a:solidFill>
                <a:latin typeface="Arial" panose="020B0604020202020204" pitchFamily="34" charset="0"/>
                <a:ea typeface="Arial"/>
                <a:cs typeface="Arial" panose="020B0604020202020204" pitchFamily="34" charset="0"/>
                <a:sym typeface="Arial"/>
              </a:rPr>
              <a:t>The White Paper recognised that when technology is embedded seamlessly into care and support services, it can help people to live happy, fulfilled lives in their homes and communities.</a:t>
            </a:r>
            <a:endParaRPr sz="2000" dirty="0">
              <a:solidFill>
                <a:srgbClr val="212B32"/>
              </a:solidFill>
              <a:latin typeface="Arial" panose="020B0604020202020204" pitchFamily="34" charset="0"/>
              <a:ea typeface="Arial"/>
              <a:cs typeface="Arial" panose="020B0604020202020204" pitchFamily="34" charset="0"/>
              <a:sym typeface="Arial"/>
            </a:endParaRPr>
          </a:p>
          <a:p>
            <a:pPr marL="0" marR="0" lvl="0" indent="0" algn="l" rtl="0">
              <a:spcBef>
                <a:spcPts val="0"/>
              </a:spcBef>
              <a:spcAft>
                <a:spcPts val="0"/>
              </a:spcAft>
              <a:buNone/>
            </a:pPr>
            <a:endParaRPr sz="2000" dirty="0">
              <a:solidFill>
                <a:srgbClr val="212B32"/>
              </a:solidFill>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GB" sz="2000" dirty="0">
                <a:solidFill>
                  <a:srgbClr val="212B32"/>
                </a:solidFill>
                <a:latin typeface="Arial" panose="020B0604020202020204" pitchFamily="34" charset="0"/>
                <a:ea typeface="Arial"/>
                <a:cs typeface="Arial" panose="020B0604020202020204" pitchFamily="34" charset="0"/>
                <a:sym typeface="Arial"/>
              </a:rPr>
              <a:t>To support this goal, and the government’s wider ambitions for reform, the White Paper committed to </a:t>
            </a:r>
            <a:r>
              <a:rPr lang="en-GB" sz="2000" b="1" dirty="0">
                <a:solidFill>
                  <a:srgbClr val="212B32"/>
                </a:solidFill>
                <a:latin typeface="Arial" panose="020B0604020202020204" pitchFamily="34" charset="0"/>
                <a:ea typeface="Arial"/>
                <a:cs typeface="Arial" panose="020B0604020202020204" pitchFamily="34" charset="0"/>
                <a:sym typeface="Arial"/>
              </a:rPr>
              <a:t>invest at least £150m</a:t>
            </a:r>
            <a:r>
              <a:rPr lang="en-GB" sz="2000" dirty="0">
                <a:solidFill>
                  <a:srgbClr val="212B32"/>
                </a:solidFill>
                <a:latin typeface="Arial" panose="020B0604020202020204" pitchFamily="34" charset="0"/>
                <a:ea typeface="Arial"/>
                <a:cs typeface="Arial" panose="020B0604020202020204" pitchFamily="34" charset="0"/>
                <a:sym typeface="Arial"/>
              </a:rPr>
              <a:t> in digitising the social care sector.</a:t>
            </a:r>
            <a:endParaRPr sz="2000" b="1" dirty="0">
              <a:solidFill>
                <a:schemeClr val="lt2"/>
              </a:solidFill>
              <a:latin typeface="Arial" panose="020B0604020202020204" pitchFamily="34" charset="0"/>
              <a:ea typeface="Arial"/>
              <a:cs typeface="Arial" panose="020B0604020202020204" pitchFamily="34" charset="0"/>
              <a:sym typeface="Arial"/>
            </a:endParaRPr>
          </a:p>
        </p:txBody>
      </p:sp>
      <p:pic>
        <p:nvPicPr>
          <p:cNvPr id="8" name="Picture 7">
            <a:extLst>
              <a:ext uri="{FF2B5EF4-FFF2-40B4-BE49-F238E27FC236}">
                <a16:creationId xmlns:a16="http://schemas.microsoft.com/office/drawing/2014/main" id="{7EFA1ED2-7C5A-D4C5-B2AB-961216EA50A0}"/>
              </a:ext>
            </a:extLst>
          </p:cNvPr>
          <p:cNvPicPr>
            <a:picLocks noChangeAspect="1"/>
          </p:cNvPicPr>
          <p:nvPr/>
        </p:nvPicPr>
        <p:blipFill>
          <a:blip r:embed="rId3"/>
          <a:stretch>
            <a:fillRect/>
          </a:stretch>
        </p:blipFill>
        <p:spPr>
          <a:xfrm>
            <a:off x="8091314" y="1489349"/>
            <a:ext cx="2737341" cy="3907875"/>
          </a:xfrm>
          <a:prstGeom prst="rect">
            <a:avLst/>
          </a:prstGeom>
        </p:spPr>
      </p:pic>
    </p:spTree>
    <p:extLst>
      <p:ext uri="{BB962C8B-B14F-4D97-AF65-F5344CB8AC3E}">
        <p14:creationId xmlns:p14="http://schemas.microsoft.com/office/powerpoint/2010/main" val="228957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314325" y="233907"/>
            <a:ext cx="7324725" cy="851943"/>
          </a:xfrm>
          <a:prstGeom prst="roundRect">
            <a:avLst>
              <a:gd name="adj" fmla="val 9187"/>
            </a:avLst>
          </a:prstGeom>
          <a:solidFill>
            <a:srgbClr val="13A7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BD2561-7582-4C23-A079-AC8C1C9C95CB}"/>
              </a:ext>
            </a:extLst>
          </p:cNvPr>
          <p:cNvSpPr txBox="1"/>
          <p:nvPr/>
        </p:nvSpPr>
        <p:spPr>
          <a:xfrm>
            <a:off x="403458" y="350937"/>
            <a:ext cx="4831882"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Programme Objectives </a:t>
            </a:r>
          </a:p>
        </p:txBody>
      </p:sp>
      <p:pic>
        <p:nvPicPr>
          <p:cNvPr id="6" name="Graphic 5" descr="Bullseye with solid fill">
            <a:extLst>
              <a:ext uri="{FF2B5EF4-FFF2-40B4-BE49-F238E27FC236}">
                <a16:creationId xmlns:a16="http://schemas.microsoft.com/office/drawing/2014/main" id="{5D5074E5-5AB0-E653-E462-D36316744B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4191" y="1483241"/>
            <a:ext cx="914400" cy="914400"/>
          </a:xfrm>
          <a:prstGeom prst="rect">
            <a:avLst/>
          </a:prstGeom>
        </p:spPr>
      </p:pic>
      <p:pic>
        <p:nvPicPr>
          <p:cNvPr id="7" name="Graphic 6" descr="Bullseye with solid fill">
            <a:extLst>
              <a:ext uri="{FF2B5EF4-FFF2-40B4-BE49-F238E27FC236}">
                <a16:creationId xmlns:a16="http://schemas.microsoft.com/office/drawing/2014/main" id="{A3AB6B0C-AF1D-8E03-569F-E18E2F0F01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4191" y="2691368"/>
            <a:ext cx="914400" cy="914400"/>
          </a:xfrm>
          <a:prstGeom prst="rect">
            <a:avLst/>
          </a:prstGeom>
        </p:spPr>
      </p:pic>
      <p:pic>
        <p:nvPicPr>
          <p:cNvPr id="8" name="Graphic 7" descr="Bullseye with solid fill">
            <a:extLst>
              <a:ext uri="{FF2B5EF4-FFF2-40B4-BE49-F238E27FC236}">
                <a16:creationId xmlns:a16="http://schemas.microsoft.com/office/drawing/2014/main" id="{63CD2791-1A04-5771-C7F8-BC7C52CDE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1912" y="4864892"/>
            <a:ext cx="914400" cy="914400"/>
          </a:xfrm>
          <a:prstGeom prst="rect">
            <a:avLst/>
          </a:prstGeom>
        </p:spPr>
      </p:pic>
      <p:sp>
        <p:nvSpPr>
          <p:cNvPr id="9" name="Google Shape;355;g11ad59c0489_1_358">
            <a:extLst>
              <a:ext uri="{FF2B5EF4-FFF2-40B4-BE49-F238E27FC236}">
                <a16:creationId xmlns:a16="http://schemas.microsoft.com/office/drawing/2014/main" id="{5E7AE547-87C9-0F03-6FAA-249B4737E03B}"/>
              </a:ext>
            </a:extLst>
          </p:cNvPr>
          <p:cNvSpPr txBox="1">
            <a:spLocks/>
          </p:cNvSpPr>
          <p:nvPr/>
        </p:nvSpPr>
        <p:spPr>
          <a:xfrm>
            <a:off x="1966312" y="1333474"/>
            <a:ext cx="9224602" cy="2900386"/>
          </a:xfrm>
          <a:prstGeom prst="rect">
            <a:avLst/>
          </a:prstGeom>
          <a:noFill/>
          <a:ln>
            <a:noFill/>
          </a:ln>
        </p:spPr>
        <p:txBody>
          <a:bodyPr spcFirstLastPara="1" wrap="square" lIns="91425" tIns="45694" rIns="91425" bIns="45694"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nSpc>
                <a:spcPct val="100000"/>
              </a:lnSpc>
              <a:spcBef>
                <a:spcPts val="975"/>
              </a:spcBef>
              <a:buClr>
                <a:srgbClr val="000000"/>
              </a:buClr>
              <a:buSzPts val="2400"/>
              <a:buFont typeface="Arial" panose="020B0604020202020204" pitchFamily="34" charset="0"/>
              <a:buNone/>
            </a:pPr>
            <a:r>
              <a:rPr lang="en-GB" sz="2400" dirty="0">
                <a:solidFill>
                  <a:srgbClr val="000000"/>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80% of adult social care CQC registered providers will have adopted a digital social care record by March 2024 </a:t>
            </a:r>
          </a:p>
          <a:p>
            <a:pPr marL="114300" indent="0">
              <a:lnSpc>
                <a:spcPct val="100000"/>
              </a:lnSpc>
              <a:spcBef>
                <a:spcPts val="975"/>
              </a:spcBef>
              <a:buClr>
                <a:srgbClr val="000000"/>
              </a:buClr>
              <a:buSzPts val="2400"/>
              <a:buFont typeface="Arial" panose="020B0604020202020204" pitchFamily="34" charset="0"/>
              <a:buNone/>
            </a:pPr>
            <a:endParaRPr lang="en-GB" sz="2400" dirty="0">
              <a:solidFill>
                <a:srgbClr val="000000"/>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114300" indent="0">
              <a:lnSpc>
                <a:spcPct val="100000"/>
              </a:lnSpc>
              <a:spcBef>
                <a:spcPts val="975"/>
              </a:spcBef>
              <a:buClr>
                <a:srgbClr val="000000"/>
              </a:buClr>
              <a:buSzPts val="2400"/>
              <a:buFont typeface="Arial" panose="020B0604020202020204" pitchFamily="34" charset="0"/>
              <a:buNone/>
            </a:pPr>
            <a:r>
              <a:rPr lang="en-GB" sz="2400" dirty="0">
                <a:solidFill>
                  <a:srgbClr val="000000"/>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By March 2024 sensor based falls prevention and detection technologies, such as acoustic monitoring, will be in use in care homes for the residents they have identified as most at risk of falls, reaching at least 20% of residents nationally </a:t>
            </a:r>
          </a:p>
          <a:p>
            <a:pPr marL="114300" indent="0">
              <a:lnSpc>
                <a:spcPct val="100000"/>
              </a:lnSpc>
              <a:spcBef>
                <a:spcPts val="975"/>
              </a:spcBef>
              <a:buClr>
                <a:srgbClr val="000000"/>
              </a:buClr>
              <a:buSzPts val="2400"/>
              <a:buFont typeface="Arial" panose="020B0604020202020204" pitchFamily="34" charset="0"/>
              <a:buNone/>
            </a:pPr>
            <a:endParaRPr lang="en-GB" sz="2400" dirty="0">
              <a:solidFill>
                <a:srgbClr val="000000"/>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114300" indent="0">
              <a:lnSpc>
                <a:spcPct val="100000"/>
              </a:lnSpc>
              <a:spcBef>
                <a:spcPts val="975"/>
              </a:spcBef>
              <a:buClr>
                <a:srgbClr val="000000"/>
              </a:buClr>
              <a:buSzPts val="2400"/>
              <a:buFont typeface="Arial" panose="020B0604020202020204" pitchFamily="34" charset="0"/>
              <a:buNone/>
            </a:pPr>
            <a:r>
              <a:rPr lang="en-GB" sz="2400" dirty="0">
                <a:solidFill>
                  <a:srgbClr val="000000"/>
                </a:solidFill>
                <a:latin typeface="Arial" panose="020B0604020202020204" pitchFamily="34" charset="0"/>
                <a:cs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Testing other types of care tech, driven by the benefits case and local need. </a:t>
            </a:r>
            <a:endParaRPr lang="en-GB"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611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314325" y="233907"/>
            <a:ext cx="7324725" cy="851943"/>
          </a:xfrm>
          <a:prstGeom prst="roundRect">
            <a:avLst>
              <a:gd name="adj" fmla="val 9187"/>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BD2561-7582-4C23-A079-AC8C1C9C95CB}"/>
              </a:ext>
            </a:extLst>
          </p:cNvPr>
          <p:cNvSpPr txBox="1"/>
          <p:nvPr/>
        </p:nvSpPr>
        <p:spPr>
          <a:xfrm>
            <a:off x="403457" y="350937"/>
            <a:ext cx="6735573"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Digital Social Care Records (DSCR)</a:t>
            </a:r>
          </a:p>
        </p:txBody>
      </p:sp>
      <p:sp>
        <p:nvSpPr>
          <p:cNvPr id="7" name="Google Shape;107;g1220b7a9e5e_1_14">
            <a:extLst>
              <a:ext uri="{FF2B5EF4-FFF2-40B4-BE49-F238E27FC236}">
                <a16:creationId xmlns:a16="http://schemas.microsoft.com/office/drawing/2014/main" id="{AF8943D2-6B53-FCC8-B815-98FD985D1194}"/>
              </a:ext>
            </a:extLst>
          </p:cNvPr>
          <p:cNvSpPr txBox="1"/>
          <p:nvPr/>
        </p:nvSpPr>
        <p:spPr>
          <a:xfrm>
            <a:off x="1082587" y="1255112"/>
            <a:ext cx="5788200" cy="4616618"/>
          </a:xfrm>
          <a:prstGeom prst="rect">
            <a:avLst/>
          </a:prstGeom>
          <a:noFill/>
          <a:ln>
            <a:noFill/>
          </a:ln>
        </p:spPr>
        <p:txBody>
          <a:bodyPr spcFirstLastPara="1" wrap="square" lIns="91425" tIns="91425" rIns="91425" bIns="91425" anchor="t" anchorCtr="0">
            <a:spAutoFit/>
          </a:bodyPr>
          <a:lstStyle/>
          <a:p>
            <a:pPr marL="90487">
              <a:buClr>
                <a:srgbClr val="404041"/>
              </a:buClr>
              <a:buSzPts val="1700"/>
            </a:pPr>
            <a:endParaRPr lang="en-GB" sz="2400" dirty="0">
              <a:highlight>
                <a:srgbClr val="FFFFFF"/>
              </a:highlight>
              <a:latin typeface="Arial" panose="020B0604020202020204" pitchFamily="34" charset="0"/>
              <a:cs typeface="Arial" panose="020B0604020202020204" pitchFamily="34" charset="0"/>
            </a:endParaRPr>
          </a:p>
          <a:p>
            <a:pPr marL="90487">
              <a:buClr>
                <a:srgbClr val="404041"/>
              </a:buClr>
              <a:buSzPts val="1700"/>
            </a:pPr>
            <a:r>
              <a:rPr lang="en-GB" sz="2400" dirty="0">
                <a:highlight>
                  <a:srgbClr val="FFFFFF"/>
                </a:highlight>
                <a:latin typeface="Arial" panose="020B0604020202020204" pitchFamily="34" charset="0"/>
                <a:cs typeface="Arial" panose="020B0604020202020204" pitchFamily="34" charset="0"/>
              </a:rPr>
              <a:t>A DSCR is an electronic care planning system that supports the digital recording of care information and care received by an individual, within a social care provider setting, replacing traditional paper records</a:t>
            </a:r>
          </a:p>
          <a:p>
            <a:pPr marL="90487" indent="0">
              <a:buClr>
                <a:srgbClr val="404041"/>
              </a:buClr>
              <a:buSzPts val="1700"/>
              <a:buNone/>
            </a:pPr>
            <a:endParaRPr lang="en-GB" sz="2400" dirty="0">
              <a:highlight>
                <a:srgbClr val="FFFFFF"/>
              </a:highlight>
              <a:latin typeface="Arial" panose="020B0604020202020204" pitchFamily="34" charset="0"/>
              <a:cs typeface="Arial" panose="020B0604020202020204" pitchFamily="34" charset="0"/>
            </a:endParaRPr>
          </a:p>
          <a:p>
            <a:pPr marL="90487">
              <a:buClr>
                <a:srgbClr val="404041"/>
              </a:buClr>
              <a:buSzPts val="1700"/>
            </a:pPr>
            <a:r>
              <a:rPr lang="en-GB" sz="2400" dirty="0">
                <a:highlight>
                  <a:srgbClr val="FFFFFF"/>
                </a:highlight>
                <a:latin typeface="Arial" panose="020B0604020202020204" pitchFamily="34" charset="0"/>
                <a:cs typeface="Arial" panose="020B0604020202020204" pitchFamily="34" charset="0"/>
              </a:rPr>
              <a:t>It enables an individual’s personal care and support plan  to be shared in real time with authorised health and care professionals.</a:t>
            </a:r>
          </a:p>
        </p:txBody>
      </p:sp>
      <p:pic>
        <p:nvPicPr>
          <p:cNvPr id="6" name="Google Shape;63;g124fa16325a_0_13">
            <a:extLst>
              <a:ext uri="{FF2B5EF4-FFF2-40B4-BE49-F238E27FC236}">
                <a16:creationId xmlns:a16="http://schemas.microsoft.com/office/drawing/2014/main" id="{082CB7A3-BCDC-B7B7-DCB3-F34464742205}"/>
              </a:ext>
            </a:extLst>
          </p:cNvPr>
          <p:cNvPicPr preferRelativeResize="0"/>
          <p:nvPr/>
        </p:nvPicPr>
        <p:blipFill rotWithShape="1">
          <a:blip r:embed="rId2">
            <a:alphaModFix/>
          </a:blip>
          <a:srcRect l="14912" r="14911"/>
          <a:stretch/>
        </p:blipFill>
        <p:spPr>
          <a:xfrm>
            <a:off x="7877261" y="1549471"/>
            <a:ext cx="2969704" cy="3752371"/>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67387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314325" y="233907"/>
            <a:ext cx="7324725" cy="851943"/>
          </a:xfrm>
          <a:prstGeom prst="roundRect">
            <a:avLst>
              <a:gd name="adj" fmla="val 9187"/>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9BD2561-7582-4C23-A079-AC8C1C9C95CB}"/>
              </a:ext>
            </a:extLst>
          </p:cNvPr>
          <p:cNvSpPr txBox="1"/>
          <p:nvPr/>
        </p:nvSpPr>
        <p:spPr>
          <a:xfrm>
            <a:off x="403457" y="350937"/>
            <a:ext cx="6735573"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Why are we here?</a:t>
            </a:r>
          </a:p>
        </p:txBody>
      </p:sp>
      <p:pic>
        <p:nvPicPr>
          <p:cNvPr id="8" name="Google Shape;273;p7" descr="A person sitting on a couch with a dog&#10;&#10;Description automatically generated with low confidence">
            <a:extLst>
              <a:ext uri="{FF2B5EF4-FFF2-40B4-BE49-F238E27FC236}">
                <a16:creationId xmlns:a16="http://schemas.microsoft.com/office/drawing/2014/main" id="{C1C92224-3731-B562-8782-EB79C24D13A8}"/>
              </a:ext>
            </a:extLst>
          </p:cNvPr>
          <p:cNvPicPr preferRelativeResize="0"/>
          <p:nvPr/>
        </p:nvPicPr>
        <p:blipFill rotWithShape="1">
          <a:blip r:embed="rId2">
            <a:alphaModFix/>
          </a:blip>
          <a:srcRect t="9056" b="6173"/>
          <a:stretch/>
        </p:blipFill>
        <p:spPr>
          <a:xfrm>
            <a:off x="7071919" y="1145733"/>
            <a:ext cx="4101520" cy="4412646"/>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Google Shape;107;g1220b7a9e5e_1_14">
            <a:extLst>
              <a:ext uri="{FF2B5EF4-FFF2-40B4-BE49-F238E27FC236}">
                <a16:creationId xmlns:a16="http://schemas.microsoft.com/office/drawing/2014/main" id="{B49AAE70-EC5B-59EB-B769-AACB5429114F}"/>
              </a:ext>
            </a:extLst>
          </p:cNvPr>
          <p:cNvSpPr txBox="1"/>
          <p:nvPr/>
        </p:nvSpPr>
        <p:spPr>
          <a:xfrm>
            <a:off x="1018560" y="1428697"/>
            <a:ext cx="5613821" cy="492412"/>
          </a:xfrm>
          <a:prstGeom prst="rect">
            <a:avLst/>
          </a:prstGeom>
          <a:noFill/>
          <a:ln>
            <a:noFill/>
          </a:ln>
        </p:spPr>
        <p:txBody>
          <a:bodyPr spcFirstLastPara="1" wrap="square" lIns="91425" tIns="91425" rIns="91425" bIns="91425" anchor="t" anchorCtr="0">
            <a:spAutoFit/>
          </a:bodyPr>
          <a:lstStyle/>
          <a:p>
            <a:pPr marL="285750" marR="0" lvl="0" indent="-285750" algn="l" rtl="0">
              <a:spcBef>
                <a:spcPts val="0"/>
              </a:spcBef>
              <a:spcAft>
                <a:spcPts val="0"/>
              </a:spcAft>
              <a:buFont typeface="Arial" panose="020B0604020202020204" pitchFamily="34" charset="0"/>
              <a:buChar char="•"/>
            </a:pPr>
            <a:r>
              <a:rPr lang="en-GB" sz="2000" dirty="0">
                <a:solidFill>
                  <a:schemeClr val="dk1"/>
                </a:solidFill>
                <a:latin typeface="Arial" panose="020B0604020202020204" pitchFamily="34" charset="0"/>
                <a:cs typeface="Arial" panose="020B0604020202020204" pitchFamily="34" charset="0"/>
              </a:rPr>
              <a:t>Meet Beryl</a:t>
            </a:r>
          </a:p>
        </p:txBody>
      </p:sp>
      <p:sp>
        <p:nvSpPr>
          <p:cNvPr id="10" name="Google Shape;107;g1220b7a9e5e_1_14">
            <a:extLst>
              <a:ext uri="{FF2B5EF4-FFF2-40B4-BE49-F238E27FC236}">
                <a16:creationId xmlns:a16="http://schemas.microsoft.com/office/drawing/2014/main" id="{1D468DB2-60CA-295C-C304-0BA87F75DEFF}"/>
              </a:ext>
            </a:extLst>
          </p:cNvPr>
          <p:cNvSpPr txBox="1"/>
          <p:nvPr/>
        </p:nvSpPr>
        <p:spPr>
          <a:xfrm>
            <a:off x="1013484" y="1908979"/>
            <a:ext cx="5724148" cy="492412"/>
          </a:xfrm>
          <a:prstGeom prst="rect">
            <a:avLst/>
          </a:prstGeom>
          <a:noFill/>
          <a:ln>
            <a:noFill/>
          </a:ln>
        </p:spPr>
        <p:txBody>
          <a:bodyPr spcFirstLastPara="1" wrap="square" lIns="91425" tIns="91425" rIns="91425" bIns="91425" anchor="t" anchorCtr="0">
            <a:spAutoFit/>
          </a:bodyPr>
          <a:lstStyle/>
          <a:p>
            <a:pPr marL="285750" marR="0" lvl="0" indent="-285750" algn="l" rtl="0">
              <a:spcBef>
                <a:spcPts val="0"/>
              </a:spcBef>
              <a:spcAft>
                <a:spcPts val="0"/>
              </a:spcAft>
              <a:buFont typeface="Arial" panose="020B0604020202020204" pitchFamily="34" charset="0"/>
              <a:buChar char="•"/>
            </a:pPr>
            <a:r>
              <a:rPr lang="en-GB" sz="2000" dirty="0">
                <a:solidFill>
                  <a:schemeClr val="dk1"/>
                </a:solidFill>
                <a:latin typeface="Arial" panose="020B0604020202020204" pitchFamily="34" charset="0"/>
                <a:cs typeface="Arial" panose="020B0604020202020204" pitchFamily="34" charset="0"/>
              </a:rPr>
              <a:t>93 years old, lived at home independently  </a:t>
            </a:r>
          </a:p>
        </p:txBody>
      </p:sp>
      <p:sp>
        <p:nvSpPr>
          <p:cNvPr id="11" name="Google Shape;107;g1220b7a9e5e_1_14">
            <a:extLst>
              <a:ext uri="{FF2B5EF4-FFF2-40B4-BE49-F238E27FC236}">
                <a16:creationId xmlns:a16="http://schemas.microsoft.com/office/drawing/2014/main" id="{7E7B447E-400F-0642-C76E-6CBCE0D4CFF7}"/>
              </a:ext>
            </a:extLst>
          </p:cNvPr>
          <p:cNvSpPr txBox="1"/>
          <p:nvPr/>
        </p:nvSpPr>
        <p:spPr>
          <a:xfrm>
            <a:off x="1013481" y="2912910"/>
            <a:ext cx="5613821" cy="800189"/>
          </a:xfrm>
          <a:prstGeom prst="rect">
            <a:avLst/>
          </a:prstGeom>
          <a:noFill/>
          <a:ln>
            <a:noFill/>
          </a:ln>
        </p:spPr>
        <p:txBody>
          <a:bodyPr spcFirstLastPara="1" wrap="square" lIns="91425" tIns="91425" rIns="91425" bIns="91425" anchor="t" anchorCtr="0">
            <a:spAutoFit/>
          </a:bodyPr>
          <a:lstStyle/>
          <a:p>
            <a:pPr marL="285750" marR="0" lvl="0" indent="-285750" algn="l" rtl="0">
              <a:spcBef>
                <a:spcPts val="0"/>
              </a:spcBef>
              <a:spcAft>
                <a:spcPts val="0"/>
              </a:spcAft>
              <a:buFont typeface="Arial" panose="020B0604020202020204" pitchFamily="34" charset="0"/>
              <a:buChar char="•"/>
            </a:pPr>
            <a:r>
              <a:rPr lang="en-GB" sz="2000" dirty="0">
                <a:solidFill>
                  <a:schemeClr val="dk1"/>
                </a:solidFill>
                <a:latin typeface="Arial" panose="020B0604020202020204" pitchFamily="34" charset="0"/>
                <a:cs typeface="Arial" panose="020B0604020202020204" pitchFamily="34" charset="0"/>
              </a:rPr>
              <a:t>Fell and broke her left hip and fractured her wrist</a:t>
            </a:r>
          </a:p>
        </p:txBody>
      </p:sp>
      <p:sp>
        <p:nvSpPr>
          <p:cNvPr id="12" name="Google Shape;107;g1220b7a9e5e_1_14">
            <a:extLst>
              <a:ext uri="{FF2B5EF4-FFF2-40B4-BE49-F238E27FC236}">
                <a16:creationId xmlns:a16="http://schemas.microsoft.com/office/drawing/2014/main" id="{0C7FE38E-3158-DC5A-B877-94F47536F6B4}"/>
              </a:ext>
            </a:extLst>
          </p:cNvPr>
          <p:cNvSpPr txBox="1"/>
          <p:nvPr/>
        </p:nvSpPr>
        <p:spPr>
          <a:xfrm>
            <a:off x="1013481" y="4463427"/>
            <a:ext cx="5613821" cy="492412"/>
          </a:xfrm>
          <a:prstGeom prst="rect">
            <a:avLst/>
          </a:prstGeom>
          <a:noFill/>
          <a:ln>
            <a:noFill/>
          </a:ln>
        </p:spPr>
        <p:txBody>
          <a:bodyPr spcFirstLastPara="1" wrap="square" lIns="91425" tIns="91425" rIns="91425" bIns="91425" anchor="t" anchorCtr="0">
            <a:spAutoFit/>
          </a:bodyPr>
          <a:lstStyle/>
          <a:p>
            <a:pPr marL="285750" marR="0" lvl="0" indent="-285750" algn="l" rtl="0">
              <a:spcBef>
                <a:spcPts val="0"/>
              </a:spcBef>
              <a:spcAft>
                <a:spcPts val="0"/>
              </a:spcAft>
              <a:buFont typeface="Arial" panose="020B0604020202020204" pitchFamily="34" charset="0"/>
              <a:buChar char="•"/>
            </a:pPr>
            <a:r>
              <a:rPr lang="en-GB" sz="2000" dirty="0">
                <a:solidFill>
                  <a:schemeClr val="dk1"/>
                </a:solidFill>
                <a:latin typeface="Arial" panose="020B0604020202020204" pitchFamily="34" charset="0"/>
                <a:cs typeface="Arial" panose="020B0604020202020204" pitchFamily="34" charset="0"/>
              </a:rPr>
              <a:t>Returned home with care visits 4 times a day</a:t>
            </a:r>
          </a:p>
        </p:txBody>
      </p:sp>
      <p:sp>
        <p:nvSpPr>
          <p:cNvPr id="13" name="Google Shape;107;g1220b7a9e5e_1_14">
            <a:extLst>
              <a:ext uri="{FF2B5EF4-FFF2-40B4-BE49-F238E27FC236}">
                <a16:creationId xmlns:a16="http://schemas.microsoft.com/office/drawing/2014/main" id="{8C13CE4F-9201-6DCA-CDD4-2A5469A4659D}"/>
              </a:ext>
            </a:extLst>
          </p:cNvPr>
          <p:cNvSpPr txBox="1"/>
          <p:nvPr/>
        </p:nvSpPr>
        <p:spPr>
          <a:xfrm>
            <a:off x="1013483" y="5006370"/>
            <a:ext cx="5724148" cy="800189"/>
          </a:xfrm>
          <a:prstGeom prst="rect">
            <a:avLst/>
          </a:prstGeom>
          <a:noFill/>
          <a:ln>
            <a:noFill/>
          </a:ln>
        </p:spPr>
        <p:txBody>
          <a:bodyPr spcFirstLastPara="1" wrap="square" lIns="91425" tIns="91425" rIns="91425" bIns="91425" anchor="t" anchorCtr="0">
            <a:spAutoFit/>
          </a:bodyPr>
          <a:lstStyle/>
          <a:p>
            <a:pPr marL="285750" lvl="0" indent="-285750">
              <a:buFont typeface="Arial" panose="020B0604020202020204" pitchFamily="34" charset="0"/>
              <a:buChar char="•"/>
            </a:pPr>
            <a:r>
              <a:rPr lang="en-GB" sz="2000" dirty="0">
                <a:solidFill>
                  <a:schemeClr val="dk1"/>
                </a:solidFill>
                <a:latin typeface="Arial" panose="020B0604020202020204" pitchFamily="34" charset="0"/>
                <a:cs typeface="Arial" panose="020B0604020202020204" pitchFamily="34" charset="0"/>
              </a:rPr>
              <a:t>Within 4 days of discharge, fell and broke her right hip, and the cycle starts again…</a:t>
            </a:r>
          </a:p>
        </p:txBody>
      </p:sp>
      <p:sp>
        <p:nvSpPr>
          <p:cNvPr id="14" name="Google Shape;107;g1220b7a9e5e_1_14">
            <a:extLst>
              <a:ext uri="{FF2B5EF4-FFF2-40B4-BE49-F238E27FC236}">
                <a16:creationId xmlns:a16="http://schemas.microsoft.com/office/drawing/2014/main" id="{B4722C92-FBD0-46FC-378D-181D216807ED}"/>
              </a:ext>
            </a:extLst>
          </p:cNvPr>
          <p:cNvSpPr txBox="1"/>
          <p:nvPr/>
        </p:nvSpPr>
        <p:spPr>
          <a:xfrm>
            <a:off x="1013483" y="2382830"/>
            <a:ext cx="5724148" cy="492412"/>
          </a:xfrm>
          <a:prstGeom prst="rect">
            <a:avLst/>
          </a:prstGeom>
          <a:noFill/>
          <a:ln>
            <a:noFill/>
          </a:ln>
        </p:spPr>
        <p:txBody>
          <a:bodyPr spcFirstLastPara="1" wrap="square" lIns="91425" tIns="91425" rIns="91425" bIns="91425" anchor="t" anchorCtr="0">
            <a:spAutoFit/>
          </a:bodyPr>
          <a:lstStyle/>
          <a:p>
            <a:pPr marL="285750" marR="0" lvl="0" indent="-285750" algn="l" rtl="0">
              <a:spcBef>
                <a:spcPts val="0"/>
              </a:spcBef>
              <a:spcAft>
                <a:spcPts val="0"/>
              </a:spcAft>
              <a:buFont typeface="Arial" panose="020B0604020202020204" pitchFamily="34" charset="0"/>
              <a:buChar char="•"/>
            </a:pPr>
            <a:r>
              <a:rPr lang="en-GB" sz="2000" dirty="0">
                <a:solidFill>
                  <a:schemeClr val="dk1"/>
                </a:solidFill>
                <a:latin typeface="Arial" panose="020B0604020202020204" pitchFamily="34" charset="0"/>
                <a:cs typeface="Arial" panose="020B0604020202020204" pitchFamily="34" charset="0"/>
              </a:rPr>
              <a:t>Partially sighted and mobility issues</a:t>
            </a:r>
          </a:p>
        </p:txBody>
      </p:sp>
      <p:sp>
        <p:nvSpPr>
          <p:cNvPr id="15" name="Google Shape;107;g1220b7a9e5e_1_14">
            <a:extLst>
              <a:ext uri="{FF2B5EF4-FFF2-40B4-BE49-F238E27FC236}">
                <a16:creationId xmlns:a16="http://schemas.microsoft.com/office/drawing/2014/main" id="{C756E372-7B6B-9C76-D106-47F8D5E291A3}"/>
              </a:ext>
            </a:extLst>
          </p:cNvPr>
          <p:cNvSpPr txBox="1"/>
          <p:nvPr/>
        </p:nvSpPr>
        <p:spPr>
          <a:xfrm>
            <a:off x="1013481" y="3694773"/>
            <a:ext cx="5613821" cy="800189"/>
          </a:xfrm>
          <a:prstGeom prst="rect">
            <a:avLst/>
          </a:prstGeom>
          <a:noFill/>
          <a:ln>
            <a:noFill/>
          </a:ln>
        </p:spPr>
        <p:txBody>
          <a:bodyPr spcFirstLastPara="1" wrap="square" lIns="91425" tIns="91425" rIns="91425" bIns="91425" anchor="t" anchorCtr="0">
            <a:spAutoFit/>
          </a:bodyPr>
          <a:lstStyle/>
          <a:p>
            <a:pPr marL="285750" marR="0" lvl="0" indent="-285750" algn="l" rtl="0">
              <a:spcBef>
                <a:spcPts val="0"/>
              </a:spcBef>
              <a:spcAft>
                <a:spcPts val="0"/>
              </a:spcAft>
              <a:buFont typeface="Arial" panose="020B0604020202020204" pitchFamily="34" charset="0"/>
              <a:buChar char="•"/>
            </a:pPr>
            <a:r>
              <a:rPr lang="en-GB" sz="2000" dirty="0">
                <a:solidFill>
                  <a:schemeClr val="dk1"/>
                </a:solidFill>
                <a:latin typeface="Arial" panose="020B0604020202020204" pitchFamily="34" charset="0"/>
                <a:cs typeface="Arial" panose="020B0604020202020204" pitchFamily="34" charset="0"/>
              </a:rPr>
              <a:t>Admitted to hospital for 14 weeks, unable to see family and friends</a:t>
            </a:r>
          </a:p>
        </p:txBody>
      </p:sp>
    </p:spTree>
    <p:extLst>
      <p:ext uri="{BB962C8B-B14F-4D97-AF65-F5344CB8AC3E}">
        <p14:creationId xmlns:p14="http://schemas.microsoft.com/office/powerpoint/2010/main" val="192576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314325" y="233907"/>
            <a:ext cx="7324725" cy="851943"/>
          </a:xfrm>
          <a:prstGeom prst="roundRect">
            <a:avLst>
              <a:gd name="adj" fmla="val 9187"/>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9BD2561-7582-4C23-A079-AC8C1C9C95CB}"/>
              </a:ext>
            </a:extLst>
          </p:cNvPr>
          <p:cNvSpPr txBox="1"/>
          <p:nvPr/>
        </p:nvSpPr>
        <p:spPr>
          <a:xfrm>
            <a:off x="403457" y="350937"/>
            <a:ext cx="6735573"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Why are we here?</a:t>
            </a:r>
          </a:p>
        </p:txBody>
      </p:sp>
      <p:pic>
        <p:nvPicPr>
          <p:cNvPr id="6" name="Google Shape;273;p7">
            <a:extLst>
              <a:ext uri="{FF2B5EF4-FFF2-40B4-BE49-F238E27FC236}">
                <a16:creationId xmlns:a16="http://schemas.microsoft.com/office/drawing/2014/main" id="{5C481064-E44A-E4E1-B937-77258DAF91ED}"/>
              </a:ext>
            </a:extLst>
          </p:cNvPr>
          <p:cNvPicPr preferRelativeResize="0"/>
          <p:nvPr/>
        </p:nvPicPr>
        <p:blipFill>
          <a:blip r:embed="rId2">
            <a:alphaModFix/>
          </a:blip>
          <a:srcRect t="9655" b="9655"/>
          <a:stretch/>
        </p:blipFill>
        <p:spPr>
          <a:xfrm>
            <a:off x="1175156" y="1474801"/>
            <a:ext cx="4101520" cy="4412646"/>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Google Shape;107;g1220b7a9e5e_1_14">
            <a:extLst>
              <a:ext uri="{FF2B5EF4-FFF2-40B4-BE49-F238E27FC236}">
                <a16:creationId xmlns:a16="http://schemas.microsoft.com/office/drawing/2014/main" id="{332ECF70-0235-10C8-AD8A-271B6E63C165}"/>
              </a:ext>
            </a:extLst>
          </p:cNvPr>
          <p:cNvSpPr txBox="1"/>
          <p:nvPr/>
        </p:nvSpPr>
        <p:spPr>
          <a:xfrm>
            <a:off x="5530444" y="1443021"/>
            <a:ext cx="5794694" cy="800189"/>
          </a:xfrm>
          <a:prstGeom prst="rect">
            <a:avLst/>
          </a:prstGeom>
          <a:noFill/>
          <a:ln>
            <a:noFill/>
          </a:ln>
        </p:spPr>
        <p:txBody>
          <a:bodyPr spcFirstLastPara="1" wrap="square" lIns="91425" tIns="91425" rIns="91425" bIns="91425" anchor="t" anchorCtr="0">
            <a:spAutoFit/>
          </a:bodyPr>
          <a:lstStyle/>
          <a:p>
            <a:pPr marL="285750" marR="0" lvl="0" indent="-285750" algn="l" rtl="0">
              <a:spcBef>
                <a:spcPts val="0"/>
              </a:spcBef>
              <a:spcAft>
                <a:spcPts val="0"/>
              </a:spcAft>
              <a:buFont typeface="Arial" panose="020B0604020202020204" pitchFamily="34" charset="0"/>
              <a:buChar char="•"/>
            </a:pPr>
            <a:r>
              <a:rPr lang="en-GB" sz="2000" dirty="0">
                <a:solidFill>
                  <a:schemeClr val="dk1"/>
                </a:solidFill>
                <a:latin typeface="Arial" panose="020B0604020202020204" pitchFamily="34" charset="0"/>
                <a:cs typeface="Arial" panose="020B0604020202020204" pitchFamily="34" charset="0"/>
              </a:rPr>
              <a:t>During the pandemic Beryl moved to a Care Home</a:t>
            </a:r>
          </a:p>
        </p:txBody>
      </p:sp>
      <p:sp>
        <p:nvSpPr>
          <p:cNvPr id="8" name="Google Shape;107;g1220b7a9e5e_1_14">
            <a:extLst>
              <a:ext uri="{FF2B5EF4-FFF2-40B4-BE49-F238E27FC236}">
                <a16:creationId xmlns:a16="http://schemas.microsoft.com/office/drawing/2014/main" id="{C552AF53-3B29-E40C-24FD-73DEC4B9A3D5}"/>
              </a:ext>
            </a:extLst>
          </p:cNvPr>
          <p:cNvSpPr txBox="1"/>
          <p:nvPr/>
        </p:nvSpPr>
        <p:spPr>
          <a:xfrm>
            <a:off x="5530444" y="2264441"/>
            <a:ext cx="5794694" cy="800189"/>
          </a:xfrm>
          <a:prstGeom prst="rect">
            <a:avLst/>
          </a:prstGeom>
          <a:noFill/>
          <a:ln>
            <a:noFill/>
          </a:ln>
        </p:spPr>
        <p:txBody>
          <a:bodyPr spcFirstLastPara="1" wrap="square" lIns="91425" tIns="91425" rIns="91425" bIns="91425" anchor="t" anchorCtr="0">
            <a:spAutoFit/>
          </a:bodyPr>
          <a:lstStyle/>
          <a:p>
            <a:pPr marL="285750" lvl="0" indent="-285750">
              <a:buFont typeface="Arial" panose="020B0604020202020204" pitchFamily="34" charset="0"/>
              <a:buChar char="•"/>
            </a:pPr>
            <a:r>
              <a:rPr lang="en-GB" sz="2000" dirty="0">
                <a:solidFill>
                  <a:schemeClr val="dk1"/>
                </a:solidFill>
                <a:latin typeface="Arial" panose="020B0604020202020204" pitchFamily="34" charset="0"/>
                <a:cs typeface="Arial" panose="020B0604020202020204" pitchFamily="34" charset="0"/>
              </a:rPr>
              <a:t>The home did not have technology to support Beryl to keep in touch with her family</a:t>
            </a:r>
          </a:p>
        </p:txBody>
      </p:sp>
      <p:sp>
        <p:nvSpPr>
          <p:cNvPr id="9" name="Google Shape;107;g1220b7a9e5e_1_14">
            <a:extLst>
              <a:ext uri="{FF2B5EF4-FFF2-40B4-BE49-F238E27FC236}">
                <a16:creationId xmlns:a16="http://schemas.microsoft.com/office/drawing/2014/main" id="{6B0CD4ED-0BEC-0F49-7896-8DC065C541F1}"/>
              </a:ext>
            </a:extLst>
          </p:cNvPr>
          <p:cNvSpPr txBox="1"/>
          <p:nvPr/>
        </p:nvSpPr>
        <p:spPr>
          <a:xfrm>
            <a:off x="5530444" y="3194702"/>
            <a:ext cx="5794694" cy="800189"/>
          </a:xfrm>
          <a:prstGeom prst="rect">
            <a:avLst/>
          </a:prstGeom>
          <a:noFill/>
          <a:ln>
            <a:noFill/>
          </a:ln>
        </p:spPr>
        <p:txBody>
          <a:bodyPr spcFirstLastPara="1" wrap="square" lIns="91425" tIns="91425" rIns="91425" bIns="91425" anchor="t" anchorCtr="0">
            <a:spAutoFit/>
          </a:bodyPr>
          <a:lstStyle/>
          <a:p>
            <a:pPr marL="285750" marR="0" lvl="0" indent="-285750" algn="l" rtl="0">
              <a:spcBef>
                <a:spcPts val="0"/>
              </a:spcBef>
              <a:spcAft>
                <a:spcPts val="0"/>
              </a:spcAft>
              <a:buFont typeface="Arial" panose="020B0604020202020204" pitchFamily="34" charset="0"/>
              <a:buChar char="•"/>
            </a:pPr>
            <a:r>
              <a:rPr lang="en-GB" sz="2000" dirty="0">
                <a:solidFill>
                  <a:schemeClr val="dk1"/>
                </a:solidFill>
                <a:latin typeface="Arial" panose="020B0604020202020204" pitchFamily="34" charset="0"/>
                <a:cs typeface="Arial" panose="020B0604020202020204" pitchFamily="34" charset="0"/>
              </a:rPr>
              <a:t>Beryl's behaviour changed and her mental and physical health deteriorated</a:t>
            </a:r>
          </a:p>
        </p:txBody>
      </p:sp>
      <p:sp>
        <p:nvSpPr>
          <p:cNvPr id="10" name="Google Shape;107;g1220b7a9e5e_1_14">
            <a:extLst>
              <a:ext uri="{FF2B5EF4-FFF2-40B4-BE49-F238E27FC236}">
                <a16:creationId xmlns:a16="http://schemas.microsoft.com/office/drawing/2014/main" id="{478E09B1-297B-68DA-A833-B2B0BB5EF875}"/>
              </a:ext>
            </a:extLst>
          </p:cNvPr>
          <p:cNvSpPr txBox="1"/>
          <p:nvPr/>
        </p:nvSpPr>
        <p:spPr>
          <a:xfrm>
            <a:off x="5530444" y="3981093"/>
            <a:ext cx="5794694" cy="800189"/>
          </a:xfrm>
          <a:prstGeom prst="rect">
            <a:avLst/>
          </a:prstGeom>
          <a:noFill/>
          <a:ln>
            <a:noFill/>
          </a:ln>
        </p:spPr>
        <p:txBody>
          <a:bodyPr spcFirstLastPara="1" wrap="square" lIns="91425" tIns="91425" rIns="91425" bIns="91425" anchor="t" anchorCtr="0">
            <a:spAutoFit/>
          </a:bodyPr>
          <a:lstStyle/>
          <a:p>
            <a:pPr marL="285750" marR="0" lvl="0" indent="-285750" algn="l" rtl="0">
              <a:spcBef>
                <a:spcPts val="0"/>
              </a:spcBef>
              <a:spcAft>
                <a:spcPts val="0"/>
              </a:spcAft>
              <a:buFont typeface="Arial" panose="020B0604020202020204" pitchFamily="34" charset="0"/>
              <a:buChar char="•"/>
            </a:pPr>
            <a:r>
              <a:rPr lang="en-GB" sz="2000" dirty="0">
                <a:solidFill>
                  <a:schemeClr val="dk1"/>
                </a:solidFill>
                <a:latin typeface="Arial" panose="020B0604020202020204" pitchFamily="34" charset="0"/>
                <a:cs typeface="Arial" panose="020B0604020202020204" pitchFamily="34" charset="0"/>
              </a:rPr>
              <a:t>Her care needs grew meaning the care staff had to spend more time with her</a:t>
            </a:r>
          </a:p>
        </p:txBody>
      </p:sp>
      <p:sp>
        <p:nvSpPr>
          <p:cNvPr id="11" name="Google Shape;107;g1220b7a9e5e_1_14">
            <a:extLst>
              <a:ext uri="{FF2B5EF4-FFF2-40B4-BE49-F238E27FC236}">
                <a16:creationId xmlns:a16="http://schemas.microsoft.com/office/drawing/2014/main" id="{9D427C38-6F04-918D-51AC-CE3C4B2D0214}"/>
              </a:ext>
            </a:extLst>
          </p:cNvPr>
          <p:cNvSpPr txBox="1"/>
          <p:nvPr/>
        </p:nvSpPr>
        <p:spPr>
          <a:xfrm>
            <a:off x="5530444" y="4823744"/>
            <a:ext cx="5794694" cy="800189"/>
          </a:xfrm>
          <a:prstGeom prst="rect">
            <a:avLst/>
          </a:prstGeom>
          <a:noFill/>
          <a:ln>
            <a:noFill/>
          </a:ln>
        </p:spPr>
        <p:txBody>
          <a:bodyPr spcFirstLastPara="1" wrap="square" lIns="91425" tIns="91425" rIns="91425" bIns="91425" anchor="t" anchorCtr="0">
            <a:spAutoFit/>
          </a:bodyPr>
          <a:lstStyle/>
          <a:p>
            <a:pPr marL="285750" marR="0" lvl="0" indent="-285750" algn="l" rtl="0">
              <a:spcBef>
                <a:spcPts val="0"/>
              </a:spcBef>
              <a:spcAft>
                <a:spcPts val="0"/>
              </a:spcAft>
              <a:buFont typeface="Arial" panose="020B0604020202020204" pitchFamily="34" charset="0"/>
              <a:buChar char="•"/>
            </a:pPr>
            <a:r>
              <a:rPr lang="en-GB" sz="2000" dirty="0">
                <a:solidFill>
                  <a:schemeClr val="dk1"/>
                </a:solidFill>
                <a:latin typeface="Arial" panose="020B0604020202020204" pitchFamily="34" charset="0"/>
                <a:cs typeface="Arial" panose="020B0604020202020204" pitchFamily="34" charset="0"/>
              </a:rPr>
              <a:t>… and then the home started to support the use of devices including iPad. </a:t>
            </a:r>
          </a:p>
        </p:txBody>
      </p:sp>
    </p:spTree>
    <p:extLst>
      <p:ext uri="{BB962C8B-B14F-4D97-AF65-F5344CB8AC3E}">
        <p14:creationId xmlns:p14="http://schemas.microsoft.com/office/powerpoint/2010/main" val="155334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910610-46FC-4D1F-976F-DB7995FB2382}"/>
              </a:ext>
            </a:extLst>
          </p:cNvPr>
          <p:cNvSpPr/>
          <p:nvPr/>
        </p:nvSpPr>
        <p:spPr>
          <a:xfrm>
            <a:off x="657225" y="476250"/>
            <a:ext cx="11039475" cy="5934075"/>
          </a:xfrm>
          <a:prstGeom prst="roundRect">
            <a:avLst>
              <a:gd name="adj" fmla="val 3345"/>
            </a:avLst>
          </a:prstGeom>
          <a:noFill/>
          <a:ln w="38100">
            <a:solidFill>
              <a:srgbClr val="13A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CA2F383-047E-4703-8F7F-FBDC5C0E40E3}"/>
              </a:ext>
            </a:extLst>
          </p:cNvPr>
          <p:cNvSpPr txBox="1"/>
          <p:nvPr/>
        </p:nvSpPr>
        <p:spPr>
          <a:xfrm>
            <a:off x="8264992" y="6227861"/>
            <a:ext cx="2768365" cy="307777"/>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NHS Transformation Directorate </a:t>
            </a:r>
          </a:p>
        </p:txBody>
      </p:sp>
      <p:sp>
        <p:nvSpPr>
          <p:cNvPr id="4" name="Rectangle: Rounded Corners 3">
            <a:extLst>
              <a:ext uri="{FF2B5EF4-FFF2-40B4-BE49-F238E27FC236}">
                <a16:creationId xmlns:a16="http://schemas.microsoft.com/office/drawing/2014/main" id="{C82186A5-AF76-4164-B7EE-5402F7D5E785}"/>
              </a:ext>
            </a:extLst>
          </p:cNvPr>
          <p:cNvSpPr/>
          <p:nvPr/>
        </p:nvSpPr>
        <p:spPr>
          <a:xfrm>
            <a:off x="314325" y="233907"/>
            <a:ext cx="7324725" cy="851943"/>
          </a:xfrm>
          <a:prstGeom prst="roundRect">
            <a:avLst>
              <a:gd name="adj" fmla="val 9187"/>
            </a:avLst>
          </a:prstGeom>
          <a:solidFill>
            <a:srgbClr val="13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9BD2561-7582-4C23-A079-AC8C1C9C95CB}"/>
              </a:ext>
            </a:extLst>
          </p:cNvPr>
          <p:cNvSpPr txBox="1"/>
          <p:nvPr/>
        </p:nvSpPr>
        <p:spPr>
          <a:xfrm>
            <a:off x="403457" y="350937"/>
            <a:ext cx="6735573" cy="553998"/>
          </a:xfrm>
          <a:prstGeom prst="rect">
            <a:avLst/>
          </a:prstGeom>
          <a:noFill/>
        </p:spPr>
        <p:txBody>
          <a:bodyPr wrap="square" rtlCol="0">
            <a:spAutoFit/>
          </a:bodyPr>
          <a:lstStyle/>
          <a:p>
            <a:r>
              <a:rPr lang="en-GB" sz="3000" b="1" dirty="0">
                <a:solidFill>
                  <a:schemeClr val="bg1"/>
                </a:solidFill>
                <a:latin typeface="Arial" panose="020B0604020202020204" pitchFamily="34" charset="0"/>
                <a:cs typeface="Arial" panose="020B0604020202020204" pitchFamily="34" charset="0"/>
              </a:rPr>
              <a:t>Why are we here?</a:t>
            </a:r>
          </a:p>
        </p:txBody>
      </p:sp>
      <p:pic>
        <p:nvPicPr>
          <p:cNvPr id="6" name="Google Shape;273;p7">
            <a:extLst>
              <a:ext uri="{FF2B5EF4-FFF2-40B4-BE49-F238E27FC236}">
                <a16:creationId xmlns:a16="http://schemas.microsoft.com/office/drawing/2014/main" id="{93805E4A-CFE0-CE51-8B8F-AB8C6DA04B66}"/>
              </a:ext>
            </a:extLst>
          </p:cNvPr>
          <p:cNvPicPr preferRelativeResize="0"/>
          <p:nvPr/>
        </p:nvPicPr>
        <p:blipFill>
          <a:blip r:embed="rId2">
            <a:alphaModFix/>
          </a:blip>
          <a:srcRect t="2125" b="2125"/>
          <a:stretch/>
        </p:blipFill>
        <p:spPr>
          <a:xfrm>
            <a:off x="7072616" y="1328193"/>
            <a:ext cx="4101520" cy="4412646"/>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Google Shape;107;g1220b7a9e5e_1_14">
            <a:extLst>
              <a:ext uri="{FF2B5EF4-FFF2-40B4-BE49-F238E27FC236}">
                <a16:creationId xmlns:a16="http://schemas.microsoft.com/office/drawing/2014/main" id="{D24163C5-F158-5464-ECBD-DB085C2BB620}"/>
              </a:ext>
            </a:extLst>
          </p:cNvPr>
          <p:cNvSpPr txBox="1"/>
          <p:nvPr/>
        </p:nvSpPr>
        <p:spPr>
          <a:xfrm>
            <a:off x="874201" y="1766991"/>
            <a:ext cx="5753101" cy="492412"/>
          </a:xfrm>
          <a:prstGeom prst="rect">
            <a:avLst/>
          </a:prstGeom>
          <a:noFill/>
          <a:ln>
            <a:noFill/>
          </a:ln>
        </p:spPr>
        <p:txBody>
          <a:bodyPr spcFirstLastPara="1" wrap="square" lIns="91425" tIns="91425" rIns="91425" bIns="91425" anchor="t" anchorCtr="0">
            <a:spAutoFit/>
          </a:bodyPr>
          <a:lstStyle/>
          <a:p>
            <a:pPr marL="285750" marR="0" lvl="0" indent="-285750" algn="l" rtl="0">
              <a:spcBef>
                <a:spcPts val="0"/>
              </a:spcBef>
              <a:spcAft>
                <a:spcPts val="0"/>
              </a:spcAft>
              <a:buFont typeface="Arial" panose="020B0604020202020204" pitchFamily="34" charset="0"/>
              <a:buChar char="•"/>
            </a:pPr>
            <a:r>
              <a:rPr lang="en-GB" sz="2000" dirty="0">
                <a:solidFill>
                  <a:schemeClr val="dk1"/>
                </a:solidFill>
                <a:latin typeface="Arial" panose="020B0604020202020204" pitchFamily="34" charset="0"/>
                <a:cs typeface="Arial" panose="020B0604020202020204" pitchFamily="34" charset="0"/>
              </a:rPr>
              <a:t>Beryl now has access to her own care plan</a:t>
            </a:r>
          </a:p>
        </p:txBody>
      </p:sp>
      <p:sp>
        <p:nvSpPr>
          <p:cNvPr id="8" name="Google Shape;107;g1220b7a9e5e_1_14">
            <a:extLst>
              <a:ext uri="{FF2B5EF4-FFF2-40B4-BE49-F238E27FC236}">
                <a16:creationId xmlns:a16="http://schemas.microsoft.com/office/drawing/2014/main" id="{04D531CC-05B3-29A1-0D0B-7AE78E496424}"/>
              </a:ext>
            </a:extLst>
          </p:cNvPr>
          <p:cNvSpPr txBox="1"/>
          <p:nvPr/>
        </p:nvSpPr>
        <p:spPr>
          <a:xfrm>
            <a:off x="874201" y="2448999"/>
            <a:ext cx="5753101" cy="800189"/>
          </a:xfrm>
          <a:prstGeom prst="rect">
            <a:avLst/>
          </a:prstGeom>
          <a:noFill/>
          <a:ln>
            <a:noFill/>
          </a:ln>
        </p:spPr>
        <p:txBody>
          <a:bodyPr spcFirstLastPara="1" wrap="square" lIns="91425" tIns="91425" rIns="91425" bIns="91425" anchor="t" anchorCtr="0">
            <a:spAutoFit/>
          </a:bodyPr>
          <a:lstStyle/>
          <a:p>
            <a:pPr marL="285750" lvl="0" indent="-285750">
              <a:buFont typeface="Arial" panose="020B0604020202020204" pitchFamily="34" charset="0"/>
              <a:buChar char="•"/>
            </a:pPr>
            <a:r>
              <a:rPr lang="en-GB" sz="2000" dirty="0">
                <a:solidFill>
                  <a:schemeClr val="dk1"/>
                </a:solidFill>
                <a:latin typeface="Arial" panose="020B0604020202020204" pitchFamily="34" charset="0"/>
                <a:cs typeface="Arial" panose="020B0604020202020204" pitchFamily="34" charset="0"/>
              </a:rPr>
              <a:t>She is able to share photos with her family via the DSCR </a:t>
            </a:r>
          </a:p>
        </p:txBody>
      </p:sp>
      <p:sp>
        <p:nvSpPr>
          <p:cNvPr id="9" name="Google Shape;107;g1220b7a9e5e_1_14">
            <a:extLst>
              <a:ext uri="{FF2B5EF4-FFF2-40B4-BE49-F238E27FC236}">
                <a16:creationId xmlns:a16="http://schemas.microsoft.com/office/drawing/2014/main" id="{502EAAFD-149B-AFEA-E533-1994858EC9EB}"/>
              </a:ext>
            </a:extLst>
          </p:cNvPr>
          <p:cNvSpPr txBox="1"/>
          <p:nvPr/>
        </p:nvSpPr>
        <p:spPr>
          <a:xfrm>
            <a:off x="874201" y="3246460"/>
            <a:ext cx="5753101" cy="1723518"/>
          </a:xfrm>
          <a:prstGeom prst="rect">
            <a:avLst/>
          </a:prstGeom>
          <a:noFill/>
          <a:ln>
            <a:noFill/>
          </a:ln>
        </p:spPr>
        <p:txBody>
          <a:bodyPr spcFirstLastPara="1" wrap="square" lIns="91425" tIns="91425" rIns="91425" bIns="91425" anchor="t" anchorCtr="0">
            <a:spAutoFit/>
          </a:bodyPr>
          <a:lstStyle/>
          <a:p>
            <a:pPr marL="285750" marR="0" lvl="0" indent="-285750" algn="l" rtl="0">
              <a:spcBef>
                <a:spcPts val="0"/>
              </a:spcBef>
              <a:spcAft>
                <a:spcPts val="0"/>
              </a:spcAft>
              <a:buFont typeface="Arial" panose="020B0604020202020204" pitchFamily="34" charset="0"/>
              <a:buChar char="•"/>
            </a:pPr>
            <a:r>
              <a:rPr lang="en-GB" sz="2000" dirty="0">
                <a:solidFill>
                  <a:schemeClr val="dk1"/>
                </a:solidFill>
                <a:latin typeface="Arial" panose="020B0604020202020204" pitchFamily="34" charset="0"/>
                <a:cs typeface="Arial" panose="020B0604020202020204" pitchFamily="34" charset="0"/>
              </a:rPr>
              <a:t>Her room has sensor based detection technology, helping to keep her safe at night. This helps care staff to check on Beryl only when she needs checking on, improving her quality of sleep</a:t>
            </a:r>
          </a:p>
        </p:txBody>
      </p:sp>
      <p:sp>
        <p:nvSpPr>
          <p:cNvPr id="10" name="Google Shape;107;g1220b7a9e5e_1_14">
            <a:extLst>
              <a:ext uri="{FF2B5EF4-FFF2-40B4-BE49-F238E27FC236}">
                <a16:creationId xmlns:a16="http://schemas.microsoft.com/office/drawing/2014/main" id="{DE326F3A-47C2-704A-71F4-DFC3B55A2838}"/>
              </a:ext>
            </a:extLst>
          </p:cNvPr>
          <p:cNvSpPr txBox="1"/>
          <p:nvPr/>
        </p:nvSpPr>
        <p:spPr>
          <a:xfrm>
            <a:off x="874201" y="4940650"/>
            <a:ext cx="5753101" cy="800189"/>
          </a:xfrm>
          <a:prstGeom prst="rect">
            <a:avLst/>
          </a:prstGeom>
          <a:noFill/>
          <a:ln>
            <a:noFill/>
          </a:ln>
        </p:spPr>
        <p:txBody>
          <a:bodyPr spcFirstLastPara="1" wrap="square" lIns="91425" tIns="91425" rIns="91425" bIns="91425" anchor="t" anchorCtr="0">
            <a:spAutoFit/>
          </a:bodyPr>
          <a:lstStyle/>
          <a:p>
            <a:pPr marL="285750" marR="0" lvl="0" indent="-285750" algn="l" rtl="0">
              <a:spcBef>
                <a:spcPts val="0"/>
              </a:spcBef>
              <a:spcAft>
                <a:spcPts val="0"/>
              </a:spcAft>
              <a:buFont typeface="Arial" panose="020B0604020202020204" pitchFamily="34" charset="0"/>
              <a:buChar char="•"/>
            </a:pPr>
            <a:r>
              <a:rPr lang="en-GB" sz="2000" dirty="0">
                <a:solidFill>
                  <a:schemeClr val="dk1"/>
                </a:solidFill>
                <a:latin typeface="Arial" panose="020B0604020202020204" pitchFamily="34" charset="0"/>
                <a:cs typeface="Arial" panose="020B0604020202020204" pitchFamily="34" charset="0"/>
              </a:rPr>
              <a:t>Beryl wants to, and can, be involved in her care. </a:t>
            </a:r>
          </a:p>
        </p:txBody>
      </p:sp>
    </p:spTree>
    <p:extLst>
      <p:ext uri="{BB962C8B-B14F-4D97-AF65-F5344CB8AC3E}">
        <p14:creationId xmlns:p14="http://schemas.microsoft.com/office/powerpoint/2010/main" val="392871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ef992e8-cbbb-435b-9fc5-a07190c92250">
      <Terms xmlns="http://schemas.microsoft.com/office/infopath/2007/PartnerControls"/>
    </lcf76f155ced4ddcb4097134ff3c332f>
    <TaxCatchAll xmlns="4d8bd070-5905-427d-a99b-5e010fa4b04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92BBCA7D21084EB0B35ABE88FB67F4" ma:contentTypeVersion="11" ma:contentTypeDescription="Create a new document." ma:contentTypeScope="" ma:versionID="b0ab5b7cf0112265f6d7af2ae710a799">
  <xsd:schema xmlns:xsd="http://www.w3.org/2001/XMLSchema" xmlns:xs="http://www.w3.org/2001/XMLSchema" xmlns:p="http://schemas.microsoft.com/office/2006/metadata/properties" xmlns:ns2="4d8bd070-5905-427d-a99b-5e010fa4b04c" xmlns:ns3="8ef992e8-cbbb-435b-9fc5-a07190c92250" targetNamespace="http://schemas.microsoft.com/office/2006/metadata/properties" ma:root="true" ma:fieldsID="6b7942e6dbadf452505da56c0d86e837" ns2:_="" ns3:_="">
    <xsd:import namespace="4d8bd070-5905-427d-a99b-5e010fa4b04c"/>
    <xsd:import namespace="8ef992e8-cbbb-435b-9fc5-a07190c9225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bd070-5905-427d-a99b-5e010fa4b04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d0da07-e341-45ac-857b-ad38cab7bd5d}" ma:internalName="TaxCatchAll" ma:showField="CatchAllData" ma:web="4d8bd070-5905-427d-a99b-5e010fa4b04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f992e8-cbbb-435b-9fc5-a07190c9225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66F25C-1BEB-4FB3-9DCB-EA8EF9D8031A}">
  <ds:schemaRefs>
    <ds:schemaRef ds:uri="http://schemas.microsoft.com/office/2006/metadata/properties"/>
    <ds:schemaRef ds:uri="http://schemas.microsoft.com/office/infopath/2007/PartnerControls"/>
    <ds:schemaRef ds:uri="8ef992e8-cbbb-435b-9fc5-a07190c92250"/>
    <ds:schemaRef ds:uri="4d8bd070-5905-427d-a99b-5e010fa4b04c"/>
  </ds:schemaRefs>
</ds:datastoreItem>
</file>

<file path=customXml/itemProps2.xml><?xml version="1.0" encoding="utf-8"?>
<ds:datastoreItem xmlns:ds="http://schemas.openxmlformats.org/officeDocument/2006/customXml" ds:itemID="{1C843E3E-6C72-4277-AC57-EE79B1A300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8bd070-5905-427d-a99b-5e010fa4b04c"/>
    <ds:schemaRef ds:uri="8ef992e8-cbbb-435b-9fc5-a07190c92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C355F1-08BB-4252-978B-97F9A9087A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1564</TotalTime>
  <Words>1340</Words>
  <Application>Microsoft Office PowerPoint</Application>
  <PresentationFormat>Widescreen</PresentationFormat>
  <Paragraphs>158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IMS3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 READ ME FIRST</dc:title>
  <dc:creator>Million-Lawson, Shantelle</dc:creator>
  <cp:lastModifiedBy>Zoe Harriss - Procurement Lead</cp:lastModifiedBy>
  <cp:revision>12</cp:revision>
  <dcterms:created xsi:type="dcterms:W3CDTF">2022-09-06T18:50:05Z</dcterms:created>
  <dcterms:modified xsi:type="dcterms:W3CDTF">2022-10-19T09:55:49Z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0x0101003292BBCA7D21084EB0B35ABE88FB67F4</vt:lpwstr>
  </property>
  <property fmtid="{D5CDD505-2E9C-101B-9397-08002B2CF9AE}" pid="3" name="MediaServiceImageTags">
    <vt:lpwstr/>
  </property>
  <property fmtid="{D5CDD505-2E9C-101B-9397-08002B2CF9AE}" pid="4" name="MSIP_Label_39d8be9e-c8d9-4b9c-bd40-2c27cc7ea2e6_Enabled">
    <vt:lpwstr>true</vt:lpwstr>
  </property>
  <property fmtid="{D5CDD505-2E9C-101B-9397-08002B2CF9AE}" pid="5" name="MSIP_Label_39d8be9e-c8d9-4b9c-bd40-2c27cc7ea2e6_SetDate">
    <vt:lpwstr>2022-10-18T20:01:03Z</vt:lpwstr>
  </property>
  <property fmtid="{D5CDD505-2E9C-101B-9397-08002B2CF9AE}" pid="6" name="MSIP_Label_39d8be9e-c8d9-4b9c-bd40-2c27cc7ea2e6_Method">
    <vt:lpwstr>Privileged</vt:lpwstr>
  </property>
  <property fmtid="{D5CDD505-2E9C-101B-9397-08002B2CF9AE}" pid="7" name="MSIP_Label_39d8be9e-c8d9-4b9c-bd40-2c27cc7ea2e6_Name">
    <vt:lpwstr>39d8be9e-c8d9-4b9c-bd40-2c27cc7ea2e6</vt:lpwstr>
  </property>
  <property fmtid="{D5CDD505-2E9C-101B-9397-08002B2CF9AE}" pid="8" name="MSIP_Label_39d8be9e-c8d9-4b9c-bd40-2c27cc7ea2e6_SiteId">
    <vt:lpwstr>a8b4324f-155c-4215-a0f1-7ed8cc9a992f</vt:lpwstr>
  </property>
  <property fmtid="{D5CDD505-2E9C-101B-9397-08002B2CF9AE}" pid="9" name="MSIP_Label_39d8be9e-c8d9-4b9c-bd40-2c27cc7ea2e6_ActionId">
    <vt:lpwstr>82b786a7-ef15-41e2-ade6-6609b67a4a14</vt:lpwstr>
  </property>
  <property fmtid="{D5CDD505-2E9C-101B-9397-08002B2CF9AE}" pid="10" name="MSIP_Label_39d8be9e-c8d9-4b9c-bd40-2c27cc7ea2e6_ContentBits">
    <vt:lpwstr>0</vt:lpwstr>
  </property>
</Properties>
</file>