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97" r:id="rId2"/>
  </p:sldMasterIdLst>
  <p:notesMasterIdLst>
    <p:notesMasterId r:id="rId19"/>
  </p:notesMasterIdLst>
  <p:handoutMasterIdLst>
    <p:handoutMasterId r:id="rId20"/>
  </p:handoutMasterIdLst>
  <p:sldIdLst>
    <p:sldId id="298" r:id="rId3"/>
    <p:sldId id="2844" r:id="rId4"/>
    <p:sldId id="2955" r:id="rId5"/>
    <p:sldId id="2949" r:id="rId6"/>
    <p:sldId id="2963" r:id="rId7"/>
    <p:sldId id="2818" r:id="rId8"/>
    <p:sldId id="2962" r:id="rId9"/>
    <p:sldId id="2964" r:id="rId10"/>
    <p:sldId id="2965" r:id="rId11"/>
    <p:sldId id="2970" r:id="rId12"/>
    <p:sldId id="2966" r:id="rId13"/>
    <p:sldId id="2967" r:id="rId14"/>
    <p:sldId id="2968" r:id="rId15"/>
    <p:sldId id="2969" r:id="rId16"/>
    <p:sldId id="2972" r:id="rId17"/>
    <p:sldId id="293"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2560"/>
    <a:srgbClr val="0033A0"/>
    <a:srgbClr val="00205B"/>
    <a:srgbClr val="8C4799"/>
    <a:srgbClr val="6A3460"/>
    <a:srgbClr val="7A9A01"/>
    <a:srgbClr val="CE0058"/>
    <a:srgbClr val="F3CF45"/>
    <a:srgbClr val="773141"/>
    <a:srgbClr val="5D4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5" autoAdjust="0"/>
    <p:restoredTop sz="94660" autoAdjust="0"/>
  </p:normalViewPr>
  <p:slideViewPr>
    <p:cSldViewPr>
      <p:cViewPr>
        <p:scale>
          <a:sx n="53" d="100"/>
          <a:sy n="53" d="100"/>
        </p:scale>
        <p:origin x="44"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512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512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A76C424-72E7-44F4-AEE2-E8C0645FEBC6}" type="slidenum">
              <a:rPr lang="en-US"/>
              <a:pPr>
                <a:defRPr/>
              </a:pPr>
              <a:t>‹#›</a:t>
            </a:fld>
            <a:endParaRPr lang="en-US"/>
          </a:p>
        </p:txBody>
      </p:sp>
    </p:spTree>
    <p:extLst>
      <p:ext uri="{BB962C8B-B14F-4D97-AF65-F5344CB8AC3E}">
        <p14:creationId xmlns:p14="http://schemas.microsoft.com/office/powerpoint/2010/main" val="308148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6DD214E-EFA1-4449-A914-56417C3A9286}" type="slidenum">
              <a:rPr lang="en-US"/>
              <a:pPr>
                <a:defRPr/>
              </a:pPr>
              <a:t>‹#›</a:t>
            </a:fld>
            <a:endParaRPr lang="en-US"/>
          </a:p>
        </p:txBody>
      </p:sp>
    </p:spTree>
    <p:extLst>
      <p:ext uri="{BB962C8B-B14F-4D97-AF65-F5344CB8AC3E}">
        <p14:creationId xmlns:p14="http://schemas.microsoft.com/office/powerpoint/2010/main" val="482337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kc-word-edit.officeapps.live.com/we/O-S%20Procurement/5%20Reporting/Power%20BI%20Reports/Cross%20Cutting/Social%20Value/Successful%20Tender%20Pledg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essexproviderhub.org/social-value-catalogue/social-value-at-essex-county-counci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eur02.safelinks.protection.outlook.com/?url=https%3A%2F%2Fwww.essexproviderhub.org%2Fsocial-value-catalogue%2Fsocial-value-fest-2022%2F&amp;data=05%7C01%7C%7C634442be6c054739c61b08da5b47fdf9%7Ca8b4324f155c4215a0f17ed8cc9a992f%7C0%7C0%7C637922661997650147%7CUnknown%7CTWFpbGZsb3d8eyJWIjoiMC4wLjAwMDAiLCJQIjoiV2luMzIiLCJBTiI6Ik1haWwiLCJXVCI6Mn0%3D%7C3000%7C%7C%7C&amp;sdata=SrsZ%2FxaY9MTQ7aAVIZGo5tIEEu2aK57BiPlDnAXB3cc%3D&amp;reserved=0"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64974"/>
          </a:xfrm>
        </p:spPr>
        <p:txBody>
          <a:bodyPr/>
          <a:lstStyle/>
          <a:p>
            <a:r>
              <a:rPr lang="en-GB" sz="1200" b="0" i="0">
                <a:solidFill>
                  <a:srgbClr val="00205B"/>
                </a:solidFill>
                <a:effectLst/>
                <a:latin typeface="Arial" panose="020B0604020202020204" pitchFamily="34" charset="0"/>
                <a:cs typeface="Arial" panose="020B0604020202020204" pitchFamily="34" charset="0"/>
              </a:rPr>
              <a:t>Essex County Council has adopted the Local Government Association’s National Social Value Taskforce National </a:t>
            </a:r>
            <a:r>
              <a:rPr lang="en-GB" sz="1200" b="1" i="0">
                <a:solidFill>
                  <a:srgbClr val="00205B"/>
                </a:solidFill>
                <a:effectLst/>
                <a:latin typeface="Arial" panose="020B0604020202020204" pitchFamily="34" charset="0"/>
                <a:cs typeface="Arial" panose="020B0604020202020204" pitchFamily="34" charset="0"/>
              </a:rPr>
              <a:t>Themes, Outcomes and Measures’ </a:t>
            </a:r>
            <a:r>
              <a:rPr lang="en-GB" sz="1200" b="0" i="0">
                <a:solidFill>
                  <a:srgbClr val="00205B"/>
                </a:solidFill>
                <a:effectLst/>
                <a:latin typeface="Arial" panose="020B0604020202020204" pitchFamily="34" charset="0"/>
                <a:cs typeface="Arial" panose="020B0604020202020204" pitchFamily="34" charset="0"/>
              </a:rPr>
              <a:t>(‘National </a:t>
            </a:r>
            <a:r>
              <a:rPr lang="en-GB" sz="1200" b="1" i="0" err="1">
                <a:solidFill>
                  <a:srgbClr val="00205B"/>
                </a:solidFill>
                <a:effectLst/>
                <a:latin typeface="Arial" panose="020B0604020202020204" pitchFamily="34" charset="0"/>
                <a:cs typeface="Arial" panose="020B0604020202020204" pitchFamily="34" charset="0"/>
              </a:rPr>
              <a:t>TOM</a:t>
            </a:r>
            <a:r>
              <a:rPr lang="en-GB" sz="1200" b="0" i="0" err="1">
                <a:solidFill>
                  <a:srgbClr val="00205B"/>
                </a:solidFill>
                <a:effectLst/>
                <a:latin typeface="Arial" panose="020B0604020202020204" pitchFamily="34" charset="0"/>
                <a:cs typeface="Arial" panose="020B0604020202020204" pitchFamily="34" charset="0"/>
              </a:rPr>
              <a:t>s’</a:t>
            </a:r>
            <a:r>
              <a:rPr lang="en-GB" sz="1200" b="0" i="0">
                <a:solidFill>
                  <a:srgbClr val="00205B"/>
                </a:solidFill>
                <a:effectLst/>
                <a:latin typeface="Arial" panose="020B0604020202020204" pitchFamily="34" charset="0"/>
                <a:cs typeface="Arial" panose="020B0604020202020204" pitchFamily="34" charset="0"/>
              </a:rPr>
              <a:t>) method of classifying and evaluating Social Value, adapted to the County’s context and priorities, based on the ECC Corporate Strategy </a:t>
            </a:r>
            <a:r>
              <a:rPr lang="en-GB" sz="1200" b="1" i="0">
                <a:solidFill>
                  <a:srgbClr val="00205B"/>
                </a:solidFill>
                <a:effectLst/>
                <a:latin typeface="Arial" panose="020B0604020202020204" pitchFamily="34" charset="0"/>
                <a:cs typeface="Arial" panose="020B0604020202020204" pitchFamily="34" charset="0"/>
              </a:rPr>
              <a:t>'Everyone's Essex</a:t>
            </a:r>
            <a:r>
              <a:rPr lang="en-GB" sz="1200" b="0" i="0">
                <a:solidFill>
                  <a:srgbClr val="00205B"/>
                </a:solidFill>
                <a:effectLst/>
                <a:latin typeface="Arial" panose="020B0604020202020204" pitchFamily="34" charset="0"/>
                <a:cs typeface="Arial" panose="020B0604020202020204" pitchFamily="34" charset="0"/>
              </a:rPr>
              <a:t>’</a:t>
            </a:r>
          </a:p>
          <a:p>
            <a:endParaRPr lang="en-GB" sz="1200" b="0" i="0">
              <a:solidFill>
                <a:srgbClr val="00205B"/>
              </a:solidFill>
              <a:effectLst/>
              <a:latin typeface="Arial" panose="020B0604020202020204" pitchFamily="34" charset="0"/>
              <a:cs typeface="Arial" panose="020B0604020202020204" pitchFamily="34" charset="0"/>
            </a:endParaRPr>
          </a:p>
          <a:p>
            <a:r>
              <a:rPr lang="en-GB" sz="1200" b="0" i="0">
                <a:solidFill>
                  <a:srgbClr val="00205B"/>
                </a:solidFill>
                <a:effectLst/>
                <a:latin typeface="Arial" panose="020B0604020202020204" pitchFamily="34" charset="0"/>
                <a:cs typeface="Arial" panose="020B0604020202020204" pitchFamily="34" charset="0"/>
              </a:rPr>
              <a:t>Social Value is given a weighting and evaluated in two parts, which, when combined result in one overall Social Value score:</a:t>
            </a:r>
          </a:p>
          <a:p>
            <a:endParaRPr lang="en-GB" sz="1200" b="0" i="0">
              <a:solidFill>
                <a:srgbClr val="00205B"/>
              </a:solidFill>
              <a:effectLst/>
              <a:latin typeface="Arial" panose="020B0604020202020204" pitchFamily="34" charset="0"/>
              <a:cs typeface="Arial" panose="020B0604020202020204" pitchFamily="34" charset="0"/>
            </a:endParaRPr>
          </a:p>
          <a:p>
            <a:pPr marL="1158875" indent="-717550" algn="l">
              <a:buNone/>
            </a:pPr>
            <a:r>
              <a:rPr lang="en-GB" sz="1200" b="0" i="0">
                <a:solidFill>
                  <a:srgbClr val="00205B"/>
                </a:solidFill>
                <a:effectLst/>
                <a:latin typeface="Arial" panose="020B0604020202020204" pitchFamily="34" charset="0"/>
                <a:cs typeface="Arial" panose="020B0604020202020204" pitchFamily="34" charset="0"/>
              </a:rPr>
              <a:t>1. </a:t>
            </a:r>
            <a:r>
              <a:rPr lang="en-GB" sz="1200" b="1" i="0">
                <a:solidFill>
                  <a:srgbClr val="00205B"/>
                </a:solidFill>
                <a:effectLst/>
                <a:latin typeface="Arial" panose="020B0604020202020204" pitchFamily="34" charset="0"/>
                <a:cs typeface="Arial" panose="020B0604020202020204" pitchFamily="34" charset="0"/>
              </a:rPr>
              <a:t>Value Score </a:t>
            </a:r>
            <a:r>
              <a:rPr lang="en-GB" sz="1200" b="0" i="0">
                <a:solidFill>
                  <a:srgbClr val="00205B"/>
                </a:solidFill>
                <a:effectLst/>
                <a:latin typeface="Arial" panose="020B0604020202020204" pitchFamily="34" charset="0"/>
                <a:cs typeface="Arial" panose="020B0604020202020204" pitchFamily="34" charset="0"/>
              </a:rPr>
              <a:t>(calculated using the ECC TOMs Calculator)</a:t>
            </a:r>
          </a:p>
          <a:p>
            <a:pPr marL="1158875" indent="-717550" algn="l">
              <a:buNone/>
            </a:pPr>
            <a:r>
              <a:rPr lang="en-GB" sz="1200" b="0" i="0">
                <a:solidFill>
                  <a:srgbClr val="00205B"/>
                </a:solidFill>
                <a:effectLst/>
                <a:latin typeface="Arial" panose="020B0604020202020204" pitchFamily="34" charset="0"/>
                <a:cs typeface="Arial" panose="020B0604020202020204" pitchFamily="34" charset="0"/>
              </a:rPr>
              <a:t>2. </a:t>
            </a:r>
            <a:r>
              <a:rPr lang="en-GB" sz="1200" b="1" i="0">
                <a:solidFill>
                  <a:srgbClr val="00205B"/>
                </a:solidFill>
                <a:effectLst/>
                <a:latin typeface="Arial" panose="020B0604020202020204" pitchFamily="34" charset="0"/>
                <a:cs typeface="Arial" panose="020B0604020202020204" pitchFamily="34" charset="0"/>
              </a:rPr>
              <a:t>Supporting Statement Score</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4BC889-CD16-4930-BED7-8A3232C9F9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558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64974"/>
          </a:xfrm>
        </p:spPr>
        <p:txBody>
          <a:bodyPr/>
          <a:lstStyle/>
          <a:p>
            <a:pPr marL="342900" marR="0" lvl="0" indent="-342900" algn="l" defTabSz="914400" rtl="0" eaLnBrk="1" fontAlgn="auto" latinLnBrk="0" hangingPunct="1">
              <a:lnSpc>
                <a:spcPct val="90000"/>
              </a:lnSpc>
              <a:spcBef>
                <a:spcPts val="1000"/>
              </a:spcBef>
              <a:spcAft>
                <a:spcPts val="0"/>
              </a:spcAft>
              <a:buClrTx/>
              <a:buSzTx/>
              <a:buFont typeface="+mj-lt"/>
              <a:buAutoNum type="alphaLcParenR"/>
              <a:tabLst/>
              <a:defRPr/>
            </a:pPr>
            <a:r>
              <a:rPr kumimoji="0" lang="en-GB" b="1" i="0" u="none" strike="noStrike" kern="1200" cap="none" spc="0" normalizeH="0" baseline="0" noProof="0">
                <a:ln>
                  <a:noFill/>
                </a:ln>
                <a:solidFill>
                  <a:srgbClr val="00205B"/>
                </a:solidFill>
                <a:effectLst/>
                <a:uLnTx/>
                <a:uFillTx/>
                <a:latin typeface="Calibri" panose="020F0502020204030204"/>
                <a:ea typeface="+mn-ea"/>
                <a:cs typeface="+mn-cs"/>
              </a:rPr>
              <a:t>A set of Social Value 'Themes and Outcomes'</a:t>
            </a:r>
          </a:p>
          <a:p>
            <a:pPr marL="342900" marR="0" lvl="0" indent="-342900" algn="l" defTabSz="914400" rtl="0" eaLnBrk="1" fontAlgn="auto" latinLnBrk="0" hangingPunct="1">
              <a:lnSpc>
                <a:spcPct val="90000"/>
              </a:lnSpc>
              <a:spcBef>
                <a:spcPts val="1000"/>
              </a:spcBef>
              <a:spcAft>
                <a:spcPts val="0"/>
              </a:spcAft>
              <a:buClrTx/>
              <a:buSzTx/>
              <a:buFont typeface="+mj-lt"/>
              <a:buAutoNum type="alphaLcParenR"/>
              <a:tabLst/>
              <a:defRPr/>
            </a:pPr>
            <a:r>
              <a:rPr kumimoji="0" lang="en-GB" b="1" i="0" u="none" strike="noStrike" kern="1200" cap="none" spc="0" normalizeH="0" baseline="0" noProof="0">
                <a:ln>
                  <a:noFill/>
                </a:ln>
                <a:solidFill>
                  <a:srgbClr val="00205B"/>
                </a:solidFill>
                <a:effectLst/>
                <a:uLnTx/>
                <a:uFillTx/>
                <a:latin typeface="Calibri" panose="020F0502020204030204"/>
                <a:ea typeface="+mn-ea"/>
                <a:cs typeface="+mn-cs"/>
              </a:rPr>
              <a:t>A set of Units of Measure for each of the Outcomes: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00205B"/>
                </a:solidFill>
                <a:effectLst/>
                <a:uLnTx/>
                <a:uFillTx/>
                <a:latin typeface="Calibri" panose="020F0502020204030204"/>
                <a:ea typeface="+mn-ea"/>
                <a:cs typeface="+mn-cs"/>
              </a:rPr>
              <a:t>These Units of Measure are used to compare bids on a like for like basis. They are set out as a description (the Measure) and a metric (the Unit).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00205B"/>
                </a:solidFill>
                <a:effectLst/>
                <a:uLnTx/>
                <a:uFillTx/>
                <a:latin typeface="Calibri" panose="020F0502020204030204"/>
                <a:ea typeface="+mn-ea"/>
                <a:cs typeface="+mn-cs"/>
              </a:rPr>
              <a:t>They also enable us to collate the total benefits delivered by vendors to Essex communities and provide a consistent method of performance management reporting.</a:t>
            </a:r>
          </a:p>
          <a:p>
            <a:pPr marL="342900" marR="0" lvl="0" indent="-342900" algn="l" defTabSz="914400" rtl="0" eaLnBrk="1" fontAlgn="auto" latinLnBrk="0" hangingPunct="1">
              <a:lnSpc>
                <a:spcPct val="90000"/>
              </a:lnSpc>
              <a:spcBef>
                <a:spcPts val="1000"/>
              </a:spcBef>
              <a:spcAft>
                <a:spcPts val="0"/>
              </a:spcAft>
              <a:buClrTx/>
              <a:buSzTx/>
              <a:buFont typeface="+mj-lt"/>
              <a:buAutoNum type="alphaLcParenR"/>
              <a:tabLst/>
              <a:defRPr/>
            </a:pPr>
            <a:r>
              <a:rPr kumimoji="0" lang="en-GB" b="1" i="0" u="none" strike="noStrike" kern="1200" cap="none" spc="0" normalizeH="0" baseline="0" noProof="0">
                <a:ln>
                  <a:noFill/>
                </a:ln>
                <a:solidFill>
                  <a:srgbClr val="00205B"/>
                </a:solidFill>
                <a:effectLst/>
                <a:uLnTx/>
                <a:uFillTx/>
                <a:latin typeface="Calibri" panose="020F0502020204030204"/>
                <a:ea typeface="+mn-ea"/>
                <a:cs typeface="+mn-cs"/>
              </a:rPr>
              <a:t>A set of Financial Proxies: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00205B"/>
                </a:solidFill>
                <a:effectLst/>
                <a:uLnTx/>
                <a:uFillTx/>
                <a:latin typeface="Calibri" panose="020F0502020204030204"/>
                <a:ea typeface="+mn-ea"/>
                <a:cs typeface="+mn-cs"/>
              </a:rPr>
              <a:t>Each Unit of Measure is assigned a financial value. This enables us to calculate the total economic value of contributions that organisations offer.</a:t>
            </a:r>
          </a:p>
          <a:p>
            <a:pPr marL="342900" marR="0" lvl="0" indent="-342900" algn="l" defTabSz="914400" rtl="0" eaLnBrk="1" fontAlgn="auto" latinLnBrk="0" hangingPunct="1">
              <a:lnSpc>
                <a:spcPct val="90000"/>
              </a:lnSpc>
              <a:spcBef>
                <a:spcPts val="1000"/>
              </a:spcBef>
              <a:spcAft>
                <a:spcPts val="0"/>
              </a:spcAft>
              <a:buClrTx/>
              <a:buSzTx/>
              <a:buFont typeface="+mj-lt"/>
              <a:buAutoNum type="alphaLcParenR"/>
              <a:tabLst/>
              <a:defRPr/>
            </a:pPr>
            <a:r>
              <a:rPr kumimoji="0" lang="en-GB" b="1" i="0" u="none" strike="noStrike" kern="1200" cap="none" spc="0" normalizeH="0" baseline="0" noProof="0">
                <a:ln>
                  <a:noFill/>
                </a:ln>
                <a:solidFill>
                  <a:srgbClr val="00205B"/>
                </a:solidFill>
                <a:effectLst/>
                <a:uLnTx/>
                <a:uFillTx/>
                <a:latin typeface="Calibri" panose="020F0502020204030204"/>
                <a:ea typeface="+mn-ea"/>
                <a:cs typeface="+mn-cs"/>
              </a:rPr>
              <a:t>Priority Weightings: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00205B"/>
                </a:solidFill>
                <a:effectLst/>
                <a:uLnTx/>
                <a:uFillTx/>
                <a:latin typeface="Calibri" panose="020F0502020204030204"/>
                <a:ea typeface="+mn-ea"/>
                <a:cs typeface="+mn-cs"/>
              </a:rPr>
              <a:t>This is a weighting system that enables ECC to ensure its scoring system aligns to the agreed ECC Social Value Priority Measures.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00205B"/>
                </a:solidFill>
                <a:effectLst/>
                <a:uLnTx/>
                <a:uFillTx/>
                <a:latin typeface="Calibri" panose="020F0502020204030204"/>
                <a:ea typeface="+mn-ea"/>
                <a:cs typeface="+mn-cs"/>
              </a:rPr>
              <a:t>A factor of 1 to 3 is applied to the Units of Measure that are listed as an ECC Social Value Priority.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00205B"/>
                </a:solidFill>
                <a:effectLst/>
                <a:uLnTx/>
                <a:uFillTx/>
                <a:latin typeface="Calibri" panose="020F0502020204030204"/>
                <a:ea typeface="+mn-ea"/>
                <a:cs typeface="+mn-cs"/>
              </a:rPr>
              <a:t>When Total Social Value bid is calculated, the corresponding Financial Proxy is multiplied by the weighting before the total 'Value' score is calculated.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00205B"/>
                </a:solidFill>
                <a:effectLst/>
                <a:uLnTx/>
                <a:uFillTx/>
                <a:latin typeface="Calibri" panose="020F0502020204030204"/>
                <a:ea typeface="+mn-ea"/>
                <a:cs typeface="+mn-cs"/>
              </a:rPr>
              <a:t>When ECC staff measure and report the social value delivered, they will not use the multiplier.</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4BC889-CD16-4930-BED7-8A3232C9F9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2677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64974"/>
          </a:xfrm>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4BC889-CD16-4930-BED7-8A3232C9F9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865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4BC889-CD16-4930-BED7-8A3232C9F9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5612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64974"/>
          </a:xfrm>
        </p:spPr>
        <p:txBody>
          <a:bodyPr/>
          <a:lstStyle/>
          <a:p>
            <a:pPr>
              <a:lnSpc>
                <a:spcPct val="107000"/>
              </a:lnSpc>
              <a:spcAft>
                <a:spcPts val="800"/>
              </a:spcAft>
            </a:pPr>
            <a:r>
              <a:rPr lang="en-GB" b="1">
                <a:effectLst/>
                <a:latin typeface="Calibri" panose="020F0502020204030204" pitchFamily="34" charset="0"/>
                <a:ea typeface="Calibri" panose="020F0502020204030204" pitchFamily="34" charset="0"/>
                <a:cs typeface="Times New Roman" panose="02020603050405020304" pitchFamily="18" charset="0"/>
              </a:rPr>
              <a:t>Now looking at the Contract Award Stage</a:t>
            </a:r>
            <a:r>
              <a:rPr lang="en-GB" b="1">
                <a:latin typeface="Calibri" panose="020F0502020204030204" pitchFamily="34" charset="0"/>
                <a:ea typeface="Calibri" panose="020F0502020204030204" pitchFamily="34" charset="0"/>
                <a:cs typeface="Times New Roman" panose="02020603050405020304" pitchFamily="18" charset="0"/>
              </a:rPr>
              <a:t> – </a:t>
            </a:r>
          </a:p>
          <a:p>
            <a:pPr>
              <a:lnSpc>
                <a:spcPct val="107000"/>
              </a:lnSpc>
              <a:spcAft>
                <a:spcPts val="800"/>
              </a:spcAft>
            </a:pPr>
            <a:r>
              <a:rPr lang="en-GB">
                <a:effectLst/>
                <a:latin typeface="Calibri" panose="020F0502020204030204" pitchFamily="34" charset="0"/>
                <a:ea typeface="Calibri" panose="020F0502020204030204" pitchFamily="34" charset="0"/>
                <a:cs typeface="Times New Roman" panose="02020603050405020304" pitchFamily="18" charset="0"/>
              </a:rPr>
              <a:t>The Winning Bidder’s Social Value commitments – the ECC TOM’s Calculator and Supporting Statement (including Implementation Plan) need to be saved in the Performance Management Schedule, alongside other contractual performance measures. </a:t>
            </a:r>
          </a:p>
          <a:p>
            <a:pPr marR="0" lvl="0" algn="just" defTabSz="914400" rtl="0" eaLnBrk="1" fontAlgn="auto" latinLnBrk="0" hangingPunct="1">
              <a:lnSpc>
                <a:spcPct val="115000"/>
              </a:lnSpc>
              <a:spcBef>
                <a:spcPts val="1000"/>
              </a:spcBef>
              <a:spcAft>
                <a:spcPts val="1000"/>
              </a:spcAft>
              <a:buClrTx/>
              <a:buSzTx/>
              <a:tabLst/>
              <a:defRPr/>
            </a:pPr>
            <a:r>
              <a:rPr kumimoji="0" lang="en-GB" b="0" i="0" u="none" strike="noStrike" kern="120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mn-cs"/>
              </a:rPr>
              <a:t>Social Value commitments made by the winning bidder must form part of the contract by including a KPI for Social Value delivery and reporting.</a:t>
            </a:r>
            <a:r>
              <a:rPr kumimoji="0" lang="en-GB" b="0" i="0" u="none" strike="noStrike" kern="120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en-GB" b="0" i="0" u="none" strike="noStrike" kern="1200" cap="none" spc="0" normalizeH="0" baseline="0" noProof="0">
              <a:ln>
                <a:noFill/>
              </a:ln>
              <a:solidFill>
                <a:srgbClr val="002060"/>
              </a:solidFill>
              <a:effectLst/>
              <a:uLnTx/>
              <a:uFillTx/>
              <a:latin typeface="Times New Roman" panose="02020603050405020304" pitchFamily="18" charset="0"/>
              <a:ea typeface="Times New Roman" panose="02020603050405020304" pitchFamily="18" charset="0"/>
              <a:cs typeface="+mn-cs"/>
            </a:endParaRPr>
          </a:p>
          <a:p>
            <a:pPr marR="0" lvl="0" algn="just" defTabSz="914400" rtl="0" eaLnBrk="1" fontAlgn="auto" latinLnBrk="0" hangingPunct="1">
              <a:lnSpc>
                <a:spcPct val="115000"/>
              </a:lnSpc>
              <a:spcBef>
                <a:spcPts val="600"/>
              </a:spcBef>
              <a:spcAft>
                <a:spcPts val="1000"/>
              </a:spcAft>
              <a:buClrTx/>
              <a:buSzTx/>
              <a:tabLst/>
              <a:defRPr/>
            </a:pPr>
            <a:r>
              <a:rPr kumimoji="0" lang="en-GB" b="0" i="0" u="none" strike="noStrike" kern="120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mn-cs"/>
              </a:rPr>
              <a:t>The winning bidder’s ECC TOM’s Calculator and Supporting Statement submission should be saved with the Contract documentation and included in Performance Monitoring.</a:t>
            </a:r>
            <a:endParaRPr kumimoji="0" lang="en-GB" b="0" i="0" u="none" strike="noStrike" kern="1200" cap="none" spc="0" normalizeH="0" baseline="0" noProof="0">
              <a:ln>
                <a:noFill/>
              </a:ln>
              <a:solidFill>
                <a:srgbClr val="002060"/>
              </a:solidFill>
              <a:effectLst/>
              <a:uLnTx/>
              <a:uFillTx/>
              <a:latin typeface="Times New Roman" panose="02020603050405020304" pitchFamily="18" charset="0"/>
              <a:ea typeface="Times New Roman" panose="02020603050405020304" pitchFamily="18" charset="0"/>
              <a:cs typeface="+mn-cs"/>
            </a:endParaRPr>
          </a:p>
          <a:p>
            <a:pPr marR="0" lvl="0" algn="just" defTabSz="914400" rtl="0" eaLnBrk="1" fontAlgn="auto" latinLnBrk="0" hangingPunct="1">
              <a:lnSpc>
                <a:spcPct val="115000"/>
              </a:lnSpc>
              <a:spcBef>
                <a:spcPts val="600"/>
              </a:spcBef>
              <a:spcAft>
                <a:spcPts val="1000"/>
              </a:spcAft>
              <a:buClrTx/>
              <a:buSzTx/>
              <a:tabLst/>
              <a:defRPr/>
            </a:pPr>
            <a:r>
              <a:rPr kumimoji="0" lang="en-GB" b="0" i="0" u="none" strike="noStrike" kern="120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mn-cs"/>
              </a:rPr>
              <a:t>In addition, for contract management and reporting purposes, the Buyer must create an Excel copy of the winning bidder’s ECC TOMs Calculator </a:t>
            </a:r>
            <a:r>
              <a:rPr kumimoji="0" lang="en-GB" b="0" i="0" u="none" strike="noStrike" kern="1200" cap="none" spc="0" normalizeH="0" baseline="0" noProof="0">
                <a:ln>
                  <a:noFill/>
                </a:ln>
                <a:solidFill>
                  <a:srgbClr val="002060"/>
                </a:solidFill>
                <a:effectLst/>
                <a:uLnTx/>
                <a:uFillTx/>
                <a:latin typeface="Arial" panose="020B0604020202020204" pitchFamily="34" charset="0"/>
                <a:ea typeface="Arial" panose="020B0604020202020204" pitchFamily="34" charset="0"/>
                <a:cs typeface="+mn-cs"/>
              </a:rPr>
              <a:t>saved in this folder </a:t>
            </a:r>
            <a:r>
              <a:rPr kumimoji="0" lang="en-GB" b="0" i="0" u="sng" strike="noStrike" kern="1200" cap="none" spc="0" normalizeH="0" baseline="0" noProof="0">
                <a:ln>
                  <a:noFill/>
                </a:ln>
                <a:solidFill>
                  <a:srgbClr val="0000FF"/>
                </a:solidFill>
                <a:effectLst/>
                <a:uLnTx/>
                <a:uFillTx/>
                <a:latin typeface="Arial" panose="020B0604020202020204" pitchFamily="34" charset="0"/>
                <a:ea typeface="Arial" panose="020B0604020202020204" pitchFamily="34" charset="0"/>
                <a:cs typeface="+mn-cs"/>
                <a:hlinkClick r:id="rId3">
                  <a:extLst>
                    <a:ext uri="{A12FA001-AC4F-418D-AE19-62706E023703}">
                      <ahyp:hlinkClr xmlns:ahyp="http://schemas.microsoft.com/office/drawing/2018/hyperlinkcolor" val="tx"/>
                    </a:ext>
                  </a:extLst>
                </a:hlinkClick>
              </a:rPr>
              <a:t>W:\O-S Procurement\5 Reporting\Power BI Reports\Cross Cutting\Social Value\Successful Tender Pledges</a:t>
            </a:r>
            <a:r>
              <a:rPr kumimoji="0" lang="en-GB" b="0" i="0" u="sng" strike="noStrike" kern="1200" cap="none" spc="0" normalizeH="0" baseline="0" noProof="0">
                <a:ln>
                  <a:noFill/>
                </a:ln>
                <a:solidFill>
                  <a:srgbClr val="0000FF"/>
                </a:solidFill>
                <a:effectLst/>
                <a:uLnTx/>
                <a:uFillTx/>
                <a:latin typeface="Arial" panose="020B0604020202020204" pitchFamily="34" charset="0"/>
                <a:ea typeface="Arial" panose="020B0604020202020204" pitchFamily="34" charset="0"/>
                <a:cs typeface="+mn-cs"/>
              </a:rPr>
              <a:t> </a:t>
            </a:r>
            <a:r>
              <a:rPr kumimoji="0" lang="en-GB" b="0" i="0" u="none" strike="noStrike" kern="120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mn-cs"/>
              </a:rPr>
              <a:t>renamed using the following naming convention:</a:t>
            </a:r>
            <a:endParaRPr kumimoji="0" lang="en-GB" b="0" i="0" u="none" strike="noStrike" kern="1200" cap="none" spc="0" normalizeH="0" baseline="0" noProof="0">
              <a:ln>
                <a:noFill/>
              </a:ln>
              <a:solidFill>
                <a:srgbClr val="002060"/>
              </a:solidFill>
              <a:effectLst/>
              <a:uLnTx/>
              <a:uFillTx/>
              <a:latin typeface="Times New Roman" panose="02020603050405020304" pitchFamily="18" charset="0"/>
              <a:ea typeface="Times New Roman" panose="02020603050405020304" pitchFamily="18" charset="0"/>
              <a:cs typeface="+mn-cs"/>
            </a:endParaRPr>
          </a:p>
          <a:p>
            <a:pPr marL="457200" marR="0" lvl="0" indent="-228600" algn="just"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b="1" i="0" u="none" strike="noStrike" kern="120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mn-cs"/>
              </a:rPr>
              <a:t>Contract Number Contract Name #Supplier code</a:t>
            </a:r>
            <a:endParaRPr kumimoji="0" lang="en-GB" b="0" i="0" u="none" strike="noStrike" kern="1200" cap="none" spc="0" normalizeH="0" baseline="0" noProof="0">
              <a:ln>
                <a:noFill/>
              </a:ln>
              <a:solidFill>
                <a:srgbClr val="002060"/>
              </a:solidFill>
              <a:effectLst/>
              <a:uLnTx/>
              <a:uFillTx/>
              <a:latin typeface="Times New Roman" panose="02020603050405020304" pitchFamily="18" charset="0"/>
              <a:ea typeface="Times New Roman" panose="02020603050405020304" pitchFamily="18" charset="0"/>
              <a:cs typeface="+mn-cs"/>
            </a:endParaRPr>
          </a:p>
          <a:p>
            <a:pPr marL="457200" marR="0" lvl="0" indent="-228600" algn="just"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GB" b="1" i="0" u="none" strike="noStrike" kern="120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mn-cs"/>
              </a:rPr>
              <a:t>E.G.:</a:t>
            </a:r>
            <a:r>
              <a:rPr kumimoji="0" lang="en-GB" b="0" i="0" u="none" strike="noStrike" kern="120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mn-cs"/>
              </a:rPr>
              <a:t> </a:t>
            </a:r>
            <a:r>
              <a:rPr kumimoji="0" lang="en-GB" b="1" i="0" u="none" strike="noStrike" kern="120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mn-cs"/>
              </a:rPr>
              <a:t>‘</a:t>
            </a:r>
            <a:r>
              <a:rPr kumimoji="0" lang="en-GB" b="1" i="0" u="none" strike="noStrike" kern="1200" cap="none" spc="0" normalizeH="0" baseline="0" noProof="0">
                <a:ln>
                  <a:noFill/>
                </a:ln>
                <a:solidFill>
                  <a:srgbClr val="002060"/>
                </a:solidFill>
                <a:effectLst/>
                <a:uLnTx/>
                <a:uFillTx/>
                <a:latin typeface="Arial" panose="020B0604020202020204" pitchFamily="34" charset="0"/>
                <a:ea typeface="Arial" panose="020B0604020202020204" pitchFamily="34" charset="0"/>
                <a:cs typeface="+mn-cs"/>
              </a:rPr>
              <a:t>ECC1000408 Abacus Building Contract #SRM1000044’ </a:t>
            </a:r>
            <a:endParaRPr kumimoji="0" lang="en-GB" b="0" i="0" u="none" strike="noStrike" kern="1200" cap="none" spc="0" normalizeH="0" baseline="0" noProof="0">
              <a:ln>
                <a:noFill/>
              </a:ln>
              <a:solidFill>
                <a:srgbClr val="002060"/>
              </a:solidFill>
              <a:effectLst/>
              <a:uLnTx/>
              <a:uFillTx/>
              <a:latin typeface="Times New Roman" panose="02020603050405020304" pitchFamily="18" charset="0"/>
              <a:ea typeface="Times New Roman" panose="02020603050405020304" pitchFamily="18" charset="0"/>
              <a:cs typeface="+mn-cs"/>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4BC889-CD16-4930-BED7-8A3232C9F9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467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64974"/>
          </a:xfrm>
        </p:spPr>
        <p:txBody>
          <a:bodyPr/>
          <a:lstStyle/>
          <a:p>
            <a:pPr lvl="0"/>
            <a:r>
              <a:rPr lang="en-GB" sz="1200">
                <a:solidFill>
                  <a:srgbClr val="002060"/>
                </a:solidFill>
              </a:rPr>
              <a:t>Aligned with all other contractual reporting requirements, winning bidder(s) will be expected to report on Social Value delivery and progress by completing the Social Value Reporting Survey quarterly.   </a:t>
            </a:r>
          </a:p>
          <a:p>
            <a:pPr lvl="0"/>
            <a:endParaRPr lang="en-GB" sz="1200">
              <a:solidFill>
                <a:srgbClr val="002060"/>
              </a:solidFill>
            </a:endParaRPr>
          </a:p>
          <a:p>
            <a:pPr lvl="0"/>
            <a:r>
              <a:rPr lang="en-GB" sz="1200">
                <a:solidFill>
                  <a:srgbClr val="002060"/>
                </a:solidFill>
              </a:rPr>
              <a:t>The Social Value Reporting Schedule (outlining when reports are due) is based on quarterly reporting and will be set out on the Social Value Catalogue. </a:t>
            </a:r>
          </a:p>
          <a:p>
            <a:pPr lvl="0"/>
            <a:endParaRPr lang="en-GB" sz="1200">
              <a:solidFill>
                <a:srgbClr val="002060"/>
              </a:solidFill>
            </a:endParaRPr>
          </a:p>
          <a:p>
            <a:pPr lvl="0"/>
            <a:r>
              <a:rPr lang="en-GB" sz="1200">
                <a:solidFill>
                  <a:srgbClr val="002060"/>
                </a:solidFill>
              </a:rPr>
              <a:t>The Social Value Reporting Survey replicates the ECC TOMs Calculator, and suppliers must enter the social value delivered during the latest three-month period against each Measure to which they have made a commitment in their bid and contract.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4BC889-CD16-4930-BED7-8A3232C9F9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54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000000"/>
                </a:solidFill>
                <a:effectLst/>
                <a:latin typeface="Lato" panose="020F0502020204030203" pitchFamily="34" charset="0"/>
              </a:rPr>
              <a:t>As part of wider contract monitoring and reporting responsibilities, from April 2022 Essex County Council (ECC) suppliers are required to use this Social Value Reporting Tool to record progress towards their Social Value commitments each quarter.</a:t>
            </a:r>
          </a:p>
          <a:p>
            <a:r>
              <a:rPr lang="en-GB" b="0" i="0">
                <a:solidFill>
                  <a:srgbClr val="000000"/>
                </a:solidFill>
                <a:effectLst/>
                <a:latin typeface="Lato" panose="020F0502020204030203" pitchFamily="34" charset="0"/>
              </a:rPr>
              <a:t>The Social Value Reporting Tool includes Themes, Outcomes and Measures which correspond to the Council’s ECC TOMs Calculator, used during the procurement process. A copy of the latest ECC TOMs Calculator can be found here on the Social Value Catalogue </a:t>
            </a:r>
            <a:r>
              <a:rPr lang="en-GB" b="0" i="0" u="sng">
                <a:solidFill>
                  <a:srgbClr val="0055CC"/>
                </a:solidFill>
                <a:effectLst/>
                <a:latin typeface="Lato" panose="020F0502020204030203" pitchFamily="34" charset="0"/>
                <a:hlinkClick r:id="rId3"/>
              </a:rPr>
              <a:t>ECC TOMs</a:t>
            </a:r>
            <a:r>
              <a:rPr lang="en-GB" b="0" i="0">
                <a:solidFill>
                  <a:srgbClr val="000000"/>
                </a:solidFill>
                <a:effectLst/>
                <a:latin typeface="Lato" panose="020F0502020204030203" pitchFamily="34" charset="0"/>
              </a:rPr>
              <a:t> for reference.</a:t>
            </a:r>
          </a:p>
          <a:p>
            <a:pPr algn="l"/>
            <a:r>
              <a:rPr lang="en-GB" b="0" i="0">
                <a:solidFill>
                  <a:srgbClr val="000000"/>
                </a:solidFill>
                <a:effectLst/>
                <a:latin typeface="Lato" panose="020F0502020204030203" pitchFamily="34" charset="0"/>
              </a:rPr>
              <a:t>We recognise that to deliver some of the Social Value measures requires community engagement with Essex based organisations for example ECC19: Local school and college visits e.g. delivering careers talks, curriculum support, literacy support, safety talks, requires engagement with schools to arrange those visits. We call these ‘Community TOMs’.</a:t>
            </a:r>
          </a:p>
          <a:p>
            <a:pPr algn="l"/>
            <a:r>
              <a:rPr lang="en-GB" b="0" i="0">
                <a:solidFill>
                  <a:srgbClr val="000000"/>
                </a:solidFill>
                <a:effectLst/>
                <a:latin typeface="Lato" panose="020F0502020204030203" pitchFamily="34" charset="0"/>
              </a:rPr>
              <a:t>So ECC has designed a ‘Community Marketplace’ area in its </a:t>
            </a:r>
            <a:r>
              <a:rPr lang="en-GB" b="0" i="0" u="sng">
                <a:solidFill>
                  <a:srgbClr val="0055CC"/>
                </a:solidFill>
                <a:effectLst/>
                <a:latin typeface="Lato" panose="020F0502020204030203" pitchFamily="34" charset="0"/>
                <a:hlinkClick r:id="rId4" tooltip="https://eur02.safelinks.protection.outlook.com/?url=https%3a%2f%2fwww.essexproviderhub.org%2fsocial-value-catalogue%2fsocial-value-fest-2022%2f&amp;data=05%7c01%7c%7c672a05f409364ef832f608da49eb5eb3%7ca8b4324f155c4215a0f17ed8cc9a992f%7c0%7c0%7c637903572511184"/>
              </a:rPr>
              <a:t>Social Value Catalogue</a:t>
            </a:r>
            <a:r>
              <a:rPr lang="en-GB" b="0" i="0">
                <a:solidFill>
                  <a:srgbClr val="000000"/>
                </a:solidFill>
                <a:effectLst/>
                <a:latin typeface="Lato" panose="020F0502020204030203" pitchFamily="34" charset="0"/>
              </a:rPr>
              <a:t> to help suppliers communicate with local stakeholders efficiently and effectively. It is an online resource to assist ECC suppliers and Essex based organisations, such as schools, colleges, community organisations, social enterprises and SMEs, to make contact efficiently so they can work together to deliver social value locally.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7201C6-8030-46CA-946A-D4050287045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3732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64974"/>
          </a:xfrm>
        </p:spPr>
        <p:txBody>
          <a:bodyPr/>
          <a:lstStyle/>
          <a:p>
            <a:pPr marL="228600" marR="0" lvl="0" indent="-228600" algn="just"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mn-cs"/>
              </a:rPr>
              <a:t>Social Value delivery should be measured against the milestones and deliverables set out in the supplier’s implementation plan included in their Supporting Statement. </a:t>
            </a:r>
          </a:p>
          <a:p>
            <a:pPr marL="228600" marR="0" lvl="0" indent="-228600" algn="just"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mn-cs"/>
              </a:rPr>
              <a:t>If a supplier is underperforming, the Contract Manager should implement the following remedial steps, aligned to the existing contract management process:</a:t>
            </a:r>
            <a:endParaRPr kumimoji="0" lang="en-GB" b="0" i="0" u="none" strike="noStrike" kern="1200" cap="none" spc="0" normalizeH="0" baseline="0" noProof="0">
              <a:ln>
                <a:noFill/>
              </a:ln>
              <a:solidFill>
                <a:srgbClr val="002060"/>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90000"/>
              </a:lnSpc>
              <a:spcBef>
                <a:spcPts val="600"/>
              </a:spcBef>
              <a:spcAft>
                <a:spcPts val="0"/>
              </a:spcAft>
              <a:buClrTx/>
              <a:buSzTx/>
              <a:buFont typeface="+mj-lt"/>
              <a:buAutoNum type="arabicParenR"/>
              <a:tabLst/>
              <a:defRPr/>
            </a:pPr>
            <a:r>
              <a:rPr kumimoji="0" lang="en-GB" b="0" i="0" u="none" strike="noStrike" kern="120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mn-cs"/>
              </a:rPr>
              <a:t>Performance Improvement Plan</a:t>
            </a:r>
            <a:endParaRPr kumimoji="0" lang="en-GB" b="0" i="0" u="none" strike="noStrike" kern="1200" cap="none" spc="0" normalizeH="0" baseline="0" noProof="0">
              <a:ln>
                <a:noFill/>
              </a:ln>
              <a:solidFill>
                <a:srgbClr val="002060"/>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90000"/>
              </a:lnSpc>
              <a:spcBef>
                <a:spcPts val="600"/>
              </a:spcBef>
              <a:spcAft>
                <a:spcPts val="0"/>
              </a:spcAft>
              <a:buClrTx/>
              <a:buSzTx/>
              <a:buFont typeface="+mj-lt"/>
              <a:buAutoNum type="arabicParenR"/>
              <a:tabLst/>
              <a:defRPr/>
            </a:pPr>
            <a:r>
              <a:rPr kumimoji="0" lang="en-GB" b="0" i="0" u="none" strike="noStrike" kern="120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mn-cs"/>
              </a:rPr>
              <a:t>Reprofile the delivery plan – the delivery plan can be reprofiled, but you should set limits to this (to prevent habitual delays and non-delivery of Social Value). E.g., milestones must not be delayed by more than e.g. 25% of the duration of the contract.</a:t>
            </a:r>
            <a:endParaRPr kumimoji="0" lang="en-GB" b="0" i="0" u="none" strike="noStrike" kern="1200" cap="none" spc="0" normalizeH="0" baseline="0" noProof="0">
              <a:ln>
                <a:noFill/>
              </a:ln>
              <a:solidFill>
                <a:srgbClr val="002060"/>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90000"/>
              </a:lnSpc>
              <a:spcBef>
                <a:spcPts val="600"/>
              </a:spcBef>
              <a:spcAft>
                <a:spcPts val="0"/>
              </a:spcAft>
              <a:buClrTx/>
              <a:buSzTx/>
              <a:buFont typeface="+mj-lt"/>
              <a:buAutoNum type="arabicParenR"/>
              <a:tabLst/>
              <a:defRPr/>
            </a:pPr>
            <a:r>
              <a:rPr kumimoji="0" lang="en-GB" b="0" i="0" u="none" strike="noStrike" kern="120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mn-cs"/>
              </a:rPr>
              <a:t>Rectification Plan – suppliers identify alternate means to achieve the financial proxy value they bid, within the same Social Value outcome.</a:t>
            </a:r>
            <a:endParaRPr kumimoji="0" lang="en-GB" b="0" i="0" u="none" strike="noStrike" kern="1200" cap="none" spc="0" normalizeH="0" baseline="0" noProof="0">
              <a:ln>
                <a:noFill/>
              </a:ln>
              <a:solidFill>
                <a:srgbClr val="002060"/>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90000"/>
              </a:lnSpc>
              <a:spcBef>
                <a:spcPts val="600"/>
              </a:spcBef>
              <a:spcAft>
                <a:spcPts val="0"/>
              </a:spcAft>
              <a:buClrTx/>
              <a:buSzTx/>
              <a:buFont typeface="+mj-lt"/>
              <a:buAutoNum type="arabicParenR"/>
              <a:tabLst/>
              <a:defRPr/>
            </a:pPr>
            <a:r>
              <a:rPr kumimoji="0" lang="en-GB" b="0" i="0" u="none" strike="noStrike" kern="120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mn-cs"/>
              </a:rPr>
              <a:t>Rectification Plan - suppliers identify alternate means to achieve the financial proxy value they bid, within the full set of TOMs that were included with the tender. (Please Note: this action would need to be approved by the Head of Procurement).</a:t>
            </a:r>
            <a:endParaRPr kumimoji="0" lang="en-GB" b="0" i="0" u="none" strike="noStrike" kern="1200" cap="none" spc="0" normalizeH="0" baseline="0" noProof="0">
              <a:ln>
                <a:noFill/>
              </a:ln>
              <a:solidFill>
                <a:srgbClr val="002060"/>
              </a:solidFill>
              <a:effectLst/>
              <a:uLnTx/>
              <a:uFillTx/>
              <a:latin typeface="Times New Roman" panose="02020603050405020304" pitchFamily="18" charset="0"/>
              <a:ea typeface="Times New Roman" panose="02020603050405020304" pitchFamily="18" charset="0"/>
              <a:cs typeface="+mn-cs"/>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4BC889-CD16-4930-BED7-8A3232C9F9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2485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8256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9" cy="568882"/>
          </a:xfrm>
          <a:prstGeom prst="rect">
            <a:avLst/>
          </a:prstGeom>
        </p:spPr>
      </p:pic>
    </p:spTree>
    <p:extLst>
      <p:ext uri="{BB962C8B-B14F-4D97-AF65-F5344CB8AC3E}">
        <p14:creationId xmlns:p14="http://schemas.microsoft.com/office/powerpoint/2010/main" val="127425066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DBE6D3-E267-4C54-91D4-0AF8D64D2ABA}"/>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3104148"/>
            <a:ext cx="3342829" cy="3753853"/>
          </a:xfrm>
          <a:prstGeom prst="rect">
            <a:avLst/>
          </a:prstGeom>
        </p:spPr>
      </p:pic>
      <p:sp>
        <p:nvSpPr>
          <p:cNvPr id="4" name="Title 1">
            <a:extLst>
              <a:ext uri="{FF2B5EF4-FFF2-40B4-BE49-F238E27FC236}">
                <a16:creationId xmlns:a16="http://schemas.microsoft.com/office/drawing/2014/main" id="{D77D28FA-DE0D-4AF1-9F0C-CECC2DA9B9F6}"/>
              </a:ext>
            </a:extLst>
          </p:cNvPr>
          <p:cNvSpPr>
            <a:spLocks noGrp="1"/>
          </p:cNvSpPr>
          <p:nvPr>
            <p:ph type="ctrTitle"/>
          </p:nvPr>
        </p:nvSpPr>
        <p:spPr>
          <a:xfrm>
            <a:off x="3800454" y="2235200"/>
            <a:ext cx="5093174" cy="2387600"/>
          </a:xfrm>
          <a:prstGeom prst="rect">
            <a:avLst/>
          </a:prstGeom>
        </p:spPr>
        <p:txBody>
          <a:bodyPr anchor="b"/>
          <a:lstStyle>
            <a:lvl1pPr algn="l">
              <a:defRPr sz="3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Subtitle 2">
            <a:extLst>
              <a:ext uri="{FF2B5EF4-FFF2-40B4-BE49-F238E27FC236}">
                <a16:creationId xmlns:a16="http://schemas.microsoft.com/office/drawing/2014/main" id="{76F6682E-40E9-4DBB-B034-D0B7399C11B9}"/>
              </a:ext>
            </a:extLst>
          </p:cNvPr>
          <p:cNvSpPr>
            <a:spLocks noGrp="1"/>
          </p:cNvSpPr>
          <p:nvPr>
            <p:ph type="subTitle" idx="1"/>
          </p:nvPr>
        </p:nvSpPr>
        <p:spPr>
          <a:xfrm>
            <a:off x="3800454" y="4622800"/>
            <a:ext cx="5093174" cy="1026000"/>
          </a:xfrm>
          <a:prstGeom prst="rect">
            <a:avLst/>
          </a:prstGeom>
        </p:spPr>
        <p:txBody>
          <a:bodyPr rIns="90000"/>
          <a:lstStyle>
            <a:lvl1pPr marL="0" indent="0" algn="l">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4133957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681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C564E0D-2E8C-4B4F-AEA5-4F959A0A7171}"/>
              </a:ext>
            </a:extLst>
          </p:cNvPr>
          <p:cNvSpPr>
            <a:spLocks noGrp="1"/>
          </p:cNvSpPr>
          <p:nvPr>
            <p:ph type="ctrTitle"/>
          </p:nvPr>
        </p:nvSpPr>
        <p:spPr>
          <a:xfrm>
            <a:off x="3800454" y="2235200"/>
            <a:ext cx="5093174" cy="2387600"/>
          </a:xfrm>
          <a:prstGeom prst="rect">
            <a:avLst/>
          </a:prstGeom>
        </p:spPr>
        <p:txBody>
          <a:bodyPr anchor="b"/>
          <a:lstStyle>
            <a:lvl1pPr algn="l">
              <a:defRPr sz="3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4" name="Subtitle 2">
            <a:extLst>
              <a:ext uri="{FF2B5EF4-FFF2-40B4-BE49-F238E27FC236}">
                <a16:creationId xmlns:a16="http://schemas.microsoft.com/office/drawing/2014/main" id="{5C1C284C-7BE3-4B62-8F78-B780B003FAB0}"/>
              </a:ext>
            </a:extLst>
          </p:cNvPr>
          <p:cNvSpPr>
            <a:spLocks noGrp="1"/>
          </p:cNvSpPr>
          <p:nvPr>
            <p:ph type="subTitle" idx="1"/>
          </p:nvPr>
        </p:nvSpPr>
        <p:spPr>
          <a:xfrm>
            <a:off x="3800454" y="4622800"/>
            <a:ext cx="5093174" cy="1026000"/>
          </a:xfrm>
          <a:prstGeom prst="rect">
            <a:avLst/>
          </a:prstGeom>
        </p:spPr>
        <p:txBody>
          <a:bodyPr rIns="90000"/>
          <a:lstStyle>
            <a:lvl1pPr marL="0" indent="0" algn="l">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3422275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0355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1A4DE-FDA8-433B-936F-8B88A250B0B4}"/>
              </a:ext>
            </a:extLst>
          </p:cNvPr>
          <p:cNvSpPr>
            <a:spLocks noGrp="1"/>
          </p:cNvSpPr>
          <p:nvPr>
            <p:ph type="title"/>
          </p:nvPr>
        </p:nvSpPr>
        <p:spPr>
          <a:xfrm>
            <a:off x="229500" y="1011646"/>
            <a:ext cx="8664300" cy="714903"/>
          </a:xfrm>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F8234D8F-3656-478D-B853-28E4F20B3849}"/>
              </a:ext>
            </a:extLst>
          </p:cNvPr>
          <p:cNvSpPr>
            <a:spLocks noGrp="1"/>
          </p:cNvSpPr>
          <p:nvPr>
            <p:ph sz="quarter" idx="13"/>
          </p:nvPr>
        </p:nvSpPr>
        <p:spPr>
          <a:xfrm>
            <a:off x="229500" y="2016045"/>
            <a:ext cx="4071600" cy="4286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5D7241E3-D385-4DC5-A238-8CF214F6B7E5}"/>
              </a:ext>
            </a:extLst>
          </p:cNvPr>
          <p:cNvSpPr>
            <a:spLocks noGrp="1"/>
          </p:cNvSpPr>
          <p:nvPr>
            <p:ph sz="quarter" idx="14"/>
          </p:nvPr>
        </p:nvSpPr>
        <p:spPr>
          <a:xfrm>
            <a:off x="4822200" y="2016045"/>
            <a:ext cx="4071600" cy="4286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93828B0-1FB2-48E5-96C7-5EDCE7C71199}"/>
              </a:ext>
            </a:extLst>
          </p:cNvPr>
          <p:cNvPicPr>
            <a:picLocks noChangeAspect="1"/>
          </p:cNvPicPr>
          <p:nvPr userDrawn="1"/>
        </p:nvPicPr>
        <p:blipFill>
          <a:blip r:embed="rId2"/>
          <a:stretch>
            <a:fillRect/>
          </a:stretch>
        </p:blipFill>
        <p:spPr>
          <a:xfrm>
            <a:off x="101514" y="138729"/>
            <a:ext cx="1750463" cy="304843"/>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FB94C9F7-A503-4D3C-8F5E-E8D7A3BE7E03}"/>
              </a:ext>
            </a:extLst>
          </p:cNvPr>
          <p:cNvPicPr>
            <a:picLocks noChangeAspect="1"/>
          </p:cNvPicPr>
          <p:nvPr userDrawn="1"/>
        </p:nvPicPr>
        <p:blipFill>
          <a:blip r:embed="rId3"/>
          <a:stretch>
            <a:fillRect/>
          </a:stretch>
        </p:blipFill>
        <p:spPr>
          <a:xfrm>
            <a:off x="8112367" y="55009"/>
            <a:ext cx="1031633" cy="714903"/>
          </a:xfrm>
          <a:prstGeom prst="rect">
            <a:avLst/>
          </a:prstGeom>
        </p:spPr>
      </p:pic>
    </p:spTree>
    <p:extLst>
      <p:ext uri="{BB962C8B-B14F-4D97-AF65-F5344CB8AC3E}">
        <p14:creationId xmlns:p14="http://schemas.microsoft.com/office/powerpoint/2010/main" val="3301146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1A4DE-FDA8-433B-936F-8B88A250B0B4}"/>
              </a:ext>
            </a:extLst>
          </p:cNvPr>
          <p:cNvSpPr>
            <a:spLocks noGrp="1"/>
          </p:cNvSpPr>
          <p:nvPr>
            <p:ph type="title"/>
          </p:nvPr>
        </p:nvSpPr>
        <p:spPr>
          <a:xfrm>
            <a:off x="229500" y="1011646"/>
            <a:ext cx="8664300" cy="714903"/>
          </a:xfrm>
        </p:spPr>
        <p:txBody>
          <a:bodyPr/>
          <a:lstStyle/>
          <a:p>
            <a:r>
              <a:rPr lang="en-US"/>
              <a:t>Click to edit Master title style</a:t>
            </a:r>
            <a:endParaRPr lang="en-GB"/>
          </a:p>
        </p:txBody>
      </p:sp>
      <p:pic>
        <p:nvPicPr>
          <p:cNvPr id="11" name="Picture 10">
            <a:extLst>
              <a:ext uri="{FF2B5EF4-FFF2-40B4-BE49-F238E27FC236}">
                <a16:creationId xmlns:a16="http://schemas.microsoft.com/office/drawing/2014/main" id="{493828B0-1FB2-48E5-96C7-5EDCE7C71199}"/>
              </a:ext>
            </a:extLst>
          </p:cNvPr>
          <p:cNvPicPr>
            <a:picLocks noChangeAspect="1"/>
          </p:cNvPicPr>
          <p:nvPr userDrawn="1"/>
        </p:nvPicPr>
        <p:blipFill>
          <a:blip r:embed="rId2"/>
          <a:stretch>
            <a:fillRect/>
          </a:stretch>
        </p:blipFill>
        <p:spPr>
          <a:xfrm>
            <a:off x="101514" y="138729"/>
            <a:ext cx="1750463" cy="304843"/>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FB94C9F7-A503-4D3C-8F5E-E8D7A3BE7E03}"/>
              </a:ext>
            </a:extLst>
          </p:cNvPr>
          <p:cNvPicPr>
            <a:picLocks noChangeAspect="1"/>
          </p:cNvPicPr>
          <p:nvPr userDrawn="1"/>
        </p:nvPicPr>
        <p:blipFill>
          <a:blip r:embed="rId3"/>
          <a:stretch>
            <a:fillRect/>
          </a:stretch>
        </p:blipFill>
        <p:spPr>
          <a:xfrm>
            <a:off x="8112367" y="55009"/>
            <a:ext cx="1031633" cy="714903"/>
          </a:xfrm>
          <a:prstGeom prst="rect">
            <a:avLst/>
          </a:prstGeom>
        </p:spPr>
      </p:pic>
      <p:sp>
        <p:nvSpPr>
          <p:cNvPr id="10" name="Text Placeholder 2">
            <a:extLst>
              <a:ext uri="{FF2B5EF4-FFF2-40B4-BE49-F238E27FC236}">
                <a16:creationId xmlns:a16="http://schemas.microsoft.com/office/drawing/2014/main" id="{E88ACBAA-4EF6-476D-9E10-225558DA643F}"/>
              </a:ext>
            </a:extLst>
          </p:cNvPr>
          <p:cNvSpPr>
            <a:spLocks noGrp="1"/>
          </p:cNvSpPr>
          <p:nvPr>
            <p:ph idx="1"/>
          </p:nvPr>
        </p:nvSpPr>
        <p:spPr>
          <a:xfrm>
            <a:off x="223399" y="2088865"/>
            <a:ext cx="7886700" cy="4351338"/>
          </a:xfrm>
          <a:prstGeom prst="rect">
            <a:avLst/>
          </a:prstGeom>
        </p:spPr>
        <p:txBody>
          <a:bodyPr vert="horz" lIns="91440" tIns="45720" rIns="91440" bIns="45720" rtlCol="0">
            <a:normAutofit/>
          </a:bodyPr>
          <a:lstStyle>
            <a:lvl1pPr marL="214313" indent="-214313">
              <a:buFont typeface="Arial" panose="020B0604020202020204" pitchFamily="34" charset="0"/>
              <a:buChar char="•"/>
              <a:defRPr sz="2100">
                <a:solidFill>
                  <a:srgbClr val="002060"/>
                </a:solidFill>
                <a:latin typeface="Arial" panose="020B0604020202020204" pitchFamily="34" charset="0"/>
                <a:cs typeface="Arial" panose="020B0604020202020204" pitchFamily="34" charset="0"/>
              </a:defRPr>
            </a:lvl1pPr>
            <a:lvl2pPr marL="557213" indent="-214313">
              <a:buFont typeface="Arial" panose="020B0604020202020204" pitchFamily="34" charset="0"/>
              <a:buChar char="•"/>
              <a:defRPr sz="1800">
                <a:solidFill>
                  <a:srgbClr val="002060"/>
                </a:solidFill>
                <a:latin typeface="Arial" panose="020B0604020202020204" pitchFamily="34" charset="0"/>
                <a:cs typeface="Arial" panose="020B0604020202020204" pitchFamily="34" charset="0"/>
              </a:defRPr>
            </a:lvl2pPr>
            <a:lvl3pPr marL="900113" indent="-214313">
              <a:buFont typeface="Arial" panose="020B0604020202020204" pitchFamily="34" charset="0"/>
              <a:buChar char="•"/>
              <a:defRPr sz="1500">
                <a:solidFill>
                  <a:srgbClr val="002060"/>
                </a:solidFill>
                <a:latin typeface="Arial" panose="020B0604020202020204" pitchFamily="34" charset="0"/>
                <a:cs typeface="Arial" panose="020B0604020202020204" pitchFamily="34" charset="0"/>
              </a:defRPr>
            </a:lvl3pPr>
            <a:lvl4pPr marL="1243013" indent="-214313">
              <a:buFont typeface="Arial" panose="020B0604020202020204" pitchFamily="34" charset="0"/>
              <a:buChar char="•"/>
              <a:defRPr>
                <a:solidFill>
                  <a:srgbClr val="002060"/>
                </a:solidFill>
                <a:latin typeface="Arial" panose="020B0604020202020204" pitchFamily="34" charset="0"/>
                <a:cs typeface="Arial" panose="020B0604020202020204" pitchFamily="34" charset="0"/>
              </a:defRPr>
            </a:lvl4pPr>
            <a:lvl5pPr marL="1585913" indent="-214313">
              <a:buFont typeface="Arial" panose="020B0604020202020204" pitchFamily="34" charset="0"/>
              <a:buChar char="•"/>
              <a:defRPr>
                <a:solidFill>
                  <a:srgbClr val="00206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20387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E8855B-DD27-409E-9005-093FB3B6B267}" type="datetimeFigureOut">
              <a:rPr lang="en-GB" smtClean="0"/>
              <a:t>03/08/2023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2837942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54E8855B-DD27-409E-9005-093FB3B6B267}" type="datetimeFigureOut">
              <a:rPr lang="en-GB" smtClean="0"/>
              <a:t>03/08/2023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1889779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8855B-DD27-409E-9005-093FB3B6B267}" type="datetimeFigureOut">
              <a:rPr lang="en-GB" smtClean="0"/>
              <a:t>03/08/2023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2416573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6_Section Header">
    <p:bg>
      <p:bgPr>
        <a:solidFill>
          <a:srgbClr val="65B2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623888" y="1709739"/>
            <a:ext cx="7886700" cy="2852737"/>
          </a:xfrm>
        </p:spPr>
        <p:txBody>
          <a:bodyPr anchor="b"/>
          <a:lstStyle>
            <a:lvl1pPr algn="ctr">
              <a:defRPr sz="4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623888" y="4589464"/>
            <a:ext cx="7886700" cy="1500187"/>
          </a:xfrm>
        </p:spPr>
        <p:txBody>
          <a:bodyPr/>
          <a:lstStyle>
            <a:lvl1pPr marL="0" indent="0" algn="ctr">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1135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189"/>
            <a:ext cx="8207375" cy="1224632"/>
          </a:xfrm>
          <a:prstGeom prst="rect">
            <a:avLst/>
          </a:prstGeom>
        </p:spPr>
        <p:txBody>
          <a:bodyPr/>
          <a:lstStyle>
            <a:lvl1pPr marL="0" indent="0">
              <a:buNone/>
              <a:defRPr sz="1800" baseline="0"/>
            </a:lvl1pPr>
          </a:lstStyle>
          <a:p>
            <a:pPr lvl="0"/>
            <a:r>
              <a:rPr lang="en-US" dirty="0"/>
              <a:t>Always use at least size 18 font </a:t>
            </a:r>
          </a:p>
        </p:txBody>
      </p:sp>
      <p:sp>
        <p:nvSpPr>
          <p:cNvPr id="21" name="Title 20"/>
          <p:cNvSpPr>
            <a:spLocks noGrp="1"/>
          </p:cNvSpPr>
          <p:nvPr>
            <p:ph type="title"/>
          </p:nvPr>
        </p:nvSpPr>
        <p:spPr>
          <a:xfrm>
            <a:off x="468313" y="404664"/>
            <a:ext cx="8222679"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3" name="Content Placeholder 2"/>
          <p:cNvSpPr>
            <a:spLocks noGrp="1"/>
          </p:cNvSpPr>
          <p:nvPr>
            <p:ph sz="quarter" idx="13" hasCustomPrompt="1"/>
          </p:nvPr>
        </p:nvSpPr>
        <p:spPr>
          <a:xfrm>
            <a:off x="467544" y="2708274"/>
            <a:ext cx="8223448"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dirty="0"/>
              <a:t>Always use at least size 18 font </a:t>
            </a:r>
          </a:p>
        </p:txBody>
      </p:sp>
    </p:spTree>
    <p:extLst>
      <p:ext uri="{BB962C8B-B14F-4D97-AF65-F5344CB8AC3E}">
        <p14:creationId xmlns:p14="http://schemas.microsoft.com/office/powerpoint/2010/main" val="8090680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9" userDrawn="1">
          <p15:clr>
            <a:srgbClr val="FBAE40"/>
          </p15:clr>
        </p15:guide>
        <p15:guide id="2" pos="2880" userDrawn="1">
          <p15:clr>
            <a:srgbClr val="FBAE40"/>
          </p15:clr>
        </p15:guide>
        <p15:guide id="3" orient="horz" pos="170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6825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ABF04-A2E9-4B9B-8D18-720DA7DB337E}"/>
              </a:ext>
            </a:extLst>
          </p:cNvPr>
          <p:cNvSpPr>
            <a:spLocks noGrp="1"/>
          </p:cNvSpPr>
          <p:nvPr>
            <p:ph type="ctrTitle"/>
          </p:nvPr>
        </p:nvSpPr>
        <p:spPr>
          <a:xfrm>
            <a:off x="1143000" y="1122363"/>
            <a:ext cx="6858000" cy="2387600"/>
          </a:xfrm>
        </p:spPr>
        <p:txBody>
          <a:bodyPr anchor="b"/>
          <a:lstStyle>
            <a:lvl1pPr algn="ctr">
              <a:defRPr sz="4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29EDC788-94A5-41DA-9320-58428D832DDC}"/>
              </a:ext>
            </a:extLst>
          </p:cNvPr>
          <p:cNvSpPr>
            <a:spLocks noGrp="1"/>
          </p:cNvSpPr>
          <p:nvPr>
            <p:ph type="subTitle" idx="1"/>
          </p:nvPr>
        </p:nvSpPr>
        <p:spPr>
          <a:xfrm>
            <a:off x="1143000" y="3602038"/>
            <a:ext cx="6858000" cy="165576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Picture 7">
            <a:extLst>
              <a:ext uri="{FF2B5EF4-FFF2-40B4-BE49-F238E27FC236}">
                <a16:creationId xmlns:a16="http://schemas.microsoft.com/office/drawing/2014/main" id="{C9D0DED7-1C79-4FE1-A9BF-25B18E3207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6374" y="5703887"/>
            <a:ext cx="1346907" cy="868746"/>
          </a:xfrm>
          <a:prstGeom prst="rect">
            <a:avLst/>
          </a:prstGeom>
        </p:spPr>
      </p:pic>
    </p:spTree>
    <p:extLst>
      <p:ext uri="{BB962C8B-B14F-4D97-AF65-F5344CB8AC3E}">
        <p14:creationId xmlns:p14="http://schemas.microsoft.com/office/powerpoint/2010/main" val="4092710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
        <p:nvSpPr>
          <p:cNvPr id="21" name="Title 20"/>
          <p:cNvSpPr>
            <a:spLocks noGrp="1"/>
          </p:cNvSpPr>
          <p:nvPr>
            <p:ph type="title"/>
          </p:nvPr>
        </p:nvSpPr>
        <p:spPr>
          <a:xfrm>
            <a:off x="467544" y="404664"/>
            <a:ext cx="8206680"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9" name="Content Placeholder 17"/>
          <p:cNvSpPr>
            <a:spLocks noGrp="1"/>
          </p:cNvSpPr>
          <p:nvPr>
            <p:ph sz="quarter" idx="13" hasCustomPrompt="1"/>
          </p:nvPr>
        </p:nvSpPr>
        <p:spPr>
          <a:xfrm>
            <a:off x="4716016"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Tree>
    <p:extLst>
      <p:ext uri="{BB962C8B-B14F-4D97-AF65-F5344CB8AC3E}">
        <p14:creationId xmlns:p14="http://schemas.microsoft.com/office/powerpoint/2010/main" val="28184969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3339307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4" name="TextBox 3"/>
          <p:cNvSpPr txBox="1"/>
          <p:nvPr userDrawn="1"/>
        </p:nvSpPr>
        <p:spPr>
          <a:xfrm>
            <a:off x="7524328" y="6597352"/>
            <a:ext cx="1296144" cy="216024"/>
          </a:xfrm>
          <a:prstGeom prst="rect">
            <a:avLst/>
          </a:prstGeom>
          <a:noFill/>
        </p:spPr>
        <p:txBody>
          <a:bodyPr wrap="square" rtlCol="0">
            <a:spAutoFit/>
          </a:bodyPr>
          <a:lstStyle/>
          <a:p>
            <a:r>
              <a:rPr lang="en-US" sz="800" dirty="0">
                <a:latin typeface="+mn-lt"/>
              </a:rPr>
              <a:t>© Essex County Council</a:t>
            </a:r>
          </a:p>
        </p:txBody>
      </p:sp>
    </p:spTree>
    <p:extLst>
      <p:ext uri="{BB962C8B-B14F-4D97-AF65-F5344CB8AC3E}">
        <p14:creationId xmlns:p14="http://schemas.microsoft.com/office/powerpoint/2010/main" val="395100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lack Logo">
    <p:bg>
      <p:bgPr>
        <a:solidFill>
          <a:schemeClr val="tx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bg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bg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bg1"/>
                </a:solidFill>
              </a:defRPr>
            </a:lvl1pPr>
          </a:lstStyle>
          <a:p>
            <a:pPr lvl="0"/>
            <a:r>
              <a:rPr lang="en-GB" dirty="0"/>
              <a:t>You can change a slides background colour, </a:t>
            </a:r>
            <a:br>
              <a:rPr lang="en-GB" dirty="0"/>
            </a:br>
            <a:r>
              <a:rPr lang="en-GB" dirty="0"/>
              <a:t>but always remember to consider accessibility!</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8" cy="568882"/>
          </a:xfrm>
          <a:prstGeom prst="rect">
            <a:avLst/>
          </a:prstGeom>
        </p:spPr>
      </p:pic>
    </p:spTree>
    <p:extLst>
      <p:ext uri="{BB962C8B-B14F-4D97-AF65-F5344CB8AC3E}">
        <p14:creationId xmlns:p14="http://schemas.microsoft.com/office/powerpoint/2010/main" val="383601320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Red Logo">
    <p:bg>
      <p:bgRef idx="1001">
        <a:schemeClr val="bg1"/>
      </p:bgRef>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a:t>
            </a:r>
            <a:br>
              <a:rPr lang="en-GB" dirty="0"/>
            </a:br>
            <a:r>
              <a:rPr lang="en-GB" dirty="0"/>
              <a:t>but always remember to consider accessibility!</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7334"/>
            <a:ext cx="1169368" cy="568881"/>
          </a:xfrm>
          <a:prstGeom prst="rect">
            <a:avLst/>
          </a:prstGeom>
        </p:spPr>
      </p:pic>
    </p:spTree>
    <p:extLst>
      <p:ext uri="{BB962C8B-B14F-4D97-AF65-F5344CB8AC3E}">
        <p14:creationId xmlns:p14="http://schemas.microsoft.com/office/powerpoint/2010/main" val="336093709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225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9BE3428-18FB-4586-89CB-E2AFABC56EF2}"/>
              </a:ext>
            </a:extLst>
          </p:cNvPr>
          <p:cNvSpPr>
            <a:spLocks noGrp="1"/>
          </p:cNvSpPr>
          <p:nvPr>
            <p:ph type="ctrTitle"/>
          </p:nvPr>
        </p:nvSpPr>
        <p:spPr>
          <a:xfrm>
            <a:off x="414997" y="1699139"/>
            <a:ext cx="6858000" cy="2387600"/>
          </a:xfrm>
          <a:prstGeom prst="rect">
            <a:avLst/>
          </a:prstGeom>
        </p:spPr>
        <p:txBody>
          <a:bodyPr anchor="b"/>
          <a:lstStyle>
            <a:lvl1pPr algn="l">
              <a:defRPr sz="3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9" name="Subtitle 2">
            <a:extLst>
              <a:ext uri="{FF2B5EF4-FFF2-40B4-BE49-F238E27FC236}">
                <a16:creationId xmlns:a16="http://schemas.microsoft.com/office/drawing/2014/main" id="{8B5DED53-502F-4FA6-8513-D14D05C9C10D}"/>
              </a:ext>
            </a:extLst>
          </p:cNvPr>
          <p:cNvSpPr>
            <a:spLocks noGrp="1"/>
          </p:cNvSpPr>
          <p:nvPr>
            <p:ph type="subTitle" idx="1"/>
          </p:nvPr>
        </p:nvSpPr>
        <p:spPr>
          <a:xfrm>
            <a:off x="414997" y="4086739"/>
            <a:ext cx="6858000" cy="1026000"/>
          </a:xfrm>
          <a:prstGeom prst="rect">
            <a:avLst/>
          </a:prstGeom>
        </p:spPr>
        <p:txBody>
          <a:bodyPr rIns="90000"/>
          <a:lstStyle>
            <a:lvl1pPr marL="0" indent="0" algn="l">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3438260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6" r:id="rId1"/>
    <p:sldLayoutId id="2147483675" r:id="rId2"/>
    <p:sldLayoutId id="2147483689" r:id="rId3"/>
    <p:sldLayoutId id="2147483687" r:id="rId4"/>
    <p:sldLayoutId id="2147483695" r:id="rId5"/>
    <p:sldLayoutId id="2147483693" r:id="rId6"/>
    <p:sldLayoutId id="2147483692" r:id="rId7"/>
    <p:sldLayoutId id="2147483696" r:id="rId8"/>
  </p:sldLayoutIdLst>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295" userDrawn="1">
          <p15:clr>
            <a:srgbClr val="F26B43"/>
          </p15:clr>
        </p15:guide>
        <p15:guide id="3" pos="5465" userDrawn="1">
          <p15:clr>
            <a:srgbClr val="F26B43"/>
          </p15:clr>
        </p15:guide>
        <p15:guide id="4" orient="horz" pos="79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48103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685800" rtl="0" eaLnBrk="1" latinLnBrk="0" hangingPunct="1">
        <a:lnSpc>
          <a:spcPct val="90000"/>
        </a:lnSpc>
        <a:spcBef>
          <a:spcPct val="0"/>
        </a:spcBef>
        <a:buNone/>
        <a:defRPr sz="2700" b="1" kern="1200">
          <a:solidFill>
            <a:srgbClr val="002060"/>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2060"/>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2060"/>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2060"/>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2060"/>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hyperlink" Target="https://www.livingwellessex.org/social-value"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328E4-6BF4-A7DC-64D8-4312613D0794}"/>
              </a:ext>
            </a:extLst>
          </p:cNvPr>
          <p:cNvSpPr>
            <a:spLocks noGrp="1"/>
          </p:cNvSpPr>
          <p:nvPr>
            <p:ph type="title"/>
          </p:nvPr>
        </p:nvSpPr>
        <p:spPr>
          <a:xfrm>
            <a:off x="339689" y="1490690"/>
            <a:ext cx="7886700" cy="994172"/>
          </a:xfrm>
          <a:prstGeom prst="rect">
            <a:avLst/>
          </a:prstGeom>
        </p:spPr>
        <p:txBody>
          <a:bodyPr lIns="68580" tIns="34290" rIns="68580" bIns="34290" anchor="b"/>
          <a:lstStyle/>
          <a:p>
            <a:r>
              <a:rPr lang="en-US">
                <a:latin typeface="Arial"/>
                <a:cs typeface="Arial"/>
              </a:rPr>
              <a:t>ECC Social Value Reporting</a:t>
            </a:r>
            <a:endParaRPr lang="en-US"/>
          </a:p>
        </p:txBody>
      </p:sp>
      <p:sp>
        <p:nvSpPr>
          <p:cNvPr id="4" name="Content Placeholder 3">
            <a:extLst>
              <a:ext uri="{FF2B5EF4-FFF2-40B4-BE49-F238E27FC236}">
                <a16:creationId xmlns:a16="http://schemas.microsoft.com/office/drawing/2014/main" id="{921FB61D-1EFB-D9F7-C87C-322EB4B61079}"/>
              </a:ext>
            </a:extLst>
          </p:cNvPr>
          <p:cNvSpPr>
            <a:spLocks noGrp="1"/>
          </p:cNvSpPr>
          <p:nvPr>
            <p:ph idx="4294967295"/>
          </p:nvPr>
        </p:nvSpPr>
        <p:spPr>
          <a:xfrm>
            <a:off x="4230057" y="4120286"/>
            <a:ext cx="4155897" cy="2467257"/>
          </a:xfrm>
          <a:prstGeom prst="rect">
            <a:avLst/>
          </a:prstGeom>
        </p:spPr>
        <p:txBody>
          <a:bodyPr lIns="68580" tIns="34290" rIns="68580" bIns="34290" anchor="t"/>
          <a:lstStyle/>
          <a:p>
            <a:endParaRPr lang="en-US">
              <a:latin typeface="Arial"/>
              <a:cs typeface="Arial"/>
            </a:endParaRPr>
          </a:p>
          <a:p>
            <a:r>
              <a:rPr lang="en-US">
                <a:latin typeface="Arial"/>
                <a:cs typeface="Arial"/>
              </a:rPr>
              <a:t>Emma Woof – Procurement Manager Social Value</a:t>
            </a:r>
            <a:endParaRPr lang="en-US"/>
          </a:p>
          <a:p>
            <a:pPr marL="0" indent="0">
              <a:buNone/>
            </a:pPr>
            <a:endParaRPr lang="en-US"/>
          </a:p>
        </p:txBody>
      </p:sp>
      <p:pic>
        <p:nvPicPr>
          <p:cNvPr id="3" name="Picture 4" descr="A picture containing outdoor, person&#10;&#10;Description automatically generated">
            <a:extLst>
              <a:ext uri="{FF2B5EF4-FFF2-40B4-BE49-F238E27FC236}">
                <a16:creationId xmlns:a16="http://schemas.microsoft.com/office/drawing/2014/main" id="{75DDD00B-94BD-EB18-F351-79AAF7955228}"/>
              </a:ext>
            </a:extLst>
          </p:cNvPr>
          <p:cNvPicPr>
            <a:picLocks noChangeAspect="1"/>
          </p:cNvPicPr>
          <p:nvPr/>
        </p:nvPicPr>
        <p:blipFill>
          <a:blip r:embed="rId2"/>
          <a:stretch>
            <a:fillRect/>
          </a:stretch>
        </p:blipFill>
        <p:spPr>
          <a:xfrm>
            <a:off x="5843656" y="1836955"/>
            <a:ext cx="2050256" cy="2364581"/>
          </a:xfrm>
          <a:prstGeom prst="rect">
            <a:avLst/>
          </a:prstGeom>
        </p:spPr>
      </p:pic>
    </p:spTree>
    <p:extLst>
      <p:ext uri="{BB962C8B-B14F-4D97-AF65-F5344CB8AC3E}">
        <p14:creationId xmlns:p14="http://schemas.microsoft.com/office/powerpoint/2010/main" val="2409055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1F259C2-D98F-476E-BA5B-123C926E4E03}"/>
              </a:ext>
            </a:extLst>
          </p:cNvPr>
          <p:cNvPicPr>
            <a:picLocks noChangeAspect="1"/>
          </p:cNvPicPr>
          <p:nvPr/>
        </p:nvPicPr>
        <p:blipFill>
          <a:blip r:embed="rId2"/>
          <a:stretch>
            <a:fillRect/>
          </a:stretch>
        </p:blipFill>
        <p:spPr>
          <a:xfrm>
            <a:off x="1280160" y="1587187"/>
            <a:ext cx="6435090" cy="4080080"/>
          </a:xfrm>
          <a:prstGeom prst="rect">
            <a:avLst/>
          </a:prstGeom>
          <a:solidFill>
            <a:schemeClr val="tx2"/>
          </a:solidFill>
          <a:ln>
            <a:solidFill>
              <a:schemeClr val="tx2"/>
            </a:solidFill>
          </a:ln>
        </p:spPr>
      </p:pic>
    </p:spTree>
    <p:extLst>
      <p:ext uri="{BB962C8B-B14F-4D97-AF65-F5344CB8AC3E}">
        <p14:creationId xmlns:p14="http://schemas.microsoft.com/office/powerpoint/2010/main" val="1161019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9B7548-5F42-41F2-87DC-50A9F33AC58E}"/>
              </a:ext>
            </a:extLst>
          </p:cNvPr>
          <p:cNvPicPr>
            <a:picLocks noChangeAspect="1"/>
          </p:cNvPicPr>
          <p:nvPr/>
        </p:nvPicPr>
        <p:blipFill>
          <a:blip r:embed="rId2"/>
          <a:stretch>
            <a:fillRect/>
          </a:stretch>
        </p:blipFill>
        <p:spPr>
          <a:xfrm>
            <a:off x="174308" y="1468286"/>
            <a:ext cx="6654462" cy="3054507"/>
          </a:xfrm>
          <a:prstGeom prst="rect">
            <a:avLst/>
          </a:prstGeom>
          <a:ln>
            <a:solidFill>
              <a:schemeClr val="tx2"/>
            </a:solidFill>
          </a:ln>
        </p:spPr>
      </p:pic>
      <p:pic>
        <p:nvPicPr>
          <p:cNvPr id="5" name="Picture 4">
            <a:extLst>
              <a:ext uri="{FF2B5EF4-FFF2-40B4-BE49-F238E27FC236}">
                <a16:creationId xmlns:a16="http://schemas.microsoft.com/office/drawing/2014/main" id="{F69AF3FA-EDE5-48F8-BD35-E7B5157B7D99}"/>
              </a:ext>
            </a:extLst>
          </p:cNvPr>
          <p:cNvPicPr>
            <a:picLocks noChangeAspect="1"/>
          </p:cNvPicPr>
          <p:nvPr/>
        </p:nvPicPr>
        <p:blipFill>
          <a:blip r:embed="rId3"/>
          <a:stretch>
            <a:fillRect/>
          </a:stretch>
        </p:blipFill>
        <p:spPr>
          <a:xfrm>
            <a:off x="788670" y="2171562"/>
            <a:ext cx="6783313" cy="2840963"/>
          </a:xfrm>
          <a:prstGeom prst="rect">
            <a:avLst/>
          </a:prstGeom>
          <a:ln>
            <a:solidFill>
              <a:schemeClr val="tx2"/>
            </a:solidFill>
          </a:ln>
        </p:spPr>
      </p:pic>
      <p:pic>
        <p:nvPicPr>
          <p:cNvPr id="7" name="Picture 6">
            <a:extLst>
              <a:ext uri="{FF2B5EF4-FFF2-40B4-BE49-F238E27FC236}">
                <a16:creationId xmlns:a16="http://schemas.microsoft.com/office/drawing/2014/main" id="{09F88A96-CBC2-4C58-BAD9-AAA2989DEF8D}"/>
              </a:ext>
            </a:extLst>
          </p:cNvPr>
          <p:cNvPicPr>
            <a:picLocks noChangeAspect="1"/>
          </p:cNvPicPr>
          <p:nvPr/>
        </p:nvPicPr>
        <p:blipFill rotWithShape="1">
          <a:blip r:embed="rId4"/>
          <a:srcRect b="44669"/>
          <a:stretch/>
        </p:blipFill>
        <p:spPr>
          <a:xfrm>
            <a:off x="1723209" y="2686561"/>
            <a:ext cx="6632121" cy="3125765"/>
          </a:xfrm>
          <a:prstGeom prst="rect">
            <a:avLst/>
          </a:prstGeom>
          <a:ln>
            <a:solidFill>
              <a:schemeClr val="tx2"/>
            </a:solidFill>
          </a:ln>
        </p:spPr>
      </p:pic>
    </p:spTree>
    <p:extLst>
      <p:ext uri="{BB962C8B-B14F-4D97-AF65-F5344CB8AC3E}">
        <p14:creationId xmlns:p14="http://schemas.microsoft.com/office/powerpoint/2010/main" val="201480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49123-57F8-4EFC-B301-CD3D1B7A993A}"/>
              </a:ext>
            </a:extLst>
          </p:cNvPr>
          <p:cNvPicPr>
            <a:picLocks noChangeAspect="1"/>
          </p:cNvPicPr>
          <p:nvPr/>
        </p:nvPicPr>
        <p:blipFill>
          <a:blip r:embed="rId2"/>
          <a:stretch>
            <a:fillRect/>
          </a:stretch>
        </p:blipFill>
        <p:spPr>
          <a:xfrm>
            <a:off x="148591" y="1361944"/>
            <a:ext cx="6012180" cy="3485978"/>
          </a:xfrm>
          <a:prstGeom prst="rect">
            <a:avLst/>
          </a:prstGeom>
          <a:ln>
            <a:solidFill>
              <a:schemeClr val="tx2"/>
            </a:solidFill>
          </a:ln>
        </p:spPr>
      </p:pic>
      <p:pic>
        <p:nvPicPr>
          <p:cNvPr id="8" name="Picture 7">
            <a:extLst>
              <a:ext uri="{FF2B5EF4-FFF2-40B4-BE49-F238E27FC236}">
                <a16:creationId xmlns:a16="http://schemas.microsoft.com/office/drawing/2014/main" id="{90DC28C9-4195-465F-9CA5-503377336D2A}"/>
              </a:ext>
            </a:extLst>
          </p:cNvPr>
          <p:cNvPicPr>
            <a:picLocks noChangeAspect="1"/>
          </p:cNvPicPr>
          <p:nvPr/>
        </p:nvPicPr>
        <p:blipFill>
          <a:blip r:embed="rId3"/>
          <a:stretch>
            <a:fillRect/>
          </a:stretch>
        </p:blipFill>
        <p:spPr>
          <a:xfrm>
            <a:off x="2823211" y="3691673"/>
            <a:ext cx="6012180" cy="2010124"/>
          </a:xfrm>
          <a:prstGeom prst="rect">
            <a:avLst/>
          </a:prstGeom>
          <a:ln>
            <a:solidFill>
              <a:schemeClr val="tx2"/>
            </a:solidFill>
          </a:ln>
        </p:spPr>
      </p:pic>
    </p:spTree>
    <p:extLst>
      <p:ext uri="{BB962C8B-B14F-4D97-AF65-F5344CB8AC3E}">
        <p14:creationId xmlns:p14="http://schemas.microsoft.com/office/powerpoint/2010/main" val="35289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FCAC7E-839C-4D3A-A726-C75F6B964621}"/>
              </a:ext>
            </a:extLst>
          </p:cNvPr>
          <p:cNvPicPr>
            <a:picLocks noChangeAspect="1"/>
          </p:cNvPicPr>
          <p:nvPr/>
        </p:nvPicPr>
        <p:blipFill>
          <a:blip r:embed="rId2"/>
          <a:stretch>
            <a:fillRect/>
          </a:stretch>
        </p:blipFill>
        <p:spPr>
          <a:xfrm>
            <a:off x="1124263" y="1433927"/>
            <a:ext cx="6573527" cy="4257650"/>
          </a:xfrm>
          <a:prstGeom prst="rect">
            <a:avLst/>
          </a:prstGeom>
          <a:ln>
            <a:solidFill>
              <a:schemeClr val="tx2"/>
            </a:solidFill>
          </a:ln>
        </p:spPr>
      </p:pic>
    </p:spTree>
    <p:extLst>
      <p:ext uri="{BB962C8B-B14F-4D97-AF65-F5344CB8AC3E}">
        <p14:creationId xmlns:p14="http://schemas.microsoft.com/office/powerpoint/2010/main" val="1927120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8C4956-47F6-4339-9FB6-27F498FE8952}"/>
              </a:ext>
            </a:extLst>
          </p:cNvPr>
          <p:cNvPicPr>
            <a:picLocks noChangeAspect="1"/>
          </p:cNvPicPr>
          <p:nvPr/>
        </p:nvPicPr>
        <p:blipFill>
          <a:blip r:embed="rId2"/>
          <a:stretch>
            <a:fillRect/>
          </a:stretch>
        </p:blipFill>
        <p:spPr>
          <a:xfrm>
            <a:off x="984931" y="1857844"/>
            <a:ext cx="6952361" cy="3045172"/>
          </a:xfrm>
          <a:prstGeom prst="rect">
            <a:avLst/>
          </a:prstGeom>
          <a:ln>
            <a:solidFill>
              <a:schemeClr val="tx2"/>
            </a:solidFill>
          </a:ln>
        </p:spPr>
      </p:pic>
    </p:spTree>
    <p:extLst>
      <p:ext uri="{BB962C8B-B14F-4D97-AF65-F5344CB8AC3E}">
        <p14:creationId xmlns:p14="http://schemas.microsoft.com/office/powerpoint/2010/main" val="2177210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C9A39-BA76-46D2-8204-03C4CC92C610}"/>
              </a:ext>
            </a:extLst>
          </p:cNvPr>
          <p:cNvSpPr>
            <a:spLocks noGrp="1"/>
          </p:cNvSpPr>
          <p:nvPr>
            <p:ph type="title"/>
          </p:nvPr>
        </p:nvSpPr>
        <p:spPr>
          <a:xfrm>
            <a:off x="223399" y="1312434"/>
            <a:ext cx="8664300" cy="536177"/>
          </a:xfrm>
        </p:spPr>
        <p:txBody>
          <a:bodyPr/>
          <a:lstStyle/>
          <a:p>
            <a:r>
              <a:rPr lang="en-GB"/>
              <a:t>Social Value Performance Management</a:t>
            </a:r>
          </a:p>
        </p:txBody>
      </p:sp>
      <p:sp>
        <p:nvSpPr>
          <p:cNvPr id="9" name="Content Placeholder 8">
            <a:extLst>
              <a:ext uri="{FF2B5EF4-FFF2-40B4-BE49-F238E27FC236}">
                <a16:creationId xmlns:a16="http://schemas.microsoft.com/office/drawing/2014/main" id="{BE9A5043-59F0-4355-97EC-F0B3AFAF8CA7}"/>
              </a:ext>
            </a:extLst>
          </p:cNvPr>
          <p:cNvSpPr>
            <a:spLocks noGrp="1"/>
          </p:cNvSpPr>
          <p:nvPr>
            <p:ph idx="1"/>
          </p:nvPr>
        </p:nvSpPr>
        <p:spPr>
          <a:xfrm>
            <a:off x="223399" y="1996679"/>
            <a:ext cx="7886700" cy="3548888"/>
          </a:xfrm>
        </p:spPr>
        <p:txBody>
          <a:bodyPr/>
          <a:lstStyle/>
          <a:p>
            <a:pPr marL="0" indent="0" algn="just">
              <a:spcBef>
                <a:spcPts val="450"/>
              </a:spcBef>
              <a:buNone/>
            </a:pPr>
            <a:r>
              <a:rPr lang="en-GB" sz="1500" b="1">
                <a:solidFill>
                  <a:schemeClr val="accent1">
                    <a:lumMod val="50000"/>
                  </a:schemeClr>
                </a:solidFill>
                <a:ea typeface="Times New Roman" panose="02020603050405020304" pitchFamily="18" charset="0"/>
              </a:rPr>
              <a:t>Social Value delivery measured against milestones and deliverables in the supplier’s implementation plan included in their Supporting Statement. </a:t>
            </a:r>
          </a:p>
          <a:p>
            <a:pPr marL="0" indent="0" algn="just">
              <a:spcBef>
                <a:spcPts val="450"/>
              </a:spcBef>
              <a:buNone/>
            </a:pPr>
            <a:endParaRPr lang="en-GB" sz="1500">
              <a:solidFill>
                <a:schemeClr val="accent1">
                  <a:lumMod val="50000"/>
                </a:schemeClr>
              </a:solidFill>
              <a:ea typeface="Times New Roman" panose="02020603050405020304" pitchFamily="18" charset="0"/>
            </a:endParaRPr>
          </a:p>
          <a:p>
            <a:pPr marL="0" indent="0" algn="just">
              <a:spcBef>
                <a:spcPts val="450"/>
              </a:spcBef>
              <a:buNone/>
            </a:pPr>
            <a:r>
              <a:rPr lang="en-GB" sz="1500">
                <a:solidFill>
                  <a:schemeClr val="accent1">
                    <a:lumMod val="50000"/>
                  </a:schemeClr>
                </a:solidFill>
                <a:ea typeface="Times New Roman" panose="02020603050405020304" pitchFamily="18" charset="0"/>
              </a:rPr>
              <a:t>Remedial steps if a supplier is underperforming, aligned to the existing contract management process:</a:t>
            </a:r>
            <a:endParaRPr lang="en-GB" sz="1500">
              <a:solidFill>
                <a:schemeClr val="accent1">
                  <a:lumMod val="50000"/>
                </a:schemeClr>
              </a:solidFill>
              <a:latin typeface="Times New Roman" panose="02020603050405020304" pitchFamily="18" charset="0"/>
              <a:ea typeface="Times New Roman" panose="02020603050405020304" pitchFamily="18" charset="0"/>
            </a:endParaRPr>
          </a:p>
          <a:p>
            <a:pPr marL="342900" indent="-342900" algn="just">
              <a:spcBef>
                <a:spcPts val="450"/>
              </a:spcBef>
              <a:buFont typeface="+mj-lt"/>
              <a:buAutoNum type="arabicPeriod"/>
            </a:pPr>
            <a:r>
              <a:rPr lang="en-GB" sz="1500" b="1">
                <a:solidFill>
                  <a:schemeClr val="accent1">
                    <a:lumMod val="50000"/>
                  </a:schemeClr>
                </a:solidFill>
                <a:ea typeface="Times New Roman" panose="02020603050405020304" pitchFamily="18" charset="0"/>
              </a:rPr>
              <a:t>Performance Improvement Plan </a:t>
            </a:r>
          </a:p>
          <a:p>
            <a:pPr marL="342900" indent="-342900" algn="just">
              <a:spcBef>
                <a:spcPts val="450"/>
              </a:spcBef>
              <a:buFont typeface="+mj-lt"/>
              <a:buAutoNum type="arabicPeriod"/>
            </a:pPr>
            <a:r>
              <a:rPr lang="en-GB" sz="1500" b="1">
                <a:solidFill>
                  <a:schemeClr val="accent1">
                    <a:lumMod val="50000"/>
                  </a:schemeClr>
                </a:solidFill>
                <a:ea typeface="Times New Roman" panose="02020603050405020304" pitchFamily="18" charset="0"/>
              </a:rPr>
              <a:t>Reprofile the delivery plan </a:t>
            </a:r>
            <a:r>
              <a:rPr lang="en-GB" sz="1500">
                <a:solidFill>
                  <a:schemeClr val="accent1">
                    <a:lumMod val="50000"/>
                  </a:schemeClr>
                </a:solidFill>
                <a:ea typeface="Times New Roman" panose="02020603050405020304" pitchFamily="18" charset="0"/>
              </a:rPr>
              <a:t>– the delivery plan may be reprofiled, within agreed set limits e.g., milestones must not be delayed by more than e.g. 25% of the duration of the contract.</a:t>
            </a:r>
            <a:endParaRPr lang="en-GB" sz="1500">
              <a:solidFill>
                <a:schemeClr val="accent1">
                  <a:lumMod val="50000"/>
                </a:schemeClr>
              </a:solidFill>
              <a:latin typeface="Times New Roman" panose="02020603050405020304" pitchFamily="18" charset="0"/>
              <a:ea typeface="Times New Roman" panose="02020603050405020304" pitchFamily="18" charset="0"/>
            </a:endParaRPr>
          </a:p>
          <a:p>
            <a:pPr marL="342900" indent="-342900" algn="just">
              <a:spcBef>
                <a:spcPts val="450"/>
              </a:spcBef>
              <a:buFont typeface="+mj-lt"/>
              <a:buAutoNum type="arabicPeriod"/>
            </a:pPr>
            <a:r>
              <a:rPr lang="en-GB" sz="1500" b="1">
                <a:solidFill>
                  <a:schemeClr val="accent1">
                    <a:lumMod val="50000"/>
                  </a:schemeClr>
                </a:solidFill>
                <a:ea typeface="Times New Roman" panose="02020603050405020304" pitchFamily="18" charset="0"/>
              </a:rPr>
              <a:t>Rectification Plan </a:t>
            </a:r>
            <a:r>
              <a:rPr lang="en-GB" sz="1500">
                <a:solidFill>
                  <a:schemeClr val="accent1">
                    <a:lumMod val="50000"/>
                  </a:schemeClr>
                </a:solidFill>
                <a:ea typeface="Times New Roman" panose="02020603050405020304" pitchFamily="18" charset="0"/>
              </a:rPr>
              <a:t>– suppliers identify alternate means to achieve the financial proxy value they bid, within the same Social Value outcome.</a:t>
            </a:r>
            <a:endParaRPr lang="en-GB" sz="1500">
              <a:solidFill>
                <a:schemeClr val="accent1">
                  <a:lumMod val="50000"/>
                </a:schemeClr>
              </a:solidFill>
              <a:latin typeface="Times New Roman" panose="02020603050405020304" pitchFamily="18" charset="0"/>
              <a:ea typeface="Times New Roman" panose="02020603050405020304" pitchFamily="18" charset="0"/>
            </a:endParaRPr>
          </a:p>
          <a:p>
            <a:pPr marL="342900" indent="-342900" algn="just">
              <a:spcBef>
                <a:spcPts val="450"/>
              </a:spcBef>
              <a:buFont typeface="+mj-lt"/>
              <a:buAutoNum type="arabicPeriod"/>
            </a:pPr>
            <a:r>
              <a:rPr lang="en-GB" sz="1500" b="1">
                <a:solidFill>
                  <a:schemeClr val="accent1">
                    <a:lumMod val="50000"/>
                  </a:schemeClr>
                </a:solidFill>
                <a:ea typeface="Times New Roman" panose="02020603050405020304" pitchFamily="18" charset="0"/>
              </a:rPr>
              <a:t>Rectification Plan </a:t>
            </a:r>
            <a:r>
              <a:rPr lang="en-GB" sz="1500">
                <a:solidFill>
                  <a:schemeClr val="accent1">
                    <a:lumMod val="50000"/>
                  </a:schemeClr>
                </a:solidFill>
                <a:ea typeface="Times New Roman" panose="02020603050405020304" pitchFamily="18" charset="0"/>
              </a:rPr>
              <a:t>- suppliers identify alternate means to achieve the financial proxy value they bid, within the full set of TOMs that were included with the tender. </a:t>
            </a:r>
            <a:r>
              <a:rPr lang="en-GB">
                <a:solidFill>
                  <a:schemeClr val="accent1">
                    <a:lumMod val="50000"/>
                  </a:schemeClr>
                </a:solidFill>
              </a:rPr>
              <a:t>	</a:t>
            </a:r>
          </a:p>
        </p:txBody>
      </p:sp>
    </p:spTree>
    <p:extLst>
      <p:ext uri="{BB962C8B-B14F-4D97-AF65-F5344CB8AC3E}">
        <p14:creationId xmlns:p14="http://schemas.microsoft.com/office/powerpoint/2010/main" val="33879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745106-F60C-6403-030C-18D35F26551D}"/>
              </a:ext>
            </a:extLst>
          </p:cNvPr>
          <p:cNvSpPr/>
          <p:nvPr/>
        </p:nvSpPr>
        <p:spPr>
          <a:xfrm>
            <a:off x="-1706" y="5610935"/>
            <a:ext cx="9143999" cy="452082"/>
          </a:xfrm>
          <a:prstGeom prst="rect">
            <a:avLst/>
          </a:prstGeom>
          <a:solidFill>
            <a:srgbClr val="192A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Calibri" panose="020F0502020204030204"/>
            </a:endParaRPr>
          </a:p>
        </p:txBody>
      </p:sp>
      <p:sp>
        <p:nvSpPr>
          <p:cNvPr id="3" name="Rectangle 2">
            <a:extLst>
              <a:ext uri="{FF2B5EF4-FFF2-40B4-BE49-F238E27FC236}">
                <a16:creationId xmlns:a16="http://schemas.microsoft.com/office/drawing/2014/main" id="{562A8F8C-CA61-3A58-F288-C8A9CB919FDA}"/>
              </a:ext>
            </a:extLst>
          </p:cNvPr>
          <p:cNvSpPr/>
          <p:nvPr/>
        </p:nvSpPr>
        <p:spPr>
          <a:xfrm>
            <a:off x="-1707" y="851279"/>
            <a:ext cx="9143999" cy="452082"/>
          </a:xfrm>
          <a:prstGeom prst="rect">
            <a:avLst/>
          </a:prstGeom>
          <a:solidFill>
            <a:srgbClr val="192A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Calibri" panose="020F0502020204030204"/>
            </a:endParaRPr>
          </a:p>
        </p:txBody>
      </p:sp>
      <p:sp>
        <p:nvSpPr>
          <p:cNvPr id="5" name="TextBox 4">
            <a:extLst>
              <a:ext uri="{FF2B5EF4-FFF2-40B4-BE49-F238E27FC236}">
                <a16:creationId xmlns:a16="http://schemas.microsoft.com/office/drawing/2014/main" id="{9CF9CD3B-43B6-8200-7799-8AC71652F2AA}"/>
              </a:ext>
            </a:extLst>
          </p:cNvPr>
          <p:cNvSpPr txBox="1"/>
          <p:nvPr/>
        </p:nvSpPr>
        <p:spPr>
          <a:xfrm>
            <a:off x="1037230" y="4319868"/>
            <a:ext cx="7061813" cy="1177245"/>
          </a:xfrm>
          <a:prstGeom prst="rect">
            <a:avLst/>
          </a:prstGeom>
          <a:noFill/>
        </p:spPr>
        <p:txBody>
          <a:bodyPr wrap="square" lIns="68580" tIns="34290" rIns="68580" bIns="34290" rtlCol="0" anchor="t">
            <a:spAutoFit/>
          </a:bodyPr>
          <a:lstStyle/>
          <a:p>
            <a:pPr defTabSz="685800" eaLnBrk="1" fontAlgn="auto" hangingPunct="1">
              <a:spcBef>
                <a:spcPts val="0"/>
              </a:spcBef>
              <a:spcAft>
                <a:spcPts val="0"/>
              </a:spcAft>
              <a:defRPr/>
            </a:pPr>
            <a:r>
              <a:rPr lang="en-GB" sz="1800" b="1">
                <a:solidFill>
                  <a:srgbClr val="002060"/>
                </a:solidFill>
                <a:latin typeface="Calibri" panose="020F0502020204030204"/>
                <a:ea typeface="+mn-ea"/>
              </a:rPr>
              <a:t>Thank you for attending Day 2 of the Social Value Festival</a:t>
            </a:r>
            <a:endParaRPr lang="en-GB" sz="1800">
              <a:solidFill>
                <a:srgbClr val="002060"/>
              </a:solidFill>
              <a:latin typeface="Calibri" panose="020F0502020204030204"/>
              <a:ea typeface="+mn-ea"/>
            </a:endParaRPr>
          </a:p>
          <a:p>
            <a:pPr defTabSz="685800" eaLnBrk="1" fontAlgn="auto" hangingPunct="1">
              <a:spcBef>
                <a:spcPts val="0"/>
              </a:spcBef>
              <a:spcAft>
                <a:spcPts val="0"/>
              </a:spcAft>
              <a:defRPr/>
            </a:pPr>
            <a:r>
              <a:rPr lang="en-GB" sz="1800" b="1">
                <a:solidFill>
                  <a:srgbClr val="002060"/>
                </a:solidFill>
                <a:latin typeface="Calibri" panose="020F0502020204030204"/>
                <a:ea typeface="+mn-ea"/>
              </a:rPr>
              <a:t>Go back to the ticket page to bookmark other sessions </a:t>
            </a:r>
            <a:endParaRPr lang="en-GB" sz="1800" b="1">
              <a:solidFill>
                <a:srgbClr val="002060"/>
              </a:solidFill>
              <a:latin typeface="Calibri" panose="020F0502020204030204"/>
              <a:ea typeface="+mn-ea"/>
              <a:cs typeface="Calibri"/>
            </a:endParaRPr>
          </a:p>
          <a:p>
            <a:pPr defTabSz="685800" eaLnBrk="1" fontAlgn="auto" hangingPunct="1">
              <a:spcBef>
                <a:spcPts val="0"/>
              </a:spcBef>
              <a:spcAft>
                <a:spcPts val="0"/>
              </a:spcAft>
              <a:defRPr/>
            </a:pPr>
            <a:r>
              <a:rPr lang="en-GB" sz="1800" b="1">
                <a:solidFill>
                  <a:srgbClr val="002060"/>
                </a:solidFill>
                <a:latin typeface="Calibri" panose="020F0502020204030204"/>
                <a:ea typeface="+mn-ea"/>
              </a:rPr>
              <a:t>See too our </a:t>
            </a:r>
            <a:r>
              <a:rPr lang="en-GB" sz="1800" b="1">
                <a:solidFill>
                  <a:srgbClr val="002060"/>
                </a:solidFill>
                <a:latin typeface="Calibri" panose="020F0502020204030204"/>
                <a:ea typeface="+mn-ea"/>
                <a:hlinkClick r:id="rId2"/>
              </a:rPr>
              <a:t>Social Value Catalogue </a:t>
            </a:r>
            <a:endParaRPr lang="en-GB" sz="1800" b="1">
              <a:solidFill>
                <a:srgbClr val="002060"/>
              </a:solidFill>
              <a:latin typeface="Calibri" panose="020F0502020204030204"/>
              <a:ea typeface="+mn-ea"/>
              <a:cs typeface="Calibri"/>
            </a:endParaRPr>
          </a:p>
          <a:p>
            <a:pPr defTabSz="685800" eaLnBrk="1" fontAlgn="auto" hangingPunct="1">
              <a:spcBef>
                <a:spcPts val="0"/>
              </a:spcBef>
              <a:spcAft>
                <a:spcPts val="0"/>
              </a:spcAft>
              <a:defRPr/>
            </a:pPr>
            <a:r>
              <a:rPr lang="en-GB" sz="1800">
                <a:solidFill>
                  <a:srgbClr val="002060"/>
                </a:solidFill>
                <a:latin typeface="Calibri" panose="020F0502020204030204"/>
                <a:ea typeface="+mn-ea"/>
              </a:rPr>
              <a:t>Follow #EssexSocialValue</a:t>
            </a:r>
            <a:endParaRPr lang="en-GB" sz="1800">
              <a:solidFill>
                <a:srgbClr val="002060"/>
              </a:solidFill>
              <a:latin typeface="Calibri" panose="020F0502020204030204"/>
              <a:ea typeface="+mn-ea"/>
              <a:cs typeface="Calibri"/>
            </a:endParaRPr>
          </a:p>
        </p:txBody>
      </p:sp>
    </p:spTree>
    <p:extLst>
      <p:ext uri="{BB962C8B-B14F-4D97-AF65-F5344CB8AC3E}">
        <p14:creationId xmlns:p14="http://schemas.microsoft.com/office/powerpoint/2010/main" val="3775429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25E9B87-948B-4191-A5D7-ADAA251A6648}"/>
              </a:ext>
            </a:extLst>
          </p:cNvPr>
          <p:cNvSpPr>
            <a:spLocks noGrp="1"/>
          </p:cNvSpPr>
          <p:nvPr>
            <p:ph type="title"/>
          </p:nvPr>
        </p:nvSpPr>
        <p:spPr>
          <a:xfrm>
            <a:off x="434346" y="1438631"/>
            <a:ext cx="8664300" cy="536177"/>
          </a:xfrm>
        </p:spPr>
        <p:txBody>
          <a:bodyPr/>
          <a:lstStyle/>
          <a:p>
            <a:r>
              <a:rPr lang="en-GB">
                <a:solidFill>
                  <a:schemeClr val="accent1">
                    <a:lumMod val="50000"/>
                  </a:schemeClr>
                </a:solidFill>
                <a:latin typeface="Arial" panose="020B0604020202020204" pitchFamily="34" charset="0"/>
                <a:cs typeface="Arial" panose="020B0604020202020204" pitchFamily="34" charset="0"/>
              </a:rPr>
              <a:t>ECC Approach to Social Value</a:t>
            </a:r>
            <a:br>
              <a:rPr lang="en-GB">
                <a:solidFill>
                  <a:schemeClr val="accent1">
                    <a:lumMod val="50000"/>
                  </a:schemeClr>
                </a:solidFill>
                <a:latin typeface="Arial" panose="020B0604020202020204" pitchFamily="34" charset="0"/>
                <a:cs typeface="Arial" panose="020B0604020202020204" pitchFamily="34" charset="0"/>
              </a:rPr>
            </a:br>
            <a:endParaRPr lang="en-GB">
              <a:solidFill>
                <a:schemeClr val="accent1">
                  <a:lumMod val="50000"/>
                </a:schemeClr>
              </a:solidFill>
            </a:endParaRPr>
          </a:p>
        </p:txBody>
      </p:sp>
      <p:sp>
        <p:nvSpPr>
          <p:cNvPr id="9" name="Content Placeholder 8">
            <a:extLst>
              <a:ext uri="{FF2B5EF4-FFF2-40B4-BE49-F238E27FC236}">
                <a16:creationId xmlns:a16="http://schemas.microsoft.com/office/drawing/2014/main" id="{BE9A5043-59F0-4355-97EC-F0B3AFAF8CA7}"/>
              </a:ext>
            </a:extLst>
          </p:cNvPr>
          <p:cNvSpPr>
            <a:spLocks noGrp="1"/>
          </p:cNvSpPr>
          <p:nvPr>
            <p:ph idx="1"/>
          </p:nvPr>
        </p:nvSpPr>
        <p:spPr>
          <a:xfrm>
            <a:off x="258285" y="1974808"/>
            <a:ext cx="8451370" cy="3535241"/>
          </a:xfrm>
        </p:spPr>
        <p:txBody>
          <a:bodyPr>
            <a:normAutofit lnSpcReduction="10000"/>
          </a:bodyPr>
          <a:lstStyle/>
          <a:p>
            <a:r>
              <a:rPr lang="en-GB" sz="1800">
                <a:solidFill>
                  <a:srgbClr val="00205B"/>
                </a:solidFill>
              </a:rPr>
              <a:t>Essex County Council has adopted the Local Government Association’s National Social Value Taskforce National </a:t>
            </a:r>
            <a:r>
              <a:rPr lang="en-GB" sz="1800" b="1">
                <a:solidFill>
                  <a:srgbClr val="00205B"/>
                </a:solidFill>
              </a:rPr>
              <a:t>Themes, Outcomes and Measures’ </a:t>
            </a:r>
            <a:r>
              <a:rPr lang="en-GB" sz="1800">
                <a:solidFill>
                  <a:srgbClr val="00205B"/>
                </a:solidFill>
              </a:rPr>
              <a:t>(‘National </a:t>
            </a:r>
            <a:r>
              <a:rPr lang="en-GB" sz="1800" b="1" err="1">
                <a:solidFill>
                  <a:srgbClr val="00205B"/>
                </a:solidFill>
              </a:rPr>
              <a:t>TOM</a:t>
            </a:r>
            <a:r>
              <a:rPr lang="en-GB" sz="1800" err="1">
                <a:solidFill>
                  <a:srgbClr val="00205B"/>
                </a:solidFill>
              </a:rPr>
              <a:t>s’</a:t>
            </a:r>
            <a:r>
              <a:rPr lang="en-GB" sz="1800">
                <a:solidFill>
                  <a:srgbClr val="00205B"/>
                </a:solidFill>
              </a:rPr>
              <a:t>) method of classifying and evaluating Social Value, adapted to the County’s context and priorities, based on the ECC Corporate Strategy </a:t>
            </a:r>
            <a:r>
              <a:rPr lang="en-GB" sz="1800" b="1">
                <a:solidFill>
                  <a:srgbClr val="00205B"/>
                </a:solidFill>
              </a:rPr>
              <a:t>'Everyone's Essex</a:t>
            </a:r>
            <a:r>
              <a:rPr lang="en-GB" sz="1800">
                <a:solidFill>
                  <a:srgbClr val="00205B"/>
                </a:solidFill>
              </a:rPr>
              <a:t>’</a:t>
            </a:r>
          </a:p>
          <a:p>
            <a:r>
              <a:rPr lang="en-GB" sz="1800">
                <a:solidFill>
                  <a:srgbClr val="00205B"/>
                </a:solidFill>
              </a:rPr>
              <a:t>Social Value is given a weighting and evaluated in two parts, which, when combined result in one overall Social Value score:</a:t>
            </a:r>
          </a:p>
          <a:p>
            <a:pPr marL="869156" indent="-538163">
              <a:buNone/>
            </a:pPr>
            <a:r>
              <a:rPr lang="en-GB" sz="1800">
                <a:solidFill>
                  <a:srgbClr val="00205B"/>
                </a:solidFill>
              </a:rPr>
              <a:t>1. </a:t>
            </a:r>
            <a:r>
              <a:rPr lang="en-GB" sz="1800" b="1">
                <a:solidFill>
                  <a:srgbClr val="00205B"/>
                </a:solidFill>
              </a:rPr>
              <a:t>Value Score </a:t>
            </a:r>
            <a:r>
              <a:rPr lang="en-GB" sz="1800">
                <a:solidFill>
                  <a:srgbClr val="00205B"/>
                </a:solidFill>
              </a:rPr>
              <a:t>(calculated using the ECC TOMs Calculator)</a:t>
            </a:r>
          </a:p>
          <a:p>
            <a:pPr marL="869156" indent="-538163">
              <a:buNone/>
            </a:pPr>
            <a:r>
              <a:rPr lang="en-GB" sz="1800">
                <a:solidFill>
                  <a:srgbClr val="00205B"/>
                </a:solidFill>
              </a:rPr>
              <a:t>2. </a:t>
            </a:r>
            <a:r>
              <a:rPr lang="en-GB" sz="1800" b="1">
                <a:solidFill>
                  <a:srgbClr val="00205B"/>
                </a:solidFill>
              </a:rPr>
              <a:t>Supporting Statement Score</a:t>
            </a:r>
            <a:endParaRPr lang="en-GB" sz="1800">
              <a:solidFill>
                <a:srgbClr val="00205B"/>
              </a:solidFill>
            </a:endParaRPr>
          </a:p>
          <a:p>
            <a:pPr marL="0" indent="0">
              <a:buNone/>
            </a:pPr>
            <a:endParaRPr lang="en-GB" sz="1800">
              <a:solidFill>
                <a:srgbClr val="00205B"/>
              </a:solidFill>
            </a:endParaRPr>
          </a:p>
          <a:p>
            <a:pPr marL="0" indent="0">
              <a:buNone/>
            </a:pPr>
            <a:endParaRPr lang="en-GB">
              <a:solidFill>
                <a:schemeClr val="bg1"/>
              </a:solidFill>
            </a:endParaRPr>
          </a:p>
          <a:p>
            <a:pPr marL="0" indent="0">
              <a:buNone/>
            </a:pPr>
            <a:r>
              <a:rPr lang="en-GB">
                <a:solidFill>
                  <a:schemeClr val="bg1"/>
                </a:solidFill>
              </a:rPr>
              <a:t>	</a:t>
            </a:r>
          </a:p>
        </p:txBody>
      </p:sp>
      <p:sp>
        <p:nvSpPr>
          <p:cNvPr id="2" name="Rectangle 1">
            <a:extLst>
              <a:ext uri="{FF2B5EF4-FFF2-40B4-BE49-F238E27FC236}">
                <a16:creationId xmlns:a16="http://schemas.microsoft.com/office/drawing/2014/main" id="{5F5A9542-30A0-49DA-B511-99BBA7C4F739}"/>
              </a:ext>
            </a:extLst>
          </p:cNvPr>
          <p:cNvSpPr/>
          <p:nvPr/>
        </p:nvSpPr>
        <p:spPr>
          <a:xfrm>
            <a:off x="1530783" y="4777740"/>
            <a:ext cx="1497448" cy="880293"/>
          </a:xfrm>
          <a:prstGeom prst="rect">
            <a:avLst/>
          </a:prstGeom>
          <a:solidFill>
            <a:schemeClr val="accent2"/>
          </a:solidFill>
          <a:ln>
            <a:noFill/>
          </a:ln>
          <a:effectLst>
            <a:softEdge rad="12700"/>
          </a:effectLst>
        </p:spPr>
        <p:style>
          <a:lnRef idx="0">
            <a:scrgbClr r="0" g="0" b="0"/>
          </a:lnRef>
          <a:fillRef idx="0">
            <a:scrgbClr r="0" g="0" b="0"/>
          </a:fillRef>
          <a:effectRef idx="0">
            <a:scrgbClr r="0" g="0" b="0"/>
          </a:effectRef>
          <a:fontRef idx="minor">
            <a:schemeClr val="lt1"/>
          </a:fontRef>
        </p:style>
        <p:txBody>
          <a:bodyPr rtlCol="0" anchor="ctr"/>
          <a:lstStyle/>
          <a:p>
            <a:pPr algn="ctr" defTabSz="685800" eaLnBrk="1" fontAlgn="auto" hangingPunct="1">
              <a:spcBef>
                <a:spcPts val="0"/>
              </a:spcBef>
              <a:spcAft>
                <a:spcPts val="0"/>
              </a:spcAft>
              <a:defRPr/>
            </a:pPr>
            <a:r>
              <a:rPr lang="en-GB" sz="1800" b="1">
                <a:solidFill>
                  <a:prstClr val="white"/>
                </a:solidFill>
                <a:latin typeface="Calibri" panose="020F0502020204030204"/>
              </a:rPr>
              <a:t>Value Score (out of 5)</a:t>
            </a:r>
          </a:p>
        </p:txBody>
      </p:sp>
      <p:sp>
        <p:nvSpPr>
          <p:cNvPr id="5" name="Multiplication Sign 4">
            <a:extLst>
              <a:ext uri="{FF2B5EF4-FFF2-40B4-BE49-F238E27FC236}">
                <a16:creationId xmlns:a16="http://schemas.microsoft.com/office/drawing/2014/main" id="{28BF9CCC-6E71-4491-932D-C57104AA2AEB}"/>
              </a:ext>
            </a:extLst>
          </p:cNvPr>
          <p:cNvSpPr/>
          <p:nvPr/>
        </p:nvSpPr>
        <p:spPr>
          <a:xfrm>
            <a:off x="3056965" y="4991245"/>
            <a:ext cx="457082" cy="3826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BF6370BB-ED6D-4959-AF4D-36A7C378E04E}"/>
              </a:ext>
            </a:extLst>
          </p:cNvPr>
          <p:cNvSpPr/>
          <p:nvPr/>
        </p:nvSpPr>
        <p:spPr>
          <a:xfrm>
            <a:off x="3571515" y="4777740"/>
            <a:ext cx="1497448" cy="880293"/>
          </a:xfrm>
          <a:prstGeom prst="rect">
            <a:avLst/>
          </a:prstGeom>
          <a:solidFill>
            <a:schemeClr val="accent2"/>
          </a:solidFill>
          <a:ln>
            <a:noFill/>
          </a:ln>
          <a:effectLst>
            <a:softEdge rad="12700"/>
          </a:effectLst>
        </p:spPr>
        <p:style>
          <a:lnRef idx="0">
            <a:scrgbClr r="0" g="0" b="0"/>
          </a:lnRef>
          <a:fillRef idx="0">
            <a:scrgbClr r="0" g="0" b="0"/>
          </a:fillRef>
          <a:effectRef idx="0">
            <a:scrgbClr r="0" g="0" b="0"/>
          </a:effectRef>
          <a:fontRef idx="minor">
            <a:schemeClr val="lt1"/>
          </a:fontRef>
        </p:style>
        <p:txBody>
          <a:bodyPr rtlCol="0" anchor="ctr"/>
          <a:lstStyle/>
          <a:p>
            <a:pPr algn="ctr" defTabSz="685800" eaLnBrk="1" fontAlgn="auto" hangingPunct="1">
              <a:spcBef>
                <a:spcPts val="0"/>
              </a:spcBef>
              <a:spcAft>
                <a:spcPts val="0"/>
              </a:spcAft>
              <a:defRPr/>
            </a:pPr>
            <a:r>
              <a:rPr lang="en-GB" sz="1800" b="1">
                <a:solidFill>
                  <a:prstClr val="white"/>
                </a:solidFill>
                <a:latin typeface="Calibri" panose="020F0502020204030204"/>
              </a:rPr>
              <a:t>Supporting Statement </a:t>
            </a:r>
          </a:p>
          <a:p>
            <a:pPr algn="ctr" defTabSz="685800" eaLnBrk="1" fontAlgn="auto" hangingPunct="1">
              <a:spcBef>
                <a:spcPts val="0"/>
              </a:spcBef>
              <a:spcAft>
                <a:spcPts val="0"/>
              </a:spcAft>
              <a:defRPr/>
            </a:pPr>
            <a:r>
              <a:rPr lang="en-GB" sz="1800" b="1">
                <a:solidFill>
                  <a:prstClr val="white"/>
                </a:solidFill>
                <a:latin typeface="Calibri" panose="020F0502020204030204"/>
              </a:rPr>
              <a:t>Score (0-1)</a:t>
            </a:r>
          </a:p>
        </p:txBody>
      </p:sp>
      <p:sp>
        <p:nvSpPr>
          <p:cNvPr id="6" name="Equals 5">
            <a:extLst>
              <a:ext uri="{FF2B5EF4-FFF2-40B4-BE49-F238E27FC236}">
                <a16:creationId xmlns:a16="http://schemas.microsoft.com/office/drawing/2014/main" id="{A65D1369-493C-4615-BCF4-8F03AC0BA7F3}"/>
              </a:ext>
            </a:extLst>
          </p:cNvPr>
          <p:cNvSpPr/>
          <p:nvPr/>
        </p:nvSpPr>
        <p:spPr>
          <a:xfrm>
            <a:off x="5187545" y="5052792"/>
            <a:ext cx="365760" cy="25953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black"/>
              </a:solidFill>
              <a:latin typeface="Calibri" panose="020F0502020204030204"/>
            </a:endParaRPr>
          </a:p>
        </p:txBody>
      </p:sp>
      <p:sp>
        <p:nvSpPr>
          <p:cNvPr id="11" name="Rectangle 10">
            <a:extLst>
              <a:ext uri="{FF2B5EF4-FFF2-40B4-BE49-F238E27FC236}">
                <a16:creationId xmlns:a16="http://schemas.microsoft.com/office/drawing/2014/main" id="{A72A9E27-5A1B-4062-A66C-65B8F71ED2A2}"/>
              </a:ext>
            </a:extLst>
          </p:cNvPr>
          <p:cNvSpPr/>
          <p:nvPr/>
        </p:nvSpPr>
        <p:spPr>
          <a:xfrm>
            <a:off x="5671888" y="4777740"/>
            <a:ext cx="1497448" cy="880293"/>
          </a:xfrm>
          <a:prstGeom prst="rect">
            <a:avLst/>
          </a:prstGeom>
          <a:solidFill>
            <a:schemeClr val="accent2"/>
          </a:solidFill>
          <a:ln>
            <a:noFill/>
          </a:ln>
          <a:effectLst>
            <a:softEdge rad="12700"/>
          </a:effectLst>
        </p:spPr>
        <p:style>
          <a:lnRef idx="0">
            <a:scrgbClr r="0" g="0" b="0"/>
          </a:lnRef>
          <a:fillRef idx="0">
            <a:scrgbClr r="0" g="0" b="0"/>
          </a:fillRef>
          <a:effectRef idx="0">
            <a:scrgbClr r="0" g="0" b="0"/>
          </a:effectRef>
          <a:fontRef idx="minor">
            <a:schemeClr val="lt1"/>
          </a:fontRef>
        </p:style>
        <p:txBody>
          <a:bodyPr rtlCol="0" anchor="ctr"/>
          <a:lstStyle/>
          <a:p>
            <a:pPr algn="ctr" defTabSz="685800" eaLnBrk="1" fontAlgn="auto" hangingPunct="1">
              <a:spcBef>
                <a:spcPts val="0"/>
              </a:spcBef>
              <a:spcAft>
                <a:spcPts val="0"/>
              </a:spcAft>
              <a:defRPr/>
            </a:pPr>
            <a:r>
              <a:rPr lang="en-GB" sz="1800" b="1">
                <a:solidFill>
                  <a:prstClr val="white"/>
                </a:solidFill>
                <a:latin typeface="Calibri" panose="020F0502020204030204"/>
              </a:rPr>
              <a:t>Overall Social Value Score</a:t>
            </a:r>
          </a:p>
          <a:p>
            <a:pPr algn="ctr" defTabSz="685800" eaLnBrk="1" fontAlgn="auto" hangingPunct="1">
              <a:spcBef>
                <a:spcPts val="0"/>
              </a:spcBef>
              <a:spcAft>
                <a:spcPts val="0"/>
              </a:spcAft>
              <a:defRPr/>
            </a:pPr>
            <a:r>
              <a:rPr lang="en-GB" sz="1800" b="1">
                <a:solidFill>
                  <a:prstClr val="white"/>
                </a:solidFill>
                <a:latin typeface="Calibri" panose="020F0502020204030204"/>
              </a:rPr>
              <a:t>(out of 5)</a:t>
            </a:r>
          </a:p>
        </p:txBody>
      </p:sp>
    </p:spTree>
    <p:extLst>
      <p:ext uri="{BB962C8B-B14F-4D97-AF65-F5344CB8AC3E}">
        <p14:creationId xmlns:p14="http://schemas.microsoft.com/office/powerpoint/2010/main" val="169702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0" grpId="0" animBg="1"/>
      <p:bldP spid="6"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4AB9F-A4EE-4B81-B53C-45BAA0F2260C}"/>
              </a:ext>
            </a:extLst>
          </p:cNvPr>
          <p:cNvSpPr>
            <a:spLocks noGrp="1"/>
          </p:cNvSpPr>
          <p:nvPr>
            <p:ph type="title"/>
          </p:nvPr>
        </p:nvSpPr>
        <p:spPr>
          <a:xfrm>
            <a:off x="336103" y="1315195"/>
            <a:ext cx="8664300" cy="536177"/>
          </a:xfrm>
        </p:spPr>
        <p:txBody>
          <a:bodyPr/>
          <a:lstStyle/>
          <a:p>
            <a:r>
              <a:rPr lang="en-GB"/>
              <a:t>ECC TOMs Calculator</a:t>
            </a:r>
          </a:p>
        </p:txBody>
      </p:sp>
      <p:sp>
        <p:nvSpPr>
          <p:cNvPr id="9" name="Content Placeholder 8">
            <a:extLst>
              <a:ext uri="{FF2B5EF4-FFF2-40B4-BE49-F238E27FC236}">
                <a16:creationId xmlns:a16="http://schemas.microsoft.com/office/drawing/2014/main" id="{BE9A5043-59F0-4355-97EC-F0B3AFAF8CA7}"/>
              </a:ext>
            </a:extLst>
          </p:cNvPr>
          <p:cNvSpPr>
            <a:spLocks noGrp="1"/>
          </p:cNvSpPr>
          <p:nvPr>
            <p:ph idx="1"/>
          </p:nvPr>
        </p:nvSpPr>
        <p:spPr>
          <a:xfrm>
            <a:off x="223398" y="1851372"/>
            <a:ext cx="8475433" cy="3691434"/>
          </a:xfrm>
        </p:spPr>
        <p:txBody>
          <a:bodyPr>
            <a:normAutofit fontScale="25000" lnSpcReduction="20000"/>
          </a:bodyPr>
          <a:lstStyle/>
          <a:p>
            <a:pPr marL="257175" indent="-257175">
              <a:buFont typeface="+mj-lt"/>
              <a:buAutoNum type="alphaLcParenR"/>
            </a:pPr>
            <a:endParaRPr lang="en-GB" sz="2400" b="1">
              <a:solidFill>
                <a:srgbClr val="00205B"/>
              </a:solidFill>
            </a:endParaRPr>
          </a:p>
          <a:p>
            <a:pPr marL="257175" indent="-257175">
              <a:buFont typeface="+mj-lt"/>
              <a:buAutoNum type="alphaLcParenR"/>
            </a:pPr>
            <a:r>
              <a:rPr lang="en-GB" sz="7200" b="1">
                <a:solidFill>
                  <a:srgbClr val="00205B"/>
                </a:solidFill>
              </a:rPr>
              <a:t>A set of Social Value 'Themes and Outcomes'</a:t>
            </a:r>
          </a:p>
          <a:p>
            <a:pPr marL="257175" indent="-257175">
              <a:buFont typeface="+mj-lt"/>
              <a:buAutoNum type="alphaLcParenR"/>
            </a:pPr>
            <a:r>
              <a:rPr lang="en-GB" sz="7200" b="1">
                <a:solidFill>
                  <a:srgbClr val="00205B"/>
                </a:solidFill>
              </a:rPr>
              <a:t>A set of Units of Measure for each of the Outcomes:</a:t>
            </a:r>
          </a:p>
          <a:p>
            <a:pPr lvl="1"/>
            <a:r>
              <a:rPr lang="en-GB" sz="5400">
                <a:solidFill>
                  <a:srgbClr val="00205B"/>
                </a:solidFill>
              </a:rPr>
              <a:t>These Units of Measure are used to compare bids on a like for like basis. They are set out as a description (the Measure) and a metric (the Unit).</a:t>
            </a:r>
          </a:p>
          <a:p>
            <a:pPr lvl="1"/>
            <a:r>
              <a:rPr lang="en-GB" sz="5400">
                <a:solidFill>
                  <a:srgbClr val="00205B"/>
                </a:solidFill>
              </a:rPr>
              <a:t>They also enable us to collate the total benefits delivered by vendors to Essex communities and provide a consistent method of performance management reporting.</a:t>
            </a:r>
          </a:p>
          <a:p>
            <a:pPr marL="257175" indent="-257175">
              <a:buFont typeface="+mj-lt"/>
              <a:buAutoNum type="alphaLcParenR"/>
            </a:pPr>
            <a:r>
              <a:rPr lang="en-GB" sz="7200" b="1">
                <a:solidFill>
                  <a:srgbClr val="00205B"/>
                </a:solidFill>
              </a:rPr>
              <a:t>A set of Financial Proxies:</a:t>
            </a:r>
          </a:p>
          <a:p>
            <a:pPr lvl="1"/>
            <a:r>
              <a:rPr lang="en-GB" sz="5400">
                <a:solidFill>
                  <a:srgbClr val="00205B"/>
                </a:solidFill>
              </a:rPr>
              <a:t>Each Unit of Measure is assigned a financial value. This enables us to calculate the total economic value of contributions that organisations offer.</a:t>
            </a:r>
          </a:p>
          <a:p>
            <a:pPr marL="257175" indent="-257175">
              <a:buFont typeface="+mj-lt"/>
              <a:buAutoNum type="alphaLcParenR"/>
            </a:pPr>
            <a:r>
              <a:rPr lang="en-GB" sz="7200" b="1">
                <a:solidFill>
                  <a:srgbClr val="00205B"/>
                </a:solidFill>
              </a:rPr>
              <a:t>Priority Weightings:</a:t>
            </a:r>
          </a:p>
          <a:p>
            <a:pPr lvl="1"/>
            <a:r>
              <a:rPr lang="en-GB" sz="5400">
                <a:solidFill>
                  <a:srgbClr val="00205B"/>
                </a:solidFill>
              </a:rPr>
              <a:t>This is a weighting system that enables ECC to ensure its scoring system aligns to the agreed ECC Social Value Priority Measures.</a:t>
            </a:r>
          </a:p>
          <a:p>
            <a:pPr lvl="1"/>
            <a:r>
              <a:rPr lang="en-GB" sz="5400">
                <a:solidFill>
                  <a:srgbClr val="00205B"/>
                </a:solidFill>
              </a:rPr>
              <a:t>A factor of 1 to 3 is applied to the Units of Measure that are listed as an ECC Social Value Priority.</a:t>
            </a:r>
          </a:p>
          <a:p>
            <a:pPr lvl="1"/>
            <a:r>
              <a:rPr lang="en-GB" sz="5400">
                <a:solidFill>
                  <a:srgbClr val="00205B"/>
                </a:solidFill>
              </a:rPr>
              <a:t>When Total Social Value bid is calculated, the corresponding Financial Proxy is multiplied by the weighting before the total 'Value' score is calculated.</a:t>
            </a:r>
          </a:p>
          <a:p>
            <a:pPr lvl="1"/>
            <a:r>
              <a:rPr lang="en-GB" sz="5400">
                <a:solidFill>
                  <a:srgbClr val="00205B"/>
                </a:solidFill>
              </a:rPr>
              <a:t>When ECC staff measure and report the social value delivered, they will not use the multiplier.</a:t>
            </a:r>
          </a:p>
        </p:txBody>
      </p:sp>
    </p:spTree>
    <p:extLst>
      <p:ext uri="{BB962C8B-B14F-4D97-AF65-F5344CB8AC3E}">
        <p14:creationId xmlns:p14="http://schemas.microsoft.com/office/powerpoint/2010/main" val="7960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E9A5043-59F0-4355-97EC-F0B3AFAF8CA7}"/>
              </a:ext>
            </a:extLst>
          </p:cNvPr>
          <p:cNvSpPr>
            <a:spLocks noGrp="1"/>
          </p:cNvSpPr>
          <p:nvPr>
            <p:ph sz="quarter" idx="4294967295"/>
          </p:nvPr>
        </p:nvSpPr>
        <p:spPr>
          <a:xfrm>
            <a:off x="0" y="2016919"/>
            <a:ext cx="7655719" cy="3376613"/>
          </a:xfrm>
          <a:prstGeom prst="rect">
            <a:avLst/>
          </a:prstGeom>
        </p:spPr>
        <p:txBody>
          <a:bodyPr/>
          <a:lstStyle/>
          <a:p>
            <a:pPr marL="0" indent="0">
              <a:buNone/>
            </a:pPr>
            <a:endParaRPr lang="en-GB">
              <a:solidFill>
                <a:schemeClr val="bg1"/>
              </a:solidFill>
            </a:endParaRPr>
          </a:p>
          <a:p>
            <a:pPr marL="0" indent="0">
              <a:buNone/>
            </a:pPr>
            <a:r>
              <a:rPr lang="en-GB">
                <a:solidFill>
                  <a:schemeClr val="bg1"/>
                </a:solidFill>
              </a:rPr>
              <a:t>	</a:t>
            </a:r>
          </a:p>
        </p:txBody>
      </p:sp>
      <p:pic>
        <p:nvPicPr>
          <p:cNvPr id="2" name="Picture 1">
            <a:extLst>
              <a:ext uri="{FF2B5EF4-FFF2-40B4-BE49-F238E27FC236}">
                <a16:creationId xmlns:a16="http://schemas.microsoft.com/office/drawing/2014/main" id="{31822D0B-4C3A-44F2-BE35-457528052A75}"/>
              </a:ext>
            </a:extLst>
          </p:cNvPr>
          <p:cNvPicPr>
            <a:picLocks noChangeAspect="1"/>
          </p:cNvPicPr>
          <p:nvPr/>
        </p:nvPicPr>
        <p:blipFill rotWithShape="1">
          <a:blip r:embed="rId3"/>
          <a:srcRect l="526" r="17555"/>
          <a:stretch/>
        </p:blipFill>
        <p:spPr>
          <a:xfrm rot="21213448">
            <a:off x="109615" y="986104"/>
            <a:ext cx="8769245" cy="4885793"/>
          </a:xfrm>
          <a:prstGeom prst="rect">
            <a:avLst/>
          </a:prstGeom>
        </p:spPr>
      </p:pic>
      <p:pic>
        <p:nvPicPr>
          <p:cNvPr id="10" name="Picture 9" descr="Table&#10;&#10;Description automatically generated">
            <a:extLst>
              <a:ext uri="{FF2B5EF4-FFF2-40B4-BE49-F238E27FC236}">
                <a16:creationId xmlns:a16="http://schemas.microsoft.com/office/drawing/2014/main" id="{0E5C73F4-C44C-43B1-A836-2E1FDB97894F}"/>
              </a:ext>
            </a:extLst>
          </p:cNvPr>
          <p:cNvPicPr>
            <a:picLocks noChangeAspect="1"/>
          </p:cNvPicPr>
          <p:nvPr/>
        </p:nvPicPr>
        <p:blipFill rotWithShape="1">
          <a:blip r:embed="rId4">
            <a:extLst>
              <a:ext uri="{28A0092B-C50C-407E-A947-70E740481C1C}">
                <a14:useLocalDpi xmlns:a14="http://schemas.microsoft.com/office/drawing/2010/main" val="0"/>
              </a:ext>
            </a:extLst>
          </a:blip>
          <a:srcRect r="16284"/>
          <a:stretch/>
        </p:blipFill>
        <p:spPr>
          <a:xfrm rot="21204824">
            <a:off x="681812" y="1824588"/>
            <a:ext cx="8915399" cy="4968572"/>
          </a:xfrm>
          <a:prstGeom prst="rect">
            <a:avLst/>
          </a:prstGeom>
          <a:ln>
            <a:solidFill>
              <a:schemeClr val="accent1"/>
            </a:solidFill>
          </a:ln>
        </p:spPr>
      </p:pic>
      <p:pic>
        <p:nvPicPr>
          <p:cNvPr id="11" name="Picture 10" descr="Table&#10;&#10;Description automatically generated">
            <a:extLst>
              <a:ext uri="{FF2B5EF4-FFF2-40B4-BE49-F238E27FC236}">
                <a16:creationId xmlns:a16="http://schemas.microsoft.com/office/drawing/2014/main" id="{F0B379D4-8F8C-4968-9AB1-708E585BB514}"/>
              </a:ext>
            </a:extLst>
          </p:cNvPr>
          <p:cNvPicPr>
            <a:picLocks noChangeAspect="1"/>
          </p:cNvPicPr>
          <p:nvPr/>
        </p:nvPicPr>
        <p:blipFill rotWithShape="1">
          <a:blip r:embed="rId5">
            <a:extLst>
              <a:ext uri="{28A0092B-C50C-407E-A947-70E740481C1C}">
                <a14:useLocalDpi xmlns:a14="http://schemas.microsoft.com/office/drawing/2010/main" val="0"/>
              </a:ext>
            </a:extLst>
          </a:blip>
          <a:srcRect r="16886"/>
          <a:stretch/>
        </p:blipFill>
        <p:spPr>
          <a:xfrm rot="21168003">
            <a:off x="418183" y="2752281"/>
            <a:ext cx="8842322" cy="3111053"/>
          </a:xfrm>
          <a:prstGeom prst="rect">
            <a:avLst/>
          </a:prstGeom>
          <a:ln>
            <a:solidFill>
              <a:schemeClr val="accent1"/>
            </a:solidFill>
          </a:ln>
        </p:spPr>
      </p:pic>
    </p:spTree>
    <p:extLst>
      <p:ext uri="{BB962C8B-B14F-4D97-AF65-F5344CB8AC3E}">
        <p14:creationId xmlns:p14="http://schemas.microsoft.com/office/powerpoint/2010/main" val="151911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65A6BE-5341-4B78-8115-53636B3A562B}"/>
              </a:ext>
            </a:extLst>
          </p:cNvPr>
          <p:cNvSpPr>
            <a:spLocks noGrp="1"/>
          </p:cNvSpPr>
          <p:nvPr>
            <p:ph type="title"/>
          </p:nvPr>
        </p:nvSpPr>
        <p:spPr>
          <a:xfrm>
            <a:off x="2246287" y="987639"/>
            <a:ext cx="5539143" cy="536177"/>
          </a:xfrm>
        </p:spPr>
        <p:txBody>
          <a:bodyPr/>
          <a:lstStyle/>
          <a:p>
            <a:r>
              <a:rPr lang="en-GB"/>
              <a:t>Social Value Evaluation</a:t>
            </a:r>
          </a:p>
        </p:txBody>
      </p:sp>
      <p:sp>
        <p:nvSpPr>
          <p:cNvPr id="17" name="Rectangle: Rounded Corners 16">
            <a:extLst>
              <a:ext uri="{FF2B5EF4-FFF2-40B4-BE49-F238E27FC236}">
                <a16:creationId xmlns:a16="http://schemas.microsoft.com/office/drawing/2014/main" id="{3A45B068-AD79-42E9-92DD-EDA675AC79BA}"/>
              </a:ext>
            </a:extLst>
          </p:cNvPr>
          <p:cNvSpPr/>
          <p:nvPr/>
        </p:nvSpPr>
        <p:spPr>
          <a:xfrm>
            <a:off x="7785429" y="1589362"/>
            <a:ext cx="1342798" cy="1084418"/>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GB" sz="1800" b="1">
                <a:solidFill>
                  <a:prstClr val="white"/>
                </a:solidFill>
                <a:latin typeface="Calibri" panose="020F0502020204030204"/>
              </a:rPr>
              <a:t>Total Social Value Score (out of 5)</a:t>
            </a:r>
          </a:p>
        </p:txBody>
      </p:sp>
      <p:pic>
        <p:nvPicPr>
          <p:cNvPr id="30" name="Picture 29">
            <a:extLst>
              <a:ext uri="{FF2B5EF4-FFF2-40B4-BE49-F238E27FC236}">
                <a16:creationId xmlns:a16="http://schemas.microsoft.com/office/drawing/2014/main" id="{CF127BCB-1253-4D9E-B746-D9925A41C784}"/>
              </a:ext>
            </a:extLst>
          </p:cNvPr>
          <p:cNvPicPr>
            <a:picLocks noChangeAspect="1"/>
          </p:cNvPicPr>
          <p:nvPr/>
        </p:nvPicPr>
        <p:blipFill>
          <a:blip r:embed="rId3"/>
          <a:stretch>
            <a:fillRect/>
          </a:stretch>
        </p:blipFill>
        <p:spPr>
          <a:xfrm>
            <a:off x="2276847" y="2131571"/>
            <a:ext cx="3604838" cy="3424596"/>
          </a:xfrm>
          <a:prstGeom prst="rect">
            <a:avLst/>
          </a:prstGeom>
        </p:spPr>
      </p:pic>
      <p:pic>
        <p:nvPicPr>
          <p:cNvPr id="37" name="Picture 36">
            <a:extLst>
              <a:ext uri="{FF2B5EF4-FFF2-40B4-BE49-F238E27FC236}">
                <a16:creationId xmlns:a16="http://schemas.microsoft.com/office/drawing/2014/main" id="{A8010B0B-4A58-4A44-B642-D7DA260E40F7}"/>
              </a:ext>
            </a:extLst>
          </p:cNvPr>
          <p:cNvPicPr>
            <a:picLocks noChangeAspect="1"/>
          </p:cNvPicPr>
          <p:nvPr/>
        </p:nvPicPr>
        <p:blipFill>
          <a:blip r:embed="rId4"/>
          <a:stretch>
            <a:fillRect/>
          </a:stretch>
        </p:blipFill>
        <p:spPr>
          <a:xfrm>
            <a:off x="3983057" y="1513904"/>
            <a:ext cx="1548671" cy="1269911"/>
          </a:xfrm>
          <a:prstGeom prst="rect">
            <a:avLst/>
          </a:prstGeom>
        </p:spPr>
      </p:pic>
      <p:sp>
        <p:nvSpPr>
          <p:cNvPr id="12" name="Rectangle: Rounded Corners 11">
            <a:extLst>
              <a:ext uri="{FF2B5EF4-FFF2-40B4-BE49-F238E27FC236}">
                <a16:creationId xmlns:a16="http://schemas.microsoft.com/office/drawing/2014/main" id="{D02928F7-83E8-49A8-ACD7-1A0810CF6833}"/>
              </a:ext>
            </a:extLst>
          </p:cNvPr>
          <p:cNvSpPr/>
          <p:nvPr/>
        </p:nvSpPr>
        <p:spPr>
          <a:xfrm>
            <a:off x="5888461" y="1564561"/>
            <a:ext cx="1462295" cy="1134020"/>
          </a:xfrm>
          <a:prstGeom prst="roundRect">
            <a:avLst/>
          </a:prstGeom>
          <a:solidFill>
            <a:schemeClr val="accent2">
              <a:lumMod val="60000"/>
              <a:lumOff val="40000"/>
            </a:schemeClr>
          </a:solidFill>
          <a:ln>
            <a:solidFill>
              <a:srgbClr val="002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GB" sz="1800" b="1">
                <a:solidFill>
                  <a:srgbClr val="00205B"/>
                </a:solidFill>
                <a:latin typeface="Calibri" panose="020F0502020204030204"/>
              </a:rPr>
              <a:t>Supporting Statement Score </a:t>
            </a:r>
          </a:p>
          <a:p>
            <a:pPr algn="ctr" defTabSz="685800" eaLnBrk="1" fontAlgn="auto" hangingPunct="1">
              <a:spcBef>
                <a:spcPts val="0"/>
              </a:spcBef>
              <a:spcAft>
                <a:spcPts val="0"/>
              </a:spcAft>
              <a:defRPr/>
            </a:pPr>
            <a:r>
              <a:rPr lang="en-GB" sz="1500" b="1">
                <a:solidFill>
                  <a:srgbClr val="00205B"/>
                </a:solidFill>
                <a:latin typeface="Calibri" panose="020F0502020204030204"/>
              </a:rPr>
              <a:t>(0-1)</a:t>
            </a:r>
            <a:r>
              <a:rPr lang="en-GB" sz="1500" b="1" u="sng">
                <a:solidFill>
                  <a:srgbClr val="00205B"/>
                </a:solidFill>
                <a:latin typeface="Calibri" panose="020F0502020204030204"/>
              </a:rPr>
              <a:t> </a:t>
            </a:r>
          </a:p>
        </p:txBody>
      </p:sp>
      <p:sp>
        <p:nvSpPr>
          <p:cNvPr id="6" name="Multiplication Sign 5">
            <a:extLst>
              <a:ext uri="{FF2B5EF4-FFF2-40B4-BE49-F238E27FC236}">
                <a16:creationId xmlns:a16="http://schemas.microsoft.com/office/drawing/2014/main" id="{6C3C3C8A-4FF7-448C-9DC3-E083C69607E8}"/>
              </a:ext>
            </a:extLst>
          </p:cNvPr>
          <p:cNvSpPr/>
          <p:nvPr/>
        </p:nvSpPr>
        <p:spPr>
          <a:xfrm>
            <a:off x="5411041" y="1826062"/>
            <a:ext cx="494603" cy="50207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Calibri" panose="020F0502020204030204"/>
            </a:endParaRPr>
          </a:p>
        </p:txBody>
      </p:sp>
      <p:sp>
        <p:nvSpPr>
          <p:cNvPr id="28" name="Equals 27">
            <a:extLst>
              <a:ext uri="{FF2B5EF4-FFF2-40B4-BE49-F238E27FC236}">
                <a16:creationId xmlns:a16="http://schemas.microsoft.com/office/drawing/2014/main" id="{644DFC82-61CC-4395-A08F-FB6060233DAC}"/>
              </a:ext>
            </a:extLst>
          </p:cNvPr>
          <p:cNvSpPr/>
          <p:nvPr/>
        </p:nvSpPr>
        <p:spPr>
          <a:xfrm>
            <a:off x="7350756" y="1923982"/>
            <a:ext cx="426488" cy="306229"/>
          </a:xfrm>
          <a:prstGeom prst="mathEqua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Calibri" panose="020F0502020204030204"/>
            </a:endParaRPr>
          </a:p>
        </p:txBody>
      </p:sp>
      <p:pic>
        <p:nvPicPr>
          <p:cNvPr id="1026" name="Picture 2">
            <a:extLst>
              <a:ext uri="{FF2B5EF4-FFF2-40B4-BE49-F238E27FC236}">
                <a16:creationId xmlns:a16="http://schemas.microsoft.com/office/drawing/2014/main" id="{4151FFC7-C6E2-4423-959B-CFA537812E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34" y="2197081"/>
            <a:ext cx="3764756" cy="3393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58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P spid="6"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47FF7-CC6C-4E0E-81CD-E96E8DF47A40}"/>
              </a:ext>
            </a:extLst>
          </p:cNvPr>
          <p:cNvSpPr>
            <a:spLocks noGrp="1"/>
          </p:cNvSpPr>
          <p:nvPr>
            <p:ph type="title"/>
          </p:nvPr>
        </p:nvSpPr>
        <p:spPr>
          <a:xfrm>
            <a:off x="239850" y="1391131"/>
            <a:ext cx="8664300" cy="536177"/>
          </a:xfrm>
        </p:spPr>
        <p:txBody>
          <a:bodyPr/>
          <a:lstStyle/>
          <a:p>
            <a:r>
              <a:rPr lang="en-GB"/>
              <a:t>Social Value at Contract Award</a:t>
            </a:r>
          </a:p>
        </p:txBody>
      </p:sp>
      <p:sp>
        <p:nvSpPr>
          <p:cNvPr id="9" name="Content Placeholder 8">
            <a:extLst>
              <a:ext uri="{FF2B5EF4-FFF2-40B4-BE49-F238E27FC236}">
                <a16:creationId xmlns:a16="http://schemas.microsoft.com/office/drawing/2014/main" id="{BE9A5043-59F0-4355-97EC-F0B3AFAF8CA7}"/>
              </a:ext>
            </a:extLst>
          </p:cNvPr>
          <p:cNvSpPr>
            <a:spLocks noGrp="1"/>
          </p:cNvSpPr>
          <p:nvPr>
            <p:ph idx="1"/>
          </p:nvPr>
        </p:nvSpPr>
        <p:spPr>
          <a:xfrm>
            <a:off x="460948" y="2052892"/>
            <a:ext cx="7665602" cy="3263504"/>
          </a:xfrm>
        </p:spPr>
        <p:txBody>
          <a:bodyPr>
            <a:normAutofit fontScale="77500" lnSpcReduction="20000"/>
          </a:bodyPr>
          <a:lstStyle/>
          <a:p>
            <a:pPr marL="0" indent="0" algn="just">
              <a:lnSpc>
                <a:spcPct val="115000"/>
              </a:lnSpc>
              <a:spcAft>
                <a:spcPts val="750"/>
              </a:spcAft>
              <a:buNone/>
            </a:pPr>
            <a:endParaRPr lang="en-GB" sz="1500">
              <a:solidFill>
                <a:schemeClr val="accent1">
                  <a:lumMod val="50000"/>
                </a:schemeClr>
              </a:solidFill>
              <a:ea typeface="Times New Roman" panose="02020603050405020304" pitchFamily="18" charset="0"/>
            </a:endParaRPr>
          </a:p>
          <a:p>
            <a:pPr marL="0" indent="0" algn="just">
              <a:lnSpc>
                <a:spcPct val="115000"/>
              </a:lnSpc>
              <a:spcAft>
                <a:spcPts val="750"/>
              </a:spcAft>
              <a:buNone/>
            </a:pPr>
            <a:r>
              <a:rPr lang="en-GB" sz="2550">
                <a:solidFill>
                  <a:schemeClr val="accent1">
                    <a:lumMod val="50000"/>
                  </a:schemeClr>
                </a:solidFill>
                <a:ea typeface="Times New Roman" panose="02020603050405020304" pitchFamily="18" charset="0"/>
              </a:rPr>
              <a:t>Social Value commitments made by the winning bidder form part of the contract:</a:t>
            </a:r>
          </a:p>
          <a:p>
            <a:pPr algn="just">
              <a:lnSpc>
                <a:spcPct val="115000"/>
              </a:lnSpc>
              <a:spcAft>
                <a:spcPts val="750"/>
              </a:spcAft>
            </a:pPr>
            <a:r>
              <a:rPr lang="en-GB" sz="2550" b="1">
                <a:solidFill>
                  <a:schemeClr val="accent1">
                    <a:lumMod val="50000"/>
                  </a:schemeClr>
                </a:solidFill>
                <a:ea typeface="Times New Roman" panose="02020603050405020304" pitchFamily="18" charset="0"/>
              </a:rPr>
              <a:t>KPI for Social Value delivery and reporting</a:t>
            </a:r>
            <a:r>
              <a:rPr lang="en-GB" sz="2550" b="1">
                <a:solidFill>
                  <a:schemeClr val="accent1">
                    <a:lumMod val="50000"/>
                  </a:schemeClr>
                </a:solidFill>
                <a:ea typeface="Times New Roman" panose="02020603050405020304" pitchFamily="18" charset="0"/>
                <a:cs typeface="Times New Roman" panose="02020603050405020304" pitchFamily="18" charset="0"/>
              </a:rPr>
              <a:t>  </a:t>
            </a:r>
            <a:endParaRPr lang="en-GB" sz="2550" b="1">
              <a:solidFill>
                <a:schemeClr val="accent1">
                  <a:lumMod val="50000"/>
                </a:schemeClr>
              </a:solidFill>
              <a:latin typeface="Times New Roman" panose="02020603050405020304" pitchFamily="18" charset="0"/>
              <a:ea typeface="Times New Roman" panose="02020603050405020304" pitchFamily="18" charset="0"/>
            </a:endParaRPr>
          </a:p>
          <a:p>
            <a:pPr algn="just">
              <a:lnSpc>
                <a:spcPct val="115000"/>
              </a:lnSpc>
              <a:spcBef>
                <a:spcPts val="450"/>
              </a:spcBef>
              <a:spcAft>
                <a:spcPts val="750"/>
              </a:spcAft>
            </a:pPr>
            <a:r>
              <a:rPr lang="en-GB" sz="2550" b="1">
                <a:solidFill>
                  <a:schemeClr val="accent1">
                    <a:lumMod val="50000"/>
                  </a:schemeClr>
                </a:solidFill>
                <a:ea typeface="Times New Roman" panose="02020603050405020304" pitchFamily="18" charset="0"/>
              </a:rPr>
              <a:t>Schedule in the Contract documentation </a:t>
            </a:r>
          </a:p>
          <a:p>
            <a:pPr lvl="1" algn="just">
              <a:lnSpc>
                <a:spcPct val="115000"/>
              </a:lnSpc>
              <a:spcBef>
                <a:spcPts val="450"/>
              </a:spcBef>
              <a:spcAft>
                <a:spcPts val="750"/>
              </a:spcAft>
            </a:pPr>
            <a:r>
              <a:rPr lang="en-GB" sz="1950" b="1">
                <a:solidFill>
                  <a:schemeClr val="accent1">
                    <a:lumMod val="50000"/>
                  </a:schemeClr>
                </a:solidFill>
                <a:ea typeface="Times New Roman" panose="02020603050405020304" pitchFamily="18" charset="0"/>
              </a:rPr>
              <a:t>ECC TOMs Calculator submission  </a:t>
            </a:r>
          </a:p>
          <a:p>
            <a:pPr lvl="1" algn="just">
              <a:lnSpc>
                <a:spcPct val="115000"/>
              </a:lnSpc>
              <a:spcBef>
                <a:spcPts val="450"/>
              </a:spcBef>
              <a:spcAft>
                <a:spcPts val="750"/>
              </a:spcAft>
            </a:pPr>
            <a:r>
              <a:rPr lang="en-GB" sz="1950" b="1">
                <a:solidFill>
                  <a:schemeClr val="accent1">
                    <a:lumMod val="50000"/>
                  </a:schemeClr>
                </a:solidFill>
                <a:ea typeface="Times New Roman" panose="02020603050405020304" pitchFamily="18" charset="0"/>
              </a:rPr>
              <a:t>Supporting Statement</a:t>
            </a:r>
          </a:p>
          <a:p>
            <a:pPr algn="just">
              <a:lnSpc>
                <a:spcPct val="115000"/>
              </a:lnSpc>
              <a:spcBef>
                <a:spcPts val="450"/>
              </a:spcBef>
              <a:spcAft>
                <a:spcPts val="750"/>
              </a:spcAft>
            </a:pPr>
            <a:r>
              <a:rPr lang="en-GB" sz="2550" b="1">
                <a:solidFill>
                  <a:schemeClr val="accent1">
                    <a:lumMod val="50000"/>
                  </a:schemeClr>
                </a:solidFill>
                <a:ea typeface="Times New Roman" panose="02020603050405020304" pitchFamily="18" charset="0"/>
              </a:rPr>
              <a:t>Included in Performance Monitoring</a:t>
            </a:r>
            <a:r>
              <a:rPr lang="en-GB">
                <a:solidFill>
                  <a:schemeClr val="bg1"/>
                </a:solidFill>
              </a:rPr>
              <a:t>	</a:t>
            </a:r>
          </a:p>
        </p:txBody>
      </p:sp>
    </p:spTree>
    <p:extLst>
      <p:ext uri="{BB962C8B-B14F-4D97-AF65-F5344CB8AC3E}">
        <p14:creationId xmlns:p14="http://schemas.microsoft.com/office/powerpoint/2010/main" val="371026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EAB2E-DB00-401E-901C-F05EC26C68DE}"/>
              </a:ext>
            </a:extLst>
          </p:cNvPr>
          <p:cNvSpPr>
            <a:spLocks noGrp="1"/>
          </p:cNvSpPr>
          <p:nvPr>
            <p:ph type="title"/>
          </p:nvPr>
        </p:nvSpPr>
        <p:spPr>
          <a:xfrm>
            <a:off x="479700" y="1357404"/>
            <a:ext cx="8664300" cy="536177"/>
          </a:xfrm>
        </p:spPr>
        <p:txBody>
          <a:bodyPr/>
          <a:lstStyle/>
          <a:p>
            <a:r>
              <a:rPr lang="en-GB"/>
              <a:t>ECC Social Value Reporting Tool</a:t>
            </a:r>
          </a:p>
        </p:txBody>
      </p:sp>
      <p:sp>
        <p:nvSpPr>
          <p:cNvPr id="9" name="Content Placeholder 8">
            <a:extLst>
              <a:ext uri="{FF2B5EF4-FFF2-40B4-BE49-F238E27FC236}">
                <a16:creationId xmlns:a16="http://schemas.microsoft.com/office/drawing/2014/main" id="{BE9A5043-59F0-4355-97EC-F0B3AFAF8CA7}"/>
              </a:ext>
            </a:extLst>
          </p:cNvPr>
          <p:cNvSpPr>
            <a:spLocks noGrp="1"/>
          </p:cNvSpPr>
          <p:nvPr>
            <p:ph idx="1"/>
          </p:nvPr>
        </p:nvSpPr>
        <p:spPr>
          <a:xfrm>
            <a:off x="324582" y="2075377"/>
            <a:ext cx="7886700" cy="3263504"/>
          </a:xfrm>
        </p:spPr>
        <p:txBody>
          <a:bodyPr>
            <a:normAutofit fontScale="92500"/>
          </a:bodyPr>
          <a:lstStyle/>
          <a:p>
            <a:pPr lvl="0"/>
            <a:r>
              <a:rPr lang="en-GB">
                <a:solidFill>
                  <a:schemeClr val="accent1">
                    <a:lumMod val="50000"/>
                  </a:schemeClr>
                </a:solidFill>
              </a:rPr>
              <a:t>Aligned with all other contractual reporting requirements, winning bidder(s) will report on Social Value delivery and progress </a:t>
            </a:r>
          </a:p>
          <a:p>
            <a:pPr lvl="0"/>
            <a:r>
              <a:rPr lang="en-GB">
                <a:solidFill>
                  <a:schemeClr val="accent1">
                    <a:lumMod val="50000"/>
                  </a:schemeClr>
                </a:solidFill>
              </a:rPr>
              <a:t>ECC Social Value Reporting Tool – standardised approach for quarterly reporting   </a:t>
            </a:r>
          </a:p>
          <a:p>
            <a:pPr lvl="0"/>
            <a:r>
              <a:rPr lang="en-GB">
                <a:solidFill>
                  <a:schemeClr val="accent1">
                    <a:lumMod val="50000"/>
                  </a:schemeClr>
                </a:solidFill>
              </a:rPr>
              <a:t>Social Value Reporting Schedule set out on the Social Value Catalogue. </a:t>
            </a:r>
          </a:p>
          <a:p>
            <a:pPr lvl="0"/>
            <a:r>
              <a:rPr lang="en-GB">
                <a:solidFill>
                  <a:schemeClr val="accent1">
                    <a:lumMod val="50000"/>
                  </a:schemeClr>
                </a:solidFill>
              </a:rPr>
              <a:t>ECC Social Value Reporting Tool replicates the ECC TOMs Calculator</a:t>
            </a:r>
          </a:p>
          <a:p>
            <a:pPr lvl="0"/>
            <a:r>
              <a:rPr lang="en-GB">
                <a:solidFill>
                  <a:schemeClr val="accent1">
                    <a:lumMod val="50000"/>
                  </a:schemeClr>
                </a:solidFill>
              </a:rPr>
              <a:t>Suppliers enter the social value delivered during the latest three-month period against each Measure to which they have made a commitment in their bid and contract. </a:t>
            </a:r>
          </a:p>
        </p:txBody>
      </p:sp>
    </p:spTree>
    <p:extLst>
      <p:ext uri="{BB962C8B-B14F-4D97-AF65-F5344CB8AC3E}">
        <p14:creationId xmlns:p14="http://schemas.microsoft.com/office/powerpoint/2010/main" val="99043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2B2C84-0E2F-47B5-8814-2A36F9514EAD}"/>
              </a:ext>
            </a:extLst>
          </p:cNvPr>
          <p:cNvSpPr>
            <a:spLocks noGrp="1"/>
          </p:cNvSpPr>
          <p:nvPr>
            <p:ph type="title"/>
          </p:nvPr>
        </p:nvSpPr>
        <p:spPr/>
        <p:txBody>
          <a:bodyPr/>
          <a:lstStyle/>
          <a:p>
            <a:r>
              <a:rPr lang="en-GB"/>
              <a:t>ECC Social Value Reporting Tool</a:t>
            </a:r>
          </a:p>
        </p:txBody>
      </p:sp>
      <p:sp>
        <p:nvSpPr>
          <p:cNvPr id="8" name="Content Placeholder 7">
            <a:extLst>
              <a:ext uri="{FF2B5EF4-FFF2-40B4-BE49-F238E27FC236}">
                <a16:creationId xmlns:a16="http://schemas.microsoft.com/office/drawing/2014/main" id="{E2E7980A-F4D4-486E-AB24-2F233AC23530}"/>
              </a:ext>
            </a:extLst>
          </p:cNvPr>
          <p:cNvSpPr>
            <a:spLocks noGrp="1"/>
          </p:cNvSpPr>
          <p:nvPr>
            <p:ph idx="1"/>
          </p:nvPr>
        </p:nvSpPr>
        <p:spPr/>
        <p:txBody>
          <a:bodyPr/>
          <a:lstStyle/>
          <a:p>
            <a:r>
              <a:rPr lang="en-GB"/>
              <a:t>Overview</a:t>
            </a:r>
          </a:p>
          <a:p>
            <a:r>
              <a:rPr lang="en-GB"/>
              <a:t>How to complete the Social Value Report</a:t>
            </a:r>
          </a:p>
          <a:p>
            <a:r>
              <a:rPr lang="en-GB"/>
              <a:t>Community Marketplace</a:t>
            </a:r>
          </a:p>
          <a:p>
            <a:r>
              <a:rPr lang="en-GB"/>
              <a:t>Reviewing and submitting your Report</a:t>
            </a:r>
          </a:p>
          <a:p>
            <a:r>
              <a:rPr lang="en-GB"/>
              <a:t>Introductory questions</a:t>
            </a:r>
          </a:p>
          <a:p>
            <a:r>
              <a:rPr lang="en-GB"/>
              <a:t>Questions based on ECC TOMs measures</a:t>
            </a:r>
          </a:p>
        </p:txBody>
      </p:sp>
    </p:spTree>
    <p:extLst>
      <p:ext uri="{BB962C8B-B14F-4D97-AF65-F5344CB8AC3E}">
        <p14:creationId xmlns:p14="http://schemas.microsoft.com/office/powerpoint/2010/main" val="2463670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436197C-53DE-46E2-9861-14E7D339FA59}"/>
              </a:ext>
            </a:extLst>
          </p:cNvPr>
          <p:cNvPicPr>
            <a:picLocks noChangeAspect="1"/>
          </p:cNvPicPr>
          <p:nvPr/>
        </p:nvPicPr>
        <p:blipFill>
          <a:blip r:embed="rId2"/>
          <a:stretch>
            <a:fillRect/>
          </a:stretch>
        </p:blipFill>
        <p:spPr>
          <a:xfrm>
            <a:off x="1229033" y="1283157"/>
            <a:ext cx="6685935" cy="5143500"/>
          </a:xfrm>
          <a:prstGeom prst="rect">
            <a:avLst/>
          </a:prstGeom>
          <a:ln>
            <a:solidFill>
              <a:schemeClr val="tx2"/>
            </a:solidFill>
          </a:ln>
        </p:spPr>
      </p:pic>
    </p:spTree>
    <p:extLst>
      <p:ext uri="{BB962C8B-B14F-4D97-AF65-F5344CB8AC3E}">
        <p14:creationId xmlns:p14="http://schemas.microsoft.com/office/powerpoint/2010/main" val="2587883936"/>
      </p:ext>
    </p:extLst>
  </p:cSld>
  <p:clrMapOvr>
    <a:masterClrMapping/>
  </p:clrMapOvr>
</p:sld>
</file>

<file path=ppt/theme/theme1.xml><?xml version="1.0" encoding="utf-8"?>
<a:theme xmlns:a="http://schemas.openxmlformats.org/drawingml/2006/main" name="ECC_Powerpoint_Templates">
  <a:themeElements>
    <a:clrScheme name="ECC Default Colours">
      <a:dk1>
        <a:srgbClr val="000000"/>
      </a:dk1>
      <a:lt1>
        <a:srgbClr val="FFFFFF"/>
      </a:lt1>
      <a:dk2>
        <a:srgbClr val="E00069"/>
      </a:dk2>
      <a:lt2>
        <a:srgbClr val="E1291A"/>
      </a:lt2>
      <a:accent1>
        <a:srgbClr val="007A33"/>
      </a:accent1>
      <a:accent2>
        <a:srgbClr val="00A191"/>
      </a:accent2>
      <a:accent3>
        <a:srgbClr val="004899"/>
      </a:accent3>
      <a:accent4>
        <a:srgbClr val="00205B"/>
      </a:accent4>
      <a:accent5>
        <a:srgbClr val="682558"/>
      </a:accent5>
      <a:accent6>
        <a:srgbClr val="934D98"/>
      </a:accent6>
      <a:hlink>
        <a:srgbClr val="0645AD"/>
      </a:hlink>
      <a:folHlink>
        <a:srgbClr val="0645AD"/>
      </a:folHlink>
    </a:clrScheme>
    <a:fontScheme name="ECC 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txDef>
      <a:spPr>
        <a:noFill/>
      </a:spPr>
      <a:bodyPr wrap="square" rtlCol="0">
        <a:spAutoFit/>
      </a:bodyPr>
      <a:lstStyle>
        <a:defPPr>
          <a:defRPr sz="1800" dirty="0" smtClean="0">
            <a:latin typeface="+mn-lt"/>
          </a:defRPr>
        </a:defPPr>
      </a:lstStyle>
    </a:tx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C0F3BD5-2828-4B01-9775-547067E9D20B}" vid="{D6AA8548-A859-4FEB-8288-206DB8D1E4B0}"/>
    </a:ext>
  </a:extLst>
</a:theme>
</file>

<file path=ppt/theme/theme2.xml><?xml version="1.0" encoding="utf-8"?>
<a:theme xmlns:a="http://schemas.openxmlformats.org/drawingml/2006/main" name="SV Fest 22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3</TotalTime>
  <Words>1639</Words>
  <Application>Microsoft Office PowerPoint</Application>
  <PresentationFormat>On-screen Show (4:3)</PresentationFormat>
  <Paragraphs>115</Paragraphs>
  <Slides>16</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Arial Bold</vt:lpstr>
      <vt:lpstr>Calibri</vt:lpstr>
      <vt:lpstr>Lato</vt:lpstr>
      <vt:lpstr>Times</vt:lpstr>
      <vt:lpstr>Times New Roman</vt:lpstr>
      <vt:lpstr>ECC_Powerpoint_Templates</vt:lpstr>
      <vt:lpstr>SV Fest 22 Theme</vt:lpstr>
      <vt:lpstr>ECC Social Value Reporting</vt:lpstr>
      <vt:lpstr>ECC Approach to Social Value </vt:lpstr>
      <vt:lpstr>ECC TOMs Calculator</vt:lpstr>
      <vt:lpstr>PowerPoint Presentation</vt:lpstr>
      <vt:lpstr>Social Value Evaluation</vt:lpstr>
      <vt:lpstr>Social Value at Contract Award</vt:lpstr>
      <vt:lpstr>ECC Social Value Reporting Tool</vt:lpstr>
      <vt:lpstr>ECC Social Value Reporting Tool</vt:lpstr>
      <vt:lpstr>PowerPoint Presentation</vt:lpstr>
      <vt:lpstr>PowerPoint Presentation</vt:lpstr>
      <vt:lpstr>PowerPoint Presentation</vt:lpstr>
      <vt:lpstr>PowerPoint Presentation</vt:lpstr>
      <vt:lpstr>PowerPoint Presentation</vt:lpstr>
      <vt:lpstr>PowerPoint Presentation</vt:lpstr>
      <vt:lpstr>Social Value Performance Management</vt:lpstr>
      <vt:lpstr>PowerPoint Presentation</vt:lpstr>
    </vt:vector>
  </TitlesOfParts>
  <Company>Essex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 Social Value Reporting</dc:title>
  <dc:creator>Ida Saidly - Procurement intern</dc:creator>
  <cp:lastModifiedBy>Ida Saidly - Procurement intern</cp:lastModifiedBy>
  <cp:revision>1</cp:revision>
  <dcterms:created xsi:type="dcterms:W3CDTF">2023-08-03T14:25:21Z</dcterms:created>
  <dcterms:modified xsi:type="dcterms:W3CDTF">2023-08-03T14:29:11Z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2023-08-03T14:25:21Z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3d960198-13b4-485f-800f-6711ba7af958</vt:lpwstr>
  </property>
  <property fmtid="{D5CDD505-2E9C-101B-9397-08002B2CF9AE}" pid="8" name="MSIP_Label_39d8be9e-c8d9-4b9c-bd40-2c27cc7ea2e6_ContentBits">
    <vt:lpwstr>0</vt:lpwstr>
  </property>
</Properties>
</file>