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9" autoAdjust="0"/>
    <p:restoredTop sz="94660"/>
  </p:normalViewPr>
  <p:slideViewPr>
    <p:cSldViewPr snapToGrid="0">
      <p:cViewPr varScale="1">
        <p:scale>
          <a:sx n="60" d="100"/>
          <a:sy n="60" d="100"/>
        </p:scale>
        <p:origin x="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C19B0-6E64-9650-5C80-540E8135B3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7F1BAF-86F5-6037-1AFD-1E011C6B5D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EA501-4E04-FB59-C8F8-45D9E59A5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1A42-AD7C-4FC1-92D2-29DBE4D698D8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7F1E0-8124-7AAE-097D-323B9083A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B9488-DC67-CB21-01B7-C19B411D6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632C4-CF16-4C7C-ACE8-15B5B79E9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24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CCDCA-EB4C-0A18-4421-810DBCAD7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D9FB21-7CCC-7633-5F51-9EB5692C7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27A83-09FD-F19A-FD3C-54F00F766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1A42-AD7C-4FC1-92D2-29DBE4D698D8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D2C38-A844-FE62-BC83-1761DF427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4524D-65B2-EADE-C8E5-09A610254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632C4-CF16-4C7C-ACE8-15B5B79E9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48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98D708-B60F-ABFB-0329-18929A9B5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7878CB-E8D7-463D-6F45-A8A1D1A073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BAFD1-BC53-C899-B874-37B33D935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1A42-AD7C-4FC1-92D2-29DBE4D698D8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9743A-3CF3-679C-94C9-6E64168F6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7F0E9-CF6D-5162-D255-285CFFC8A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632C4-CF16-4C7C-ACE8-15B5B79E9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863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sz="quarter" idx="10" hasCustomPrompt="1"/>
          </p:nvPr>
        </p:nvSpPr>
        <p:spPr>
          <a:xfrm>
            <a:off x="623392" y="1268413"/>
            <a:ext cx="5277611" cy="5256931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/>
            </a:lvl1pPr>
          </a:lstStyle>
          <a:p>
            <a:pPr lvl="0"/>
            <a:r>
              <a:rPr lang="en-US" dirty="0"/>
              <a:t>Always use at least size 18 font 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623392" y="404664"/>
            <a:ext cx="10942240" cy="648072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6288021" y="1268413"/>
            <a:ext cx="5277611" cy="5256931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/>
            </a:lvl1pPr>
          </a:lstStyle>
          <a:p>
            <a:pPr lvl="0"/>
            <a:r>
              <a:rPr lang="en-US" dirty="0"/>
              <a:t>Always use at least size 18 font </a:t>
            </a:r>
          </a:p>
        </p:txBody>
      </p:sp>
    </p:spTree>
    <p:extLst>
      <p:ext uri="{BB962C8B-B14F-4D97-AF65-F5344CB8AC3E}">
        <p14:creationId xmlns:p14="http://schemas.microsoft.com/office/powerpoint/2010/main" val="17003893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075B-A41A-DE47-966F-8ED2DAE4F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10A0B-1D1A-4927-3E24-CBB9940A4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A1BDC-342F-B13B-AC87-A132EE954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1A42-AD7C-4FC1-92D2-29DBE4D698D8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94267-BF46-C37C-770E-F1D9E5DC4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3A5B3-2DEC-79BB-5A89-AF7DE4861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632C4-CF16-4C7C-ACE8-15B5B79E9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21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F90FE-CC2E-2E6A-3520-11BC69CA2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49856B-9526-444A-2227-BFB1B1BA2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B61E3-3F74-378D-6FBD-46FA2E503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1A42-AD7C-4FC1-92D2-29DBE4D698D8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35024-9687-F973-636E-00BAC18B2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D6CB2-9425-B239-F176-0601A0A0D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632C4-CF16-4C7C-ACE8-15B5B79E9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51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77659-3850-221A-5F5D-695846746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33BD0-A0F6-1B21-6E0D-150E676878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513101-DE25-35AA-2FD1-536FA2188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AAF71-0D55-5816-286B-AF8D62043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1A42-AD7C-4FC1-92D2-29DBE4D698D8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5C45B-68E5-1216-C1FB-FDCF5A123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030AD3-3196-2AB0-BCF7-7DEF89072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632C4-CF16-4C7C-ACE8-15B5B79E9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02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B3B99-0454-41D8-5238-6B60D5CD3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3BB66E-30F1-54FF-9677-7AA8A4B1A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DE0385-19E3-EDEE-7970-3133CB33E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18614A-AFB9-93C9-420F-E43D24CC26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942E8E-307E-757A-5205-A2A7DC3FBD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2C54D2-310E-0F4E-BD69-DC74E6997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1A42-AD7C-4FC1-92D2-29DBE4D698D8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C46743-11A8-D270-B610-0F27C7A4E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B08482-5362-C5FC-2765-DE038A6CF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632C4-CF16-4C7C-ACE8-15B5B79E9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662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67A47-72D4-F18B-DCFC-C18FD597C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0BCFD-4C58-88C4-9218-8632F0A5B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1A42-AD7C-4FC1-92D2-29DBE4D698D8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DA5BA4-1161-91AF-4431-28202BA22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81B5EF-72CE-51B0-36A2-394682F5F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632C4-CF16-4C7C-ACE8-15B5B79E9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85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3D163D-7ED3-0449-66BE-427DE6687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1A42-AD7C-4FC1-92D2-29DBE4D698D8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B934BA-D841-A0D8-B71B-7D1724A43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3D320-AA94-304C-36EA-5EB7F1E03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632C4-CF16-4C7C-ACE8-15B5B79E9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11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983A9-53B5-54D4-0F87-8D822486C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2ADE4-91A9-E65F-A269-DA9DBA107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629EF7-B830-BDF0-005C-301210398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F9F619-5231-8EA8-433A-A198B2CFF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1A42-AD7C-4FC1-92D2-29DBE4D698D8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12F71-5BCC-E710-2714-B04A311F8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301BD-142C-D7FF-C80C-0B7EDE1F5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632C4-CF16-4C7C-ACE8-15B5B79E9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35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FB57D-B58F-7841-68D4-322BBC542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5110D4-3E20-A774-6618-A207A5E0B9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D10227-AE35-4FCF-8A2B-BA5F506E4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7BBEEE-3094-5FCE-08B3-92FE1A29D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1A42-AD7C-4FC1-92D2-29DBE4D698D8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3706C1-28EA-A70A-6B22-42CC46BF6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EC7CD4-EC05-FB9E-56A4-026088DD7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632C4-CF16-4C7C-ACE8-15B5B79E9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30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6155F6-57F2-C4E0-1F6A-58C586DA2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820D8-1D70-21C6-EFA6-49950D5F5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301CA-BF31-27E2-3536-FBA933268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981A42-AD7C-4FC1-92D2-29DBE4D698D8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C279D-AF85-FA60-5FAE-C7BFA63C79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4E7E5-B0D8-4CC4-1982-29D9EA2B94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5632C4-CF16-4C7C-ACE8-15B5B79E98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0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1992314" y="404664"/>
            <a:ext cx="4823767" cy="64807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kern="0"/>
              <a:t>PROSPER</a:t>
            </a:r>
            <a:endParaRPr lang="en-GB" kern="0" dirty="0"/>
          </a:p>
        </p:txBody>
      </p:sp>
      <p:pic>
        <p:nvPicPr>
          <p:cNvPr id="6" name="Picture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8" r="69"/>
          <a:stretch/>
        </p:blipFill>
        <p:spPr bwMode="auto">
          <a:xfrm>
            <a:off x="6960096" y="213350"/>
            <a:ext cx="3314700" cy="9372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chemeClr val="bg1">
                <a:lumMod val="65000"/>
                <a:alpha val="31000"/>
              </a:scheme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71664" y="1772816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rgbClr val="FF0000"/>
                </a:solidFill>
              </a:rPr>
              <a:t>5 whys and a what</a:t>
            </a:r>
          </a:p>
        </p:txBody>
      </p:sp>
      <p:sp>
        <p:nvSpPr>
          <p:cNvPr id="8" name="Rectangle 7"/>
          <p:cNvSpPr/>
          <p:nvPr/>
        </p:nvSpPr>
        <p:spPr>
          <a:xfrm>
            <a:off x="2279576" y="2636912"/>
            <a:ext cx="7560840" cy="2129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A basic question asking technique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Helps to explore the root cause of a problem.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Helps identify the ‘broken link in the chain’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Can reveal the possible solution.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You have the answer!</a:t>
            </a:r>
          </a:p>
        </p:txBody>
      </p:sp>
    </p:spTree>
    <p:extLst>
      <p:ext uri="{BB962C8B-B14F-4D97-AF65-F5344CB8AC3E}">
        <p14:creationId xmlns:p14="http://schemas.microsoft.com/office/powerpoint/2010/main" val="500120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1992314" y="404664"/>
            <a:ext cx="4823767" cy="64807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kern="0"/>
              <a:t>PROSPER</a:t>
            </a:r>
            <a:endParaRPr lang="en-GB" kern="0" dirty="0"/>
          </a:p>
        </p:txBody>
      </p:sp>
      <p:pic>
        <p:nvPicPr>
          <p:cNvPr id="6" name="Picture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8" r="69"/>
          <a:stretch/>
        </p:blipFill>
        <p:spPr bwMode="auto">
          <a:xfrm>
            <a:off x="6960096" y="213350"/>
            <a:ext cx="3314700" cy="9372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chemeClr val="bg1">
                <a:lumMod val="65000"/>
                <a:alpha val="31000"/>
              </a:scheme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/>
          <p:cNvSpPr/>
          <p:nvPr/>
        </p:nvSpPr>
        <p:spPr>
          <a:xfrm>
            <a:off x="1992313" y="1844825"/>
            <a:ext cx="410135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>
                <a:solidFill>
                  <a:srgbClr val="0033A0"/>
                </a:solidFill>
              </a:rPr>
              <a:t>Why</a:t>
            </a:r>
            <a:r>
              <a:rPr lang="en-GB" sz="2200" dirty="0"/>
              <a:t> do you think this resident keeps falling? </a:t>
            </a:r>
            <a:r>
              <a:rPr lang="en-GB" b="1" dirty="0">
                <a:solidFill>
                  <a:srgbClr val="FF0000"/>
                </a:solidFill>
              </a:rPr>
              <a:t>?1</a:t>
            </a:r>
          </a:p>
          <a:p>
            <a:endParaRPr lang="en-GB" sz="2200" dirty="0"/>
          </a:p>
          <a:p>
            <a:r>
              <a:rPr lang="en-GB" sz="2200" b="1" dirty="0">
                <a:solidFill>
                  <a:srgbClr val="0033A0"/>
                </a:solidFill>
              </a:rPr>
              <a:t>Why</a:t>
            </a:r>
            <a:r>
              <a:rPr lang="en-GB" sz="2200" dirty="0"/>
              <a:t> do you think she is exhausted? </a:t>
            </a:r>
            <a:r>
              <a:rPr lang="en-GB" sz="2000" b="1" dirty="0">
                <a:solidFill>
                  <a:srgbClr val="FF0000"/>
                </a:solidFill>
              </a:rPr>
              <a:t>?2</a:t>
            </a:r>
            <a:endParaRPr lang="en-GB" sz="2200" dirty="0"/>
          </a:p>
          <a:p>
            <a:endParaRPr lang="en-GB" sz="2200" dirty="0"/>
          </a:p>
          <a:p>
            <a:r>
              <a:rPr lang="en-GB" sz="2200" b="1" dirty="0">
                <a:solidFill>
                  <a:srgbClr val="92D050"/>
                </a:solidFill>
              </a:rPr>
              <a:t>Explore…</a:t>
            </a:r>
          </a:p>
          <a:p>
            <a:r>
              <a:rPr lang="en-GB" sz="2200" dirty="0"/>
              <a:t>Have you tried putting in points of interest such as fiddle boards, tactile surfaces, pictures along corridors for her to stop and interact with?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25720" y="1844825"/>
            <a:ext cx="381875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/>
              <a:t>I think it’s because she is exhausted</a:t>
            </a:r>
          </a:p>
          <a:p>
            <a:endParaRPr lang="en-GB" sz="2200" dirty="0"/>
          </a:p>
          <a:p>
            <a:r>
              <a:rPr lang="en-GB" sz="2200" dirty="0"/>
              <a:t>Because she constantly walks around the home and doesn’t stop</a:t>
            </a:r>
          </a:p>
          <a:p>
            <a:endParaRPr lang="en-GB" sz="2200" dirty="0"/>
          </a:p>
          <a:p>
            <a:r>
              <a:rPr lang="en-GB" sz="2200" dirty="0"/>
              <a:t>Yes but she doesn’t stop to look.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6240016" y="1844825"/>
            <a:ext cx="0" cy="4524315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33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92338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1992314" y="404664"/>
            <a:ext cx="4823767" cy="64807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kern="0"/>
              <a:t>PROSPER</a:t>
            </a:r>
            <a:endParaRPr lang="en-GB" kern="0" dirty="0"/>
          </a:p>
        </p:txBody>
      </p:sp>
      <p:pic>
        <p:nvPicPr>
          <p:cNvPr id="6" name="Picture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8" r="69"/>
          <a:stretch/>
        </p:blipFill>
        <p:spPr bwMode="auto">
          <a:xfrm>
            <a:off x="6960096" y="213350"/>
            <a:ext cx="3314700" cy="9372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chemeClr val="bg1">
                <a:lumMod val="65000"/>
                <a:alpha val="31000"/>
              </a:scheme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/>
          <p:cNvSpPr/>
          <p:nvPr/>
        </p:nvSpPr>
        <p:spPr>
          <a:xfrm>
            <a:off x="1992313" y="1844825"/>
            <a:ext cx="410135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b="1" dirty="0">
                <a:solidFill>
                  <a:srgbClr val="0033A0"/>
                </a:solidFill>
              </a:rPr>
              <a:t>Why</a:t>
            </a:r>
            <a:r>
              <a:rPr lang="en-GB" sz="2200" dirty="0"/>
              <a:t> do you think she doesn’t stop even for a few minutes to look at them? </a:t>
            </a:r>
            <a:r>
              <a:rPr lang="en-GB" sz="2000" b="1" dirty="0">
                <a:solidFill>
                  <a:srgbClr val="FF0000"/>
                </a:solidFill>
              </a:rPr>
              <a:t>?3</a:t>
            </a:r>
            <a:endParaRPr lang="en-GB" sz="2200" dirty="0"/>
          </a:p>
          <a:p>
            <a:endParaRPr lang="en-GB" sz="2200" b="1" dirty="0">
              <a:solidFill>
                <a:srgbClr val="0033A0"/>
              </a:solidFill>
            </a:endParaRPr>
          </a:p>
          <a:p>
            <a:r>
              <a:rPr lang="en-GB" sz="2200" b="1" dirty="0">
                <a:solidFill>
                  <a:srgbClr val="0033A0"/>
                </a:solidFill>
              </a:rPr>
              <a:t>Why</a:t>
            </a:r>
            <a:r>
              <a:rPr lang="en-GB" sz="2200" dirty="0"/>
              <a:t> do you think she gets agitated, is there anything in her life history that could help? </a:t>
            </a:r>
            <a:r>
              <a:rPr lang="en-GB" sz="2000" b="1" dirty="0">
                <a:solidFill>
                  <a:srgbClr val="FF0000"/>
                </a:solidFill>
              </a:rPr>
              <a:t>?4</a:t>
            </a:r>
            <a:endParaRPr lang="en-GB" sz="2200" dirty="0"/>
          </a:p>
          <a:p>
            <a:endParaRPr lang="en-GB" sz="2200" b="1" dirty="0">
              <a:solidFill>
                <a:srgbClr val="0033A0"/>
              </a:solidFill>
            </a:endParaRPr>
          </a:p>
          <a:p>
            <a:endParaRPr lang="en-GB" sz="2200" b="1" dirty="0">
              <a:solidFill>
                <a:srgbClr val="0033A0"/>
              </a:solidFill>
            </a:endParaRPr>
          </a:p>
          <a:p>
            <a:r>
              <a:rPr lang="en-GB" sz="2200" b="1" dirty="0">
                <a:solidFill>
                  <a:srgbClr val="0033A0"/>
                </a:solidFill>
              </a:rPr>
              <a:t>Why</a:t>
            </a:r>
            <a:r>
              <a:rPr lang="en-GB" sz="2200" dirty="0">
                <a:solidFill>
                  <a:srgbClr val="0033A0"/>
                </a:solidFill>
              </a:rPr>
              <a:t> </a:t>
            </a:r>
            <a:r>
              <a:rPr lang="en-GB" sz="2200" dirty="0"/>
              <a:t>do you think its nicotine withdrawal? </a:t>
            </a:r>
            <a:r>
              <a:rPr lang="en-GB" sz="2000" b="1" dirty="0">
                <a:solidFill>
                  <a:srgbClr val="FF0000"/>
                </a:solidFill>
              </a:rPr>
              <a:t>?5</a:t>
            </a:r>
            <a:endParaRPr lang="en-GB" sz="2800" dirty="0"/>
          </a:p>
        </p:txBody>
      </p:sp>
      <p:sp>
        <p:nvSpPr>
          <p:cNvPr id="11" name="Rectangle 10"/>
          <p:cNvSpPr/>
          <p:nvPr/>
        </p:nvSpPr>
        <p:spPr>
          <a:xfrm>
            <a:off x="6525720" y="1844825"/>
            <a:ext cx="3962769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/>
              <a:t>It’s because she is so restless, anxious and agitated.</a:t>
            </a:r>
          </a:p>
          <a:p>
            <a:endParaRPr lang="en-GB" sz="2200" dirty="0"/>
          </a:p>
          <a:p>
            <a:r>
              <a:rPr lang="en-GB" sz="2200" dirty="0"/>
              <a:t>She used to be a heavy smoker and just had a long spell in hospital, wasn’t able to smoke, I thinks she’s suffering nicotine withdrawal.</a:t>
            </a:r>
          </a:p>
          <a:p>
            <a:endParaRPr lang="en-GB" sz="2200" dirty="0"/>
          </a:p>
          <a:p>
            <a:r>
              <a:rPr lang="en-GB" sz="2200" dirty="0"/>
              <a:t>She now has a couple of cigarettes a day and I’ve noticed she is a lot calmer and will sit with us when she smokes. </a:t>
            </a:r>
          </a:p>
          <a:p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6240016" y="1844825"/>
            <a:ext cx="0" cy="4524315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33A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9373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1992314" y="404664"/>
            <a:ext cx="4823767" cy="64807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kern="0"/>
              <a:t>PROSPER</a:t>
            </a:r>
            <a:endParaRPr lang="en-GB" kern="0" dirty="0"/>
          </a:p>
        </p:txBody>
      </p:sp>
      <p:pic>
        <p:nvPicPr>
          <p:cNvPr id="6" name="Picture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8" r="69"/>
          <a:stretch/>
        </p:blipFill>
        <p:spPr bwMode="auto">
          <a:xfrm>
            <a:off x="6960096" y="213350"/>
            <a:ext cx="3314700" cy="9372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chemeClr val="bg1">
                <a:lumMod val="65000"/>
                <a:alpha val="31000"/>
              </a:scheme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/>
          <p:cNvSpPr/>
          <p:nvPr/>
        </p:nvSpPr>
        <p:spPr>
          <a:xfrm>
            <a:off x="1992313" y="1844824"/>
            <a:ext cx="81361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000" b="1" dirty="0">
                <a:solidFill>
                  <a:srgbClr val="92D050"/>
                </a:solidFill>
              </a:rPr>
              <a:t>What else can be done?</a:t>
            </a:r>
            <a:endParaRPr lang="en-GB" sz="6000" dirty="0">
              <a:solidFill>
                <a:srgbClr val="92D05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73160" y="3770716"/>
            <a:ext cx="73803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Arrange a MDT with the GP to explore available options, which may include nicotine replacement therapies, explaining your rationale for preventing falls.</a:t>
            </a:r>
          </a:p>
          <a:p>
            <a:endParaRPr lang="en-GB" dirty="0"/>
          </a:p>
          <a:p>
            <a:pPr algn="ctr"/>
            <a:r>
              <a:rPr lang="en-GB" dirty="0">
                <a:solidFill>
                  <a:srgbClr val="0033A0"/>
                </a:solidFill>
              </a:rPr>
              <a:t>Remember to track falls data and continue the </a:t>
            </a:r>
          </a:p>
          <a:p>
            <a:pPr algn="ctr"/>
            <a:r>
              <a:rPr lang="en-GB" dirty="0">
                <a:solidFill>
                  <a:srgbClr val="0033A0"/>
                </a:solidFill>
              </a:rPr>
              <a:t>PDSA cycles!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438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1992314" y="404664"/>
            <a:ext cx="4823767" cy="64807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kern="0"/>
              <a:t>PROSPER</a:t>
            </a:r>
            <a:endParaRPr lang="en-GB" kern="0" dirty="0"/>
          </a:p>
        </p:txBody>
      </p:sp>
      <p:pic>
        <p:nvPicPr>
          <p:cNvPr id="6" name="Picture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8" r="69"/>
          <a:stretch/>
        </p:blipFill>
        <p:spPr bwMode="auto">
          <a:xfrm>
            <a:off x="6960096" y="213350"/>
            <a:ext cx="3314700" cy="9372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chemeClr val="bg1">
                <a:lumMod val="65000"/>
                <a:alpha val="31000"/>
              </a:scheme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/>
          <p:cNvSpPr/>
          <p:nvPr/>
        </p:nvSpPr>
        <p:spPr>
          <a:xfrm>
            <a:off x="1992313" y="1412777"/>
            <a:ext cx="813613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>
                <a:solidFill>
                  <a:srgbClr val="0033A0"/>
                </a:solidFill>
              </a:rPr>
              <a:t>Exercise</a:t>
            </a:r>
            <a:endParaRPr lang="en-GB" sz="4400" dirty="0">
              <a:solidFill>
                <a:srgbClr val="0033A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88096" y="3068961"/>
            <a:ext cx="7380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388096" y="2276872"/>
            <a:ext cx="73803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pairs, both think of a resident in your home who has a history of falls.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Take it in turns to Ask the 5 whys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Remember to stop and explore answers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Each Why could have a possible PDSA cycle to be tested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Think What else can be done!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580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34A7656483B74FB66C73ECEA17E281" ma:contentTypeVersion="18" ma:contentTypeDescription="Create a new document." ma:contentTypeScope="" ma:versionID="9ca173a6698dad13c6fe08261564c979">
  <xsd:schema xmlns:xsd="http://www.w3.org/2001/XMLSchema" xmlns:xs="http://www.w3.org/2001/XMLSchema" xmlns:p="http://schemas.microsoft.com/office/2006/metadata/properties" xmlns:ns2="a9f12287-5f74-4593-92c9-e973669b9a71" xmlns:ns3="6140e513-9c0e-4e73-9b29-9e780522eb94" xmlns:ns4="6a461f78-e7a2-485a-8a47-5fc604b04102" targetNamespace="http://schemas.microsoft.com/office/2006/metadata/properties" ma:root="true" ma:fieldsID="240c9c30c665f13ae518f852f23ad11d" ns2:_="" ns3:_="" ns4:_="">
    <xsd:import namespace="a9f12287-5f74-4593-92c9-e973669b9a71"/>
    <xsd:import namespace="6140e513-9c0e-4e73-9b29-9e780522eb94"/>
    <xsd:import namespace="6a461f78-e7a2-485a-8a47-5fc604b041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f12287-5f74-4593-92c9-e973669b9a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1de9a85-6517-4fbb-af6e-3d8f59a4cb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40e513-9c0e-4e73-9b29-9e780522eb9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461f78-e7a2-485a-8a47-5fc604b04102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af26f112-f939-401b-b4ab-8a860667b121}" ma:internalName="TaxCatchAll" ma:showField="CatchAllData" ma:web="6140e513-9c0e-4e73-9b29-9e780522eb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a461f78-e7a2-485a-8a47-5fc604b04102" xsi:nil="true"/>
    <lcf76f155ced4ddcb4097134ff3c332f xmlns="a9f12287-5f74-4593-92c9-e973669b9a7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2B722D2-006B-4162-9BA9-7B0176EFFE7B}"/>
</file>

<file path=customXml/itemProps2.xml><?xml version="1.0" encoding="utf-8"?>
<ds:datastoreItem xmlns:ds="http://schemas.openxmlformats.org/officeDocument/2006/customXml" ds:itemID="{6470E7C1-A2F4-4801-A799-71BD4B122F6B}"/>
</file>

<file path=customXml/itemProps3.xml><?xml version="1.0" encoding="utf-8"?>
<ds:datastoreItem xmlns:ds="http://schemas.openxmlformats.org/officeDocument/2006/customXml" ds:itemID="{1FF6993B-F830-4DBA-8BB8-DFAF7376702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Essex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Lesley Cruickshank - Provider Quality Innovation Manager</dc:creator>
  <cp:lastModifiedBy>Lesley Cruickshank - Provider Quality Innovation Manager</cp:lastModifiedBy>
  <cp:revision>1</cp:revision>
  <dcterms:created xsi:type="dcterms:W3CDTF">2025-01-21T10:36:49Z</dcterms:created>
  <dcterms:modified xsi:type="dcterms:W3CDTF">2025-01-21T10:37:40Z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d8be9e-c8d9-4b9c-bd40-2c27cc7ea2e6_Enabled">
    <vt:lpwstr>true</vt:lpwstr>
  </property>
  <property fmtid="{D5CDD505-2E9C-101B-9397-08002B2CF9AE}" pid="3" name="MSIP_Label_39d8be9e-c8d9-4b9c-bd40-2c27cc7ea2e6_SetDate">
    <vt:lpwstr>2025-01-21T10:37:39Z</vt:lpwstr>
  </property>
  <property fmtid="{D5CDD505-2E9C-101B-9397-08002B2CF9AE}" pid="4" name="MSIP_Label_39d8be9e-c8d9-4b9c-bd40-2c27cc7ea2e6_Method">
    <vt:lpwstr>Standard</vt:lpwstr>
  </property>
  <property fmtid="{D5CDD505-2E9C-101B-9397-08002B2CF9AE}" pid="5" name="MSIP_Label_39d8be9e-c8d9-4b9c-bd40-2c27cc7ea2e6_Name">
    <vt:lpwstr>39d8be9e-c8d9-4b9c-bd40-2c27cc7ea2e6</vt:lpwstr>
  </property>
  <property fmtid="{D5CDD505-2E9C-101B-9397-08002B2CF9AE}" pid="6" name="MSIP_Label_39d8be9e-c8d9-4b9c-bd40-2c27cc7ea2e6_SiteId">
    <vt:lpwstr>a8b4324f-155c-4215-a0f1-7ed8cc9a992f</vt:lpwstr>
  </property>
  <property fmtid="{D5CDD505-2E9C-101B-9397-08002B2CF9AE}" pid="7" name="MSIP_Label_39d8be9e-c8d9-4b9c-bd40-2c27cc7ea2e6_ActionId">
    <vt:lpwstr>a84f9abe-b00d-48ce-ade6-fd638112f0d7</vt:lpwstr>
  </property>
  <property fmtid="{D5CDD505-2E9C-101B-9397-08002B2CF9AE}" pid="8" name="MSIP_Label_39d8be9e-c8d9-4b9c-bd40-2c27cc7ea2e6_ContentBits">
    <vt:lpwstr>0</vt:lpwstr>
  </property>
  <property fmtid="{D5CDD505-2E9C-101B-9397-08002B2CF9AE}" pid="9" name="ContentTypeId">
    <vt:lpwstr>0x010100BB34A7656483B74FB66C73ECEA17E281</vt:lpwstr>
  </property>
</Properties>
</file>