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handoutMasterIdLst>
    <p:handoutMasterId r:id="rId92"/>
  </p:handoutMasterIdLst>
  <p:sldIdLst>
    <p:sldId id="269" r:id="rId2"/>
    <p:sldId id="402" r:id="rId3"/>
    <p:sldId id="315" r:id="rId4"/>
    <p:sldId id="385" r:id="rId5"/>
    <p:sldId id="314" r:id="rId6"/>
    <p:sldId id="325" r:id="rId7"/>
    <p:sldId id="352" r:id="rId8"/>
    <p:sldId id="279" r:id="rId9"/>
    <p:sldId id="330" r:id="rId10"/>
    <p:sldId id="256" r:id="rId11"/>
    <p:sldId id="413" r:id="rId12"/>
    <p:sldId id="414" r:id="rId13"/>
    <p:sldId id="358" r:id="rId14"/>
    <p:sldId id="354" r:id="rId15"/>
    <p:sldId id="355" r:id="rId16"/>
    <p:sldId id="384" r:id="rId17"/>
    <p:sldId id="356" r:id="rId18"/>
    <p:sldId id="345" r:id="rId19"/>
    <p:sldId id="369" r:id="rId20"/>
    <p:sldId id="395" r:id="rId21"/>
    <p:sldId id="280" r:id="rId22"/>
    <p:sldId id="357" r:id="rId23"/>
    <p:sldId id="283" r:id="rId24"/>
    <p:sldId id="318" r:id="rId25"/>
    <p:sldId id="353" r:id="rId26"/>
    <p:sldId id="379" r:id="rId27"/>
    <p:sldId id="396" r:id="rId28"/>
    <p:sldId id="388" r:id="rId29"/>
    <p:sldId id="390" r:id="rId30"/>
    <p:sldId id="393" r:id="rId31"/>
    <p:sldId id="332" r:id="rId32"/>
    <p:sldId id="334" r:id="rId33"/>
    <p:sldId id="339" r:id="rId34"/>
    <p:sldId id="350" r:id="rId35"/>
    <p:sldId id="397" r:id="rId36"/>
    <p:sldId id="394" r:id="rId37"/>
    <p:sldId id="392" r:id="rId38"/>
    <p:sldId id="359" r:id="rId39"/>
    <p:sldId id="361" r:id="rId40"/>
    <p:sldId id="391" r:id="rId41"/>
    <p:sldId id="313" r:id="rId42"/>
    <p:sldId id="362" r:id="rId43"/>
    <p:sldId id="347" r:id="rId44"/>
    <p:sldId id="348" r:id="rId45"/>
    <p:sldId id="343" r:id="rId46"/>
    <p:sldId id="370" r:id="rId47"/>
    <p:sldId id="416" r:id="rId48"/>
    <p:sldId id="417" r:id="rId49"/>
    <p:sldId id="367" r:id="rId50"/>
    <p:sldId id="368" r:id="rId51"/>
    <p:sldId id="341" r:id="rId52"/>
    <p:sldId id="342" r:id="rId53"/>
    <p:sldId id="419" r:id="rId54"/>
    <p:sldId id="285" r:id="rId55"/>
    <p:sldId id="286" r:id="rId56"/>
    <p:sldId id="287" r:id="rId57"/>
    <p:sldId id="288" r:id="rId58"/>
    <p:sldId id="289" r:id="rId59"/>
    <p:sldId id="290" r:id="rId60"/>
    <p:sldId id="321" r:id="rId61"/>
    <p:sldId id="344" r:id="rId62"/>
    <p:sldId id="294" r:id="rId63"/>
    <p:sldId id="364" r:id="rId64"/>
    <p:sldId id="423" r:id="rId65"/>
    <p:sldId id="411" r:id="rId66"/>
    <p:sldId id="398" r:id="rId67"/>
    <p:sldId id="363" r:id="rId68"/>
    <p:sldId id="400" r:id="rId69"/>
    <p:sldId id="340" r:id="rId70"/>
    <p:sldId id="365" r:id="rId71"/>
    <p:sldId id="371" r:id="rId72"/>
    <p:sldId id="373" r:id="rId73"/>
    <p:sldId id="372" r:id="rId74"/>
    <p:sldId id="410" r:id="rId75"/>
    <p:sldId id="316" r:id="rId76"/>
    <p:sldId id="374" r:id="rId77"/>
    <p:sldId id="284" r:id="rId78"/>
    <p:sldId id="421" r:id="rId79"/>
    <p:sldId id="270" r:id="rId80"/>
    <p:sldId id="271" r:id="rId81"/>
    <p:sldId id="296" r:id="rId82"/>
    <p:sldId id="337" r:id="rId83"/>
    <p:sldId id="301" r:id="rId84"/>
    <p:sldId id="403" r:id="rId85"/>
    <p:sldId id="404" r:id="rId86"/>
    <p:sldId id="302" r:id="rId87"/>
    <p:sldId id="336" r:id="rId88"/>
    <p:sldId id="383" r:id="rId89"/>
    <p:sldId id="386"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5" autoAdjust="0"/>
    <p:restoredTop sz="69795" autoAdjust="0"/>
  </p:normalViewPr>
  <p:slideViewPr>
    <p:cSldViewPr>
      <p:cViewPr varScale="1">
        <p:scale>
          <a:sx n="56" d="100"/>
          <a:sy n="56" d="100"/>
        </p:scale>
        <p:origin x="2208" y="78"/>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54"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9B4FE-E7D0-4335-9992-D6338E4345A4}" type="datetimeFigureOut">
              <a:rPr lang="en-GB" smtClean="0"/>
              <a:t>15/07/2021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050A35-D545-4463-AC1F-B2D51F871D49}" type="slidenum">
              <a:rPr lang="en-GB" smtClean="0"/>
              <a:t>‹#›</a:t>
            </a:fld>
            <a:endParaRPr lang="en-GB"/>
          </a:p>
        </p:txBody>
      </p:sp>
    </p:spTree>
    <p:extLst>
      <p:ext uri="{BB962C8B-B14F-4D97-AF65-F5344CB8AC3E}">
        <p14:creationId xmlns:p14="http://schemas.microsoft.com/office/powerpoint/2010/main" val="180120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CC624-AF1D-4071-9131-AC9209F61C6D}" type="datetimeFigureOut">
              <a:rPr lang="en-GB" smtClean="0"/>
              <a:t>15/07/2021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0D4E1-8000-4CED-AADD-8E9ECEC4032D}" type="slidenum">
              <a:rPr lang="en-GB" smtClean="0"/>
              <a:t>‹#›</a:t>
            </a:fld>
            <a:endParaRPr lang="en-GB"/>
          </a:p>
        </p:txBody>
      </p:sp>
    </p:spTree>
    <p:extLst>
      <p:ext uri="{BB962C8B-B14F-4D97-AF65-F5344CB8AC3E}">
        <p14:creationId xmlns:p14="http://schemas.microsoft.com/office/powerpoint/2010/main" val="352135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ice.org.uk/guidance/ng4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ce.org.uk/improving-oral-health-for-adults-in-care-hom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ce.org.uk/guidance/ng4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outhcarematters.hee.nhs.uk/links-resources/mouth-care-matters-resources-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conditions/mouth-cancer/"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dentalhealth.org/mouthaware" TargetMode="External"/><Relationship Id="rId5" Type="http://schemas.openxmlformats.org/officeDocument/2006/relationships/hyperlink" Target="https://www.dentalhealth.org/mouth-ulcers" TargetMode="External"/><Relationship Id="rId4" Type="http://schemas.openxmlformats.org/officeDocument/2006/relationships/hyperlink" Target="https://www.dentalhealth.org/mouthcance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BapR9J86ZZ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covid-19-mouth-care-for-patients-with-a-confirmed-or-suspected-case/mouth-care-for-hospitalised-patients-with-confirmed-or-suspected-covid-1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ieQJFSUlOp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unitydentalservices.co.uk/patient-information/referrals/esse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aJvsFUtRL9k&amp;list=PLrVQaAxyJE3eYeayCLSUFpxtkMxWmRo7L&amp;index=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gov.uk/government/publications/adult-oral-health-in-care-homes-toolkit"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ice.org.uk/guidance/ng4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qc.org.uk/publications/major-report/smiling-matters-oral-health-care-care-home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communitydentalservices.co.uk/clinics/essex/"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dementiafriends.org.uk/"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www.dementiafriends.org.uk/WEBArticle?page=dementia-friendly-communities#.Xx7jdZ5Kg2w"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gov.uk/government/publications/delivering-better-oral-health-an-evidence-based-toolkit-for-prevention"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nice.org.uk/guidance/ng189"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a:spcBef>
                <a:spcPct val="0"/>
              </a:spcBef>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917661-85EF-4EBD-96BE-7032DDB4EB27}" type="slidenum">
              <a:rPr lang="en-GB" smtClean="0"/>
              <a:t>1</a:t>
            </a:fld>
            <a:endParaRPr lang="en-GB" dirty="0"/>
          </a:p>
        </p:txBody>
      </p:sp>
    </p:spTree>
    <p:extLst>
      <p:ext uri="{BB962C8B-B14F-4D97-AF65-F5344CB8AC3E}">
        <p14:creationId xmlns:p14="http://schemas.microsoft.com/office/powerpoint/2010/main" val="157825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another diagram showing some more links between oral health and general health. </a:t>
            </a:r>
          </a:p>
          <a:p>
            <a:pPr marL="171450" indent="-171450">
              <a:buFont typeface="Arial" panose="020B0604020202020204" pitchFamily="34" charset="0"/>
              <a:buChar char="•"/>
            </a:pPr>
            <a:r>
              <a:rPr lang="en-GB" dirty="0"/>
              <a:t>Research has found that the oral bacteria present in a pregnant woman can impact the health of her baby. There is evidence which links periodontitis with low birth weight and premature birth. </a:t>
            </a:r>
          </a:p>
          <a:p>
            <a:pPr marL="171450" indent="-171450">
              <a:buFont typeface="Arial" panose="020B0604020202020204" pitchFamily="34" charset="0"/>
              <a:buChar char="•"/>
            </a:pPr>
            <a:r>
              <a:rPr lang="en-GB" dirty="0"/>
              <a:t>This also highlights that poor oral hygiene is associated with dementia and more so amongst people with advanced stages of the disease. </a:t>
            </a: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10</a:t>
            </a:fld>
            <a:endParaRPr lang="en-GB"/>
          </a:p>
        </p:txBody>
      </p:sp>
    </p:spTree>
    <p:extLst>
      <p:ext uri="{BB962C8B-B14F-4D97-AF65-F5344CB8AC3E}">
        <p14:creationId xmlns:p14="http://schemas.microsoft.com/office/powerpoint/2010/main" val="343650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1" dirty="0"/>
              <a:t>There are certain groups of patients that will be more at risk of developing mouth related problems due to either one or a combination of medical, cognitive or physical disabilities: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i="1" dirty="0"/>
              <a:t>Cognitive:</a:t>
            </a:r>
            <a:r>
              <a:rPr lang="en-GB" i="1" dirty="0"/>
              <a:t> </a:t>
            </a:r>
            <a:r>
              <a:rPr lang="en-GB" sz="1200" i="1" dirty="0">
                <a:latin typeface="Arial" panose="020B0604020202020204" pitchFamily="34" charset="0"/>
                <a:cs typeface="Arial" panose="020B0604020202020204" pitchFamily="34" charset="0"/>
              </a:rPr>
              <a:t>This may make it harder for the child to understand the need for mouth care or to carry out mouth care</a:t>
            </a:r>
            <a:r>
              <a:rPr lang="en-GB" sz="1200" dirty="0">
                <a:latin typeface="Arial" panose="020B0604020202020204" pitchFamily="34" charset="0"/>
                <a:cs typeface="Arial" panose="020B0604020202020204" pitchFamily="34" charset="0"/>
              </a:rPr>
              <a:t>. </a:t>
            </a:r>
            <a:r>
              <a:rPr lang="en-GB" i="1" dirty="0"/>
              <a:t>Patients with learning </a:t>
            </a:r>
            <a:r>
              <a:rPr lang="en-GB" sz="2400" i="1" dirty="0">
                <a:latin typeface="Arial" panose="020B0604020202020204" pitchFamily="34" charset="0"/>
                <a:cs typeface="Arial" panose="020B0604020202020204" pitchFamily="34" charset="0"/>
              </a:rPr>
              <a:t>disabilities, Mental health conditions, Delirium, Depression, Autistic Spectrum disorders have all been found to be more at risk of oral health issues.</a:t>
            </a:r>
          </a:p>
          <a:p>
            <a:pPr marL="228600" indent="-228600">
              <a:buFont typeface="+mj-lt"/>
              <a:buAutoNum type="arabicPeriod"/>
            </a:pPr>
            <a:r>
              <a:rPr lang="en-GB" sz="2400" b="1" i="1" dirty="0">
                <a:latin typeface="Arial" panose="020B0604020202020204" pitchFamily="34" charset="0"/>
                <a:cs typeface="Arial" panose="020B0604020202020204" pitchFamily="34" charset="0"/>
              </a:rPr>
              <a:t>Medical conditions:</a:t>
            </a:r>
            <a:r>
              <a:rPr lang="en-GB" sz="2400" i="1" dirty="0">
                <a:latin typeface="Arial" panose="020B0604020202020204" pitchFamily="34" charset="0"/>
                <a:cs typeface="Arial" panose="020B0604020202020204" pitchFamily="34" charset="0"/>
              </a:rPr>
              <a:t> Some medical conditions will make people more susceptible to oral health problems</a:t>
            </a:r>
            <a:r>
              <a:rPr lang="en-GB" sz="2400"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 For example Diabetes and Xerostomia (dry mouth) can significantly impact oral health. With diabetes o</a:t>
            </a:r>
            <a:r>
              <a:rPr lang="en-GB" sz="1200" i="1" kern="1200" dirty="0">
                <a:solidFill>
                  <a:schemeClr val="tx1"/>
                </a:solidFill>
                <a:effectLst/>
                <a:latin typeface="+mn-lt"/>
                <a:ea typeface="+mn-ea"/>
                <a:cs typeface="+mn-cs"/>
              </a:rPr>
              <a:t>ral hygiene is really important to help maintain balanced blood sugar levels. If a adult has an infection in the mouth the blood glucose levels will usually rise in response. Should the infection in the mouth become worse, there could be problems with food intake, which might affect diabetes management. </a:t>
            </a:r>
          </a:p>
          <a:p>
            <a:pPr marL="228600" indent="-228600">
              <a:buFont typeface="+mj-lt"/>
              <a:buAutoNum type="arabicPeriod"/>
            </a:pPr>
            <a:r>
              <a:rPr lang="en-GB" sz="1200" b="1" i="1" kern="1200" dirty="0">
                <a:solidFill>
                  <a:schemeClr val="tx1"/>
                </a:solidFill>
                <a:effectLst/>
                <a:latin typeface="+mn-lt"/>
                <a:ea typeface="+mn-ea"/>
                <a:cs typeface="+mn-cs"/>
              </a:rPr>
              <a:t>Physical disability: </a:t>
            </a:r>
            <a:r>
              <a:rPr lang="en-GB" sz="1200" i="1" dirty="0">
                <a:latin typeface="Arial" panose="020B0604020202020204" pitchFamily="34" charset="0"/>
                <a:cs typeface="Arial" panose="020B0604020202020204" pitchFamily="34" charset="0"/>
              </a:rPr>
              <a:t>This may lead to difficulties in carrying out personal mouth care or mobility problems. </a:t>
            </a:r>
            <a:r>
              <a:rPr lang="en-GB" sz="1200" i="1" kern="1200" dirty="0">
                <a:solidFill>
                  <a:schemeClr val="tx1"/>
                </a:solidFill>
                <a:effectLst/>
                <a:latin typeface="+mn-lt"/>
                <a:ea typeface="+mn-ea"/>
                <a:cs typeface="+mn-cs"/>
              </a:rPr>
              <a:t>Conditions such as muscular dystrophy and cerebral palsy for example can affect an individuals ability to complete oral hygiene tasks. </a:t>
            </a:r>
            <a:endParaRPr lang="en-GB" sz="2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11</a:t>
            </a:fld>
            <a:endParaRPr lang="en-GB"/>
          </a:p>
        </p:txBody>
      </p:sp>
    </p:spTree>
    <p:extLst>
      <p:ext uri="{BB962C8B-B14F-4D97-AF65-F5344CB8AC3E}">
        <p14:creationId xmlns:p14="http://schemas.microsoft.com/office/powerpoint/2010/main" val="316515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i="1" dirty="0">
                <a:latin typeface="Arial" panose="020B0604020202020204" pitchFamily="34" charset="0"/>
                <a:cs typeface="Arial" panose="020B0604020202020204" pitchFamily="34" charset="0"/>
              </a:rPr>
              <a:t>Mental health conditions such as depression can cause patients to lose motivation for personal hygiene including mouth care.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i="1" dirty="0">
                <a:latin typeface="Arial" panose="020B0604020202020204" pitchFamily="34" charset="0"/>
                <a:cs typeface="Arial" panose="020B0604020202020204" pitchFamily="34" charset="0"/>
              </a:rPr>
              <a:t>They may require motivation from hospital staff to encourage them to look after their mouths.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i="1" dirty="0">
                <a:latin typeface="Arial" panose="020B0604020202020204" pitchFamily="34" charset="0"/>
                <a:cs typeface="Arial" panose="020B0604020202020204" pitchFamily="34" charset="0"/>
              </a:rPr>
              <a:t>This may include daily reminders and encouraging them at different times of the day when they are more receptive.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i="1" dirty="0">
                <a:latin typeface="Arial" panose="020B0604020202020204" pitchFamily="34" charset="0"/>
                <a:cs typeface="Arial" panose="020B0604020202020204" pitchFamily="34" charset="0"/>
              </a:rPr>
              <a:t>It is also important to note that a </a:t>
            </a:r>
            <a:r>
              <a:rPr lang="en-GB" i="1" dirty="0"/>
              <a:t>dry mouth can be a side effect of over 400 medications and among the more likely types to cause problems are some of the drugs used to treat depression, nerve pain (neuropathy) and anxiety, as well as some antihistamines, decongestants, muscle relaxants and pain medications.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i="1" dirty="0"/>
              <a:t>People suffering from a dry mouth are more at risk of oral health problems therefore it is really important that any patients on such medications for their mental health are aware of the importance of good oral care. </a:t>
            </a:r>
          </a:p>
        </p:txBody>
      </p:sp>
      <p:sp>
        <p:nvSpPr>
          <p:cNvPr id="4" name="Slide Number Placeholder 3"/>
          <p:cNvSpPr>
            <a:spLocks noGrp="1"/>
          </p:cNvSpPr>
          <p:nvPr>
            <p:ph type="sldNum" sz="quarter" idx="5"/>
          </p:nvPr>
        </p:nvSpPr>
        <p:spPr/>
        <p:txBody>
          <a:bodyPr/>
          <a:lstStyle/>
          <a:p>
            <a:fld id="{8AB0D4E1-8000-4CED-AADD-8E9ECEC4032D}" type="slidenum">
              <a:rPr lang="en-GB" smtClean="0"/>
              <a:t>12</a:t>
            </a:fld>
            <a:endParaRPr lang="en-GB"/>
          </a:p>
        </p:txBody>
      </p:sp>
    </p:spTree>
    <p:extLst>
      <p:ext uri="{BB962C8B-B14F-4D97-AF65-F5344CB8AC3E}">
        <p14:creationId xmlns:p14="http://schemas.microsoft.com/office/powerpoint/2010/main" val="67733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1"/>
              </a:buClr>
              <a:buFont typeface="+mj-lt"/>
              <a:buAutoNum type="arabicPeriod"/>
            </a:pPr>
            <a:r>
              <a:rPr lang="en-GB" sz="1200" i="1" dirty="0">
                <a:latin typeface="Arial" panose="020B0604020202020204" pitchFamily="34" charset="0"/>
                <a:cs typeface="Arial" panose="020B0604020202020204" pitchFamily="34" charset="0"/>
              </a:rPr>
              <a:t>The oral health of people with moderate – severe LD has been found to be poorer than that of the general population. </a:t>
            </a:r>
          </a:p>
          <a:p>
            <a:pPr marL="285750" indent="-285750">
              <a:buClr>
                <a:schemeClr val="accent1"/>
              </a:buClr>
              <a:buFont typeface="+mj-lt"/>
              <a:buAutoNum type="arabicPeriod"/>
            </a:pPr>
            <a:r>
              <a:rPr lang="en-GB" sz="1200" i="1" dirty="0">
                <a:latin typeface="Arial" panose="020B0604020202020204" pitchFamily="34" charset="0"/>
                <a:cs typeface="Arial" panose="020B0604020202020204" pitchFamily="34" charset="0"/>
              </a:rPr>
              <a:t>For example they have been found to have higher rates of untreated dental decay and severe gum disease.</a:t>
            </a:r>
          </a:p>
          <a:p>
            <a:pPr marL="285750" indent="-285750">
              <a:buClr>
                <a:schemeClr val="accent1"/>
              </a:buClr>
              <a:buFont typeface="+mj-lt"/>
              <a:buAutoNum type="arabicPeriod"/>
            </a:pPr>
            <a:r>
              <a:rPr lang="en-GB" sz="1200" i="1" dirty="0">
                <a:latin typeface="Arial" panose="020B0604020202020204" pitchFamily="34" charset="0"/>
                <a:cs typeface="Arial" panose="020B0604020202020204" pitchFamily="34" charset="0"/>
              </a:rPr>
              <a:t>Patients with LD or autism may find it difficult to communicate when they are in pain or have problems with their mouth.</a:t>
            </a:r>
          </a:p>
          <a:p>
            <a:pPr marL="285750" indent="-285750">
              <a:buClr>
                <a:schemeClr val="accent1"/>
              </a:buClr>
              <a:buFont typeface="+mj-lt"/>
              <a:buAutoNum type="arabicPeriod"/>
            </a:pPr>
            <a:r>
              <a:rPr lang="en-GB" sz="1200" i="1" dirty="0">
                <a:latin typeface="Arial" panose="020B0604020202020204" pitchFamily="34" charset="0"/>
                <a:cs typeface="Arial" panose="020B0604020202020204" pitchFamily="34" charset="0"/>
              </a:rPr>
              <a:t>They may need simple reminders regarding oral care or may require assistance to do it. </a:t>
            </a:r>
          </a:p>
          <a:p>
            <a:pPr marL="285750" indent="-285750">
              <a:buClr>
                <a:schemeClr val="accent1"/>
              </a:buClr>
              <a:buFont typeface="+mj-lt"/>
              <a:buAutoNum type="arabicPeriod"/>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13</a:t>
            </a:fld>
            <a:endParaRPr lang="en-GB"/>
          </a:p>
        </p:txBody>
      </p:sp>
    </p:spTree>
    <p:extLst>
      <p:ext uri="{BB962C8B-B14F-4D97-AF65-F5344CB8AC3E}">
        <p14:creationId xmlns:p14="http://schemas.microsoft.com/office/powerpoint/2010/main" val="88598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i="0" kern="1200" dirty="0">
                <a:solidFill>
                  <a:schemeClr val="tx1"/>
                </a:solidFill>
                <a:effectLst/>
                <a:latin typeface="Arial" panose="020B0604020202020204" pitchFamily="34" charset="0"/>
                <a:ea typeface="+mn-ea"/>
                <a:cs typeface="Arial" panose="020B0604020202020204" pitchFamily="34" charset="0"/>
              </a:rPr>
              <a:t>The CQC Smiling Matters Report reviewed oral health in care home across England and highlighted that implementation of the NICE 2016 </a:t>
            </a:r>
            <a:r>
              <a:rPr lang="en-GB" sz="1100" i="1" kern="1200" dirty="0">
                <a:solidFill>
                  <a:schemeClr val="tx1"/>
                </a:solidFill>
                <a:effectLst/>
                <a:latin typeface="Arial" panose="020B0604020202020204" pitchFamily="34" charset="0"/>
                <a:ea typeface="+mn-ea"/>
                <a:cs typeface="Arial" panose="020B0604020202020204" pitchFamily="34" charset="0"/>
              </a:rPr>
              <a:t>Oral Health for Adults in Care Homes </a:t>
            </a:r>
            <a:r>
              <a:rPr lang="en-GB" sz="1100" i="0" kern="1200" dirty="0">
                <a:solidFill>
                  <a:schemeClr val="tx1"/>
                </a:solidFill>
                <a:effectLst/>
                <a:latin typeface="Arial" panose="020B0604020202020204" pitchFamily="34" charset="0"/>
                <a:ea typeface="+mn-ea"/>
                <a:cs typeface="Arial" panose="020B0604020202020204" pitchFamily="34" charset="0"/>
              </a:rPr>
              <a:t>guidelines at  </a:t>
            </a:r>
            <a:r>
              <a:rPr lang="en-GB" sz="1200" u="sng" kern="1200" dirty="0">
                <a:solidFill>
                  <a:schemeClr val="tx1"/>
                </a:solidFill>
                <a:effectLst/>
                <a:latin typeface="+mn-lt"/>
                <a:ea typeface="+mn-ea"/>
                <a:cs typeface="+mn-cs"/>
                <a:hlinkClick r:id="rId3"/>
              </a:rPr>
              <a:t>https://www.nice.org.uk/guidance/ng48</a:t>
            </a:r>
            <a:r>
              <a:rPr lang="en-GB" sz="1200" u="sng" kern="1200" dirty="0">
                <a:solidFill>
                  <a:schemeClr val="tx1"/>
                </a:solidFill>
                <a:effectLst/>
                <a:latin typeface="+mn-lt"/>
                <a:ea typeface="+mn-ea"/>
                <a:cs typeface="+mn-cs"/>
              </a:rPr>
              <a:t> </a:t>
            </a:r>
            <a:r>
              <a:rPr lang="en-GB" sz="1100" i="0" kern="1200" dirty="0">
                <a:solidFill>
                  <a:schemeClr val="tx1"/>
                </a:solidFill>
                <a:effectLst/>
                <a:latin typeface="Arial" panose="020B0604020202020204" pitchFamily="34" charset="0"/>
                <a:ea typeface="+mn-ea"/>
                <a:cs typeface="Arial" panose="020B0604020202020204" pitchFamily="34" charset="0"/>
              </a:rPr>
              <a:t>should be a priority and recommends that day to day oral hygiene to be of equal priority to other personal care tasks.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i="0" kern="1200" dirty="0">
                <a:solidFill>
                  <a:schemeClr val="tx1"/>
                </a:solidFill>
                <a:effectLst/>
                <a:latin typeface="Arial" panose="020B0604020202020204" pitchFamily="34" charset="0"/>
                <a:ea typeface="+mn-ea"/>
                <a:cs typeface="Arial" panose="020B0604020202020204" pitchFamily="34" charset="0"/>
              </a:rPr>
              <a:t>The report found that too many people living in care homes were not being supported with their oral health therefore staff needed better training.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Both the CQC report and NICE 2016 guidelines recommend that all care homes have an Oral Health Policy and assign an Oral Health Champion, ideally someone with interest in the subject.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i="0" kern="1200" dirty="0">
                <a:solidFill>
                  <a:schemeClr val="tx1"/>
                </a:solidFill>
                <a:effectLst/>
                <a:latin typeface="Arial" panose="020B0604020202020204" pitchFamily="34" charset="0"/>
                <a:ea typeface="+mn-ea"/>
                <a:cs typeface="Arial" panose="020B0604020202020204" pitchFamily="34" charset="0"/>
              </a:rPr>
              <a:t>The Oral Health Champion can be someone who has overall responsibility for oral health within the care setting - for example they can make sure all the oral health care plans are kept up to date, toothbrushes are changed regularly, staff are provided with oral health training and are following the Delivering Better Oral Health Tool Kit Guidelines, 2017 (which we will talk a bit more about later). </a:t>
            </a:r>
            <a:r>
              <a:rPr lang="en-GB" sz="1100" b="0" i="0" kern="1200" dirty="0">
                <a:solidFill>
                  <a:schemeClr val="tx1"/>
                </a:solidFill>
                <a:effectLst/>
                <a:latin typeface="Arial" panose="020B0604020202020204" pitchFamily="34" charset="0"/>
                <a:ea typeface="+mn-ea"/>
                <a:cs typeface="Arial" panose="020B0604020202020204" pitchFamily="34" charset="0"/>
              </a:rPr>
              <a:t>This is a document produced by Public Health England and provides oral health advice from birth – adulthood.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i="0" kern="1200" dirty="0">
                <a:solidFill>
                  <a:schemeClr val="tx1"/>
                </a:solidFill>
                <a:effectLst/>
                <a:latin typeface="Arial" panose="020B0604020202020204" pitchFamily="34" charset="0"/>
                <a:ea typeface="+mn-ea"/>
                <a:cs typeface="Arial" panose="020B0604020202020204" pitchFamily="34" charset="0"/>
              </a:rPr>
              <a:t>The NICE Guidelines 2016, set out what an oral health policy should contain and the importance of oral health assessments and individual care plans. Again we will talk about this in more detail on the next slides.</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14</a:t>
            </a:fld>
            <a:endParaRPr lang="en-GB"/>
          </a:p>
        </p:txBody>
      </p:sp>
    </p:spTree>
    <p:extLst>
      <p:ext uri="{BB962C8B-B14F-4D97-AF65-F5344CB8AC3E}">
        <p14:creationId xmlns:p14="http://schemas.microsoft.com/office/powerpoint/2010/main" val="406183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Font typeface="+mj-lt"/>
              <a:buAutoNum type="arabicPeriod"/>
            </a:pPr>
            <a:r>
              <a:rPr lang="en-GB" sz="1100" i="0" dirty="0">
                <a:latin typeface="Arial" panose="020B0604020202020204" pitchFamily="34" charset="0"/>
                <a:cs typeface="Arial" panose="020B0604020202020204" pitchFamily="34" charset="0"/>
              </a:rPr>
              <a:t>Assess the mouth care needs of all residents on admission.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latin typeface="Arial" panose="020B0604020202020204" pitchFamily="34" charset="0"/>
                <a:cs typeface="Arial" panose="020B0604020202020204" pitchFamily="34" charset="0"/>
              </a:rPr>
              <a:t>The oral health assessment can be used as part of daily mouth care and results should be clearly recorded. </a:t>
            </a:r>
            <a:endParaRPr lang="en-GB" sz="1100" i="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i="0" dirty="0">
                <a:latin typeface="Arial" panose="020B0604020202020204" pitchFamily="34" charset="0"/>
                <a:cs typeface="Arial" panose="020B0604020202020204" pitchFamily="34" charset="0"/>
              </a:rPr>
              <a:t>The Australian Institute of Health &amp; Welfare Oral Health Assessment tool is recommended by NICE guidelines 2016 (NG48). Please copy and paste the following link into your browser to access this: </a:t>
            </a:r>
            <a:r>
              <a:rPr lang="en-GB" sz="1100" dirty="0">
                <a:latin typeface="Arial" panose="020B0604020202020204" pitchFamily="34" charset="0"/>
                <a:cs typeface="Arial" panose="020B0604020202020204" pitchFamily="34" charset="0"/>
                <a:hlinkClick r:id="rId3"/>
              </a:rPr>
              <a:t>https://www.nice.org.uk/improving-oral-health-for-adults-in-care-homes</a:t>
            </a:r>
            <a:r>
              <a:rPr lang="en-GB" sz="1100" dirty="0">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i="0" u="none" kern="1200" dirty="0">
                <a:solidFill>
                  <a:schemeClr val="tx1"/>
                </a:solidFill>
                <a:effectLst/>
                <a:latin typeface="Arial" panose="020B0604020202020204" pitchFamily="34" charset="0"/>
                <a:ea typeface="+mn-ea"/>
                <a:cs typeface="Arial" panose="020B0604020202020204" pitchFamily="34" charset="0"/>
              </a:rPr>
              <a:t>Results from the Oral Health Assessment Tool should be recorded in the person’s care plan.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i="0" dirty="0">
                <a:latin typeface="Arial" panose="020B0604020202020204" pitchFamily="34" charset="0"/>
                <a:cs typeface="Arial" panose="020B0604020202020204" pitchFamily="34" charset="0"/>
              </a:rPr>
              <a:t>Any areas scoring 1 or 2 on the assessment tool – seek dentist advice.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i="0" u="none" kern="1200" dirty="0">
                <a:solidFill>
                  <a:schemeClr val="tx1"/>
                </a:solidFill>
                <a:effectLst/>
                <a:latin typeface="Arial" panose="020B0604020202020204" pitchFamily="34" charset="0"/>
                <a:ea typeface="+mn-ea"/>
                <a:cs typeface="Arial" panose="020B0604020202020204" pitchFamily="34" charset="0"/>
              </a:rPr>
              <a:t>The assessment tool should prompt care plans and dental appointments.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i="0" u="none" kern="1200" dirty="0">
                <a:solidFill>
                  <a:schemeClr val="tx1"/>
                </a:solidFill>
                <a:effectLst/>
                <a:latin typeface="Arial" panose="020B0604020202020204" pitchFamily="34" charset="0"/>
                <a:ea typeface="+mn-ea"/>
                <a:cs typeface="Arial" panose="020B0604020202020204" pitchFamily="34" charset="0"/>
              </a:rPr>
              <a:t>The tool can be used to assess/reassess the patient as many times as required.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i="0" u="none" kern="1200" dirty="0">
                <a:solidFill>
                  <a:schemeClr val="tx1"/>
                </a:solidFill>
                <a:effectLst/>
                <a:latin typeface="Arial" panose="020B0604020202020204" pitchFamily="34" charset="0"/>
                <a:ea typeface="+mn-ea"/>
                <a:cs typeface="Arial" panose="020B0604020202020204" pitchFamily="34" charset="0"/>
              </a:rPr>
              <a:t>Oral health should be routinely checked when a resident experiences weight loss that cannot be explained through ill-health or other ongoing health conditions. This should be carried out by a dentist.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15</a:t>
            </a:fld>
            <a:endParaRPr lang="en-GB"/>
          </a:p>
        </p:txBody>
      </p:sp>
    </p:spTree>
    <p:extLst>
      <p:ext uri="{BB962C8B-B14F-4D97-AF65-F5344CB8AC3E}">
        <p14:creationId xmlns:p14="http://schemas.microsoft.com/office/powerpoint/2010/main" val="131401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lvl="0" indent="-22860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All patients should have an individual care plan which should be reviewed and updated with their mouth care needs as they change or at least monthly, whichever comes first. This is really important so that the care plan is always kept up to date.</a:t>
            </a:r>
          </a:p>
          <a:p>
            <a:pPr marL="228600" lvl="0" indent="-22860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The oral needs and care of each resident should be monitored daily and it’s really important that all staff know how to recognise and respond to a residents’ changing mouth care needs and who to report any concerns to, e.g. your oral health champion.</a:t>
            </a:r>
          </a:p>
          <a:p>
            <a:pPr marL="228600" lvl="0" indent="-22860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The NICE Guidelines 2016, </a:t>
            </a:r>
            <a:r>
              <a:rPr lang="en-GB" sz="1100" b="0" i="1" kern="1200" dirty="0">
                <a:solidFill>
                  <a:schemeClr val="tx1"/>
                </a:solidFill>
                <a:effectLst/>
                <a:latin typeface="Arial" panose="020B0604020202020204" pitchFamily="34" charset="0"/>
                <a:ea typeface="+mn-ea"/>
                <a:cs typeface="Arial" panose="020B0604020202020204" pitchFamily="34" charset="0"/>
              </a:rPr>
              <a:t>Oral Health For Adults In Care Homes </a:t>
            </a:r>
            <a:r>
              <a:rPr lang="en-GB" sz="1100" b="0" i="0" kern="1200" dirty="0">
                <a:solidFill>
                  <a:schemeClr val="tx1"/>
                </a:solidFill>
                <a:effectLst/>
                <a:latin typeface="Arial" panose="020B0604020202020204" pitchFamily="34" charset="0"/>
                <a:ea typeface="+mn-ea"/>
                <a:cs typeface="Arial" panose="020B0604020202020204" pitchFamily="34" charset="0"/>
              </a:rPr>
              <a:t>at: </a:t>
            </a:r>
            <a:r>
              <a:rPr lang="en-GB" sz="1200" u="sng" kern="1200" dirty="0">
                <a:solidFill>
                  <a:schemeClr val="tx1"/>
                </a:solidFill>
                <a:effectLst/>
                <a:latin typeface="+mn-lt"/>
                <a:ea typeface="+mn-ea"/>
                <a:cs typeface="+mn-cs"/>
                <a:hlinkClick r:id="rId3"/>
              </a:rPr>
              <a:t>https://www.nice.org.uk/guidance/ng48</a:t>
            </a:r>
            <a:r>
              <a:rPr lang="en-GB" sz="1100" b="0" i="0" kern="1200" dirty="0">
                <a:solidFill>
                  <a:schemeClr val="tx1"/>
                </a:solidFill>
                <a:effectLst/>
                <a:latin typeface="Arial" panose="020B0604020202020204" pitchFamily="34" charset="0"/>
                <a:ea typeface="+mn-ea"/>
                <a:cs typeface="Arial" panose="020B0604020202020204" pitchFamily="34" charset="0"/>
              </a:rPr>
              <a:t> provide thorough guidance on what exactly should be included in an individuals oral health care plan. You will need to refer to these guidelines when writing your care plans but for example you would include things like: - the results of the oral health assessment, - how the resident usually manages their mouth care &amp; what support they need (do they use a electric or manual toothbrush/ what sort of toothpaste do they like/ do they wear dentures), - name and address of their dentist and any dental appointments, (if they haven’t got a dentist this will need to be arranged). </a:t>
            </a:r>
          </a:p>
          <a:p>
            <a:pPr marL="228600" lvl="0" indent="-22860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With the patients’ permission it can also be useful to involve family in the initial assessment/ care planning process in order to understand to patients full oral care needs/ usual routine.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The daily mouth care provided by staff should follow each patient’s care plan and should be aligned with advice in the Delivering Better Oral Health Tool Kit (2017).</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There should also be clear daily documentation of mouth care provided by staff and any observations of the mouth should be recorded including any concerns such as ulcers/ sore spots/ changes for example, so that other staff know there are concerns and can continue to monitor. </a:t>
            </a:r>
          </a:p>
          <a:p>
            <a:pPr marL="228600" lvl="0" indent="-22860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All staff should also know how to respond if a resident does not want daily mouth care or to have their dentures removed. Any refusal of care should be clearly documented and reported to a senior member of staff. Reasons for refusal of care and subsequent re-attempts to provide the care should also be documented. Familiarise yourself with the ‘Refusal of Care’ policy within your workplace.</a:t>
            </a:r>
          </a:p>
          <a:p>
            <a:pPr marL="228600" lvl="0" indent="-228600">
              <a:buFont typeface="Arial" panose="020B0604020202020204" pitchFamily="34" charset="0"/>
              <a:buAutoNum type="arabicPeriod"/>
            </a:pPr>
            <a:r>
              <a:rPr lang="en-GB" sz="1100" b="0" i="0" kern="1200" dirty="0">
                <a:solidFill>
                  <a:schemeClr val="tx1"/>
                </a:solidFill>
                <a:effectLst/>
                <a:latin typeface="Arial" panose="020B0604020202020204" pitchFamily="34" charset="0"/>
                <a:ea typeface="+mn-ea"/>
                <a:cs typeface="Arial" panose="020B0604020202020204" pitchFamily="34" charset="0"/>
              </a:rPr>
              <a:t>Toothbrushes should be changed when bristles become splayed or every 3 months, whichever comes first. This should be clearly documented in care plans.</a:t>
            </a:r>
          </a:p>
          <a:p>
            <a:pPr marL="0" lvl="0" indent="0">
              <a:buFont typeface="Arial" panose="020B0604020202020204" pitchFamily="34" charset="0"/>
              <a:buNone/>
            </a:pPr>
            <a:endParaRPr lang="en-GB" sz="1100" b="1" i="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16</a:t>
            </a:fld>
            <a:endParaRPr lang="en-GB"/>
          </a:p>
        </p:txBody>
      </p:sp>
    </p:spTree>
    <p:extLst>
      <p:ext uri="{BB962C8B-B14F-4D97-AF65-F5344CB8AC3E}">
        <p14:creationId xmlns:p14="http://schemas.microsoft.com/office/powerpoint/2010/main" val="377695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This is a really great tool from Mouthcare Matters, A Guide for Hospital Healthcare Professionals (Second Edition) (2019). </a:t>
            </a:r>
          </a:p>
          <a:p>
            <a:pPr marL="228600" indent="-228600">
              <a:buFont typeface="+mj-lt"/>
              <a:buAutoNum type="arabicPeriod"/>
            </a:pPr>
            <a:r>
              <a:rPr lang="en-GB" i="0" dirty="0"/>
              <a:t>This guide and the above poster can be found at: </a:t>
            </a:r>
            <a:r>
              <a:rPr lang="en-GB" sz="1200" i="0" u="sng" kern="1200" dirty="0">
                <a:solidFill>
                  <a:schemeClr val="tx1"/>
                </a:solidFill>
                <a:effectLst/>
                <a:latin typeface="+mn-lt"/>
                <a:ea typeface="+mn-ea"/>
                <a:cs typeface="+mn-cs"/>
                <a:hlinkClick r:id="rId3"/>
              </a:rPr>
              <a:t>https://mouthcarematters.hee.nhs.uk/links-resources/mouth-care-matters-resources-2/</a:t>
            </a:r>
            <a:r>
              <a:rPr lang="en-GB" sz="1200" i="0" u="none" kern="1200" dirty="0">
                <a:solidFill>
                  <a:schemeClr val="tx1"/>
                </a:solidFill>
                <a:effectLst/>
                <a:latin typeface="+mn-lt"/>
                <a:ea typeface="+mn-ea"/>
                <a:cs typeface="+mn-cs"/>
              </a:rPr>
              <a:t> </a:t>
            </a:r>
            <a:r>
              <a:rPr lang="en-GB" i="0" dirty="0"/>
              <a:t>(You may need to copy and paste this link into your browser in order to access).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You could have this poster displayed within your home so you have a point of reference if a resident is showing any concerns.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It’s like a traffic light system where green is healthy, and amber or red are a cause for concern and shows what needs to be referred to a dentist.</a:t>
            </a:r>
            <a:endParaRPr lang="en-GB" b="1"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a:t>In a healthy mouth the lips and tongue should be pink and moist. The mouth should be clean, look healthy and have saliva present. The teeth should be clean and there shouldn’t be any broken or loose teeth. Dentures should be clean and comfortable.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indent="0">
              <a:buNone/>
            </a:pPr>
            <a:endParaRPr lang="en-GB" b="0"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17</a:t>
            </a:fld>
            <a:endParaRPr lang="en-GB"/>
          </a:p>
        </p:txBody>
      </p:sp>
    </p:spTree>
    <p:extLst>
      <p:ext uri="{BB962C8B-B14F-4D97-AF65-F5344CB8AC3E}">
        <p14:creationId xmlns:p14="http://schemas.microsoft.com/office/powerpoint/2010/main" val="2112319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i="0" kern="1200" dirty="0">
                <a:solidFill>
                  <a:schemeClr val="tx1"/>
                </a:solidFill>
                <a:effectLst/>
                <a:latin typeface="+mn-lt"/>
                <a:ea typeface="+mn-ea"/>
                <a:cs typeface="+mn-cs"/>
              </a:rPr>
              <a:t>Mouth cancer can strike in a number of places, including the lips, tongue, gums, tonsils and cheeks. </a:t>
            </a:r>
            <a:r>
              <a:rPr lang="en-GB" dirty="0">
                <a:solidFill>
                  <a:schemeClr val="tx1"/>
                </a:solidFill>
                <a:latin typeface="Arial" panose="020B0604020202020204" pitchFamily="34" charset="0"/>
                <a:cs typeface="Arial" panose="020B0604020202020204" pitchFamily="34" charset="0"/>
              </a:rPr>
              <a:t>Three signs and symptoms </a:t>
            </a:r>
            <a:r>
              <a:rPr lang="en-GB" b="1" dirty="0">
                <a:solidFill>
                  <a:schemeClr val="tx1"/>
                </a:solidFill>
                <a:latin typeface="Arial" panose="020B0604020202020204" pitchFamily="34" charset="0"/>
                <a:cs typeface="Arial" panose="020B0604020202020204" pitchFamily="34" charset="0"/>
              </a:rPr>
              <a:t>not to ignore &amp; to be reported to your dentist </a:t>
            </a:r>
            <a:r>
              <a:rPr lang="en-GB" dirty="0">
                <a:solidFill>
                  <a:schemeClr val="tx1"/>
                </a:solidFill>
                <a:latin typeface="Arial" panose="020B0604020202020204" pitchFamily="34" charset="0"/>
                <a:cs typeface="Arial" panose="020B0604020202020204" pitchFamily="34" charset="0"/>
              </a:rPr>
              <a:t>are:</a:t>
            </a:r>
          </a:p>
          <a:p>
            <a:pPr marL="228600" lvl="0" indent="-228600">
              <a:spcBef>
                <a:spcPts val="0"/>
              </a:spcBef>
              <a:buSzTx/>
              <a:buFont typeface="+mj-lt"/>
              <a:buAutoNum type="arabicPeriod"/>
              <a:defRPr/>
            </a:pPr>
            <a:r>
              <a:rPr lang="en-GB" dirty="0">
                <a:solidFill>
                  <a:schemeClr val="tx1"/>
                </a:solidFill>
                <a:latin typeface="Arial" panose="020B0604020202020204" pitchFamily="34" charset="0"/>
                <a:cs typeface="Arial" panose="020B0604020202020204" pitchFamily="34" charset="0"/>
              </a:rPr>
              <a:t>Mouth ulcers present for over 10 days</a:t>
            </a:r>
          </a:p>
          <a:p>
            <a:pPr marL="228600" lvl="0" indent="-228600">
              <a:spcBef>
                <a:spcPts val="0"/>
              </a:spcBef>
              <a:buSzTx/>
              <a:buFont typeface="+mj-lt"/>
              <a:buAutoNum type="arabicPeriod"/>
              <a:defRPr/>
            </a:pPr>
            <a:r>
              <a:rPr lang="en-GB" dirty="0">
                <a:solidFill>
                  <a:schemeClr val="tx1"/>
                </a:solidFill>
                <a:latin typeface="Arial" panose="020B0604020202020204" pitchFamily="34" charset="0"/>
                <a:cs typeface="Arial" panose="020B0604020202020204" pitchFamily="34" charset="0"/>
              </a:rPr>
              <a:t>Red and white patches in the mouth.</a:t>
            </a:r>
          </a:p>
          <a:p>
            <a:pPr marL="228600" lvl="0" indent="-228600">
              <a:spcBef>
                <a:spcPts val="0"/>
              </a:spcBef>
              <a:buSzTx/>
              <a:buFont typeface="+mj-lt"/>
              <a:buAutoNum type="arabicPeriod"/>
              <a:defRPr/>
            </a:pPr>
            <a:r>
              <a:rPr lang="en-GB" dirty="0">
                <a:solidFill>
                  <a:schemeClr val="tx1"/>
                </a:solidFill>
                <a:latin typeface="Arial" panose="020B0604020202020204" pitchFamily="34" charset="0"/>
                <a:cs typeface="Arial" panose="020B0604020202020204" pitchFamily="34" charset="0"/>
              </a:rPr>
              <a:t>Unusual lumps or swellings in the mouth or head and neck area.</a:t>
            </a:r>
            <a:r>
              <a:rPr lang="en-GB" dirty="0"/>
              <a:t> </a:t>
            </a:r>
            <a:endParaRPr lang="en-GB" sz="1200" i="0" kern="1200" dirty="0">
              <a:solidFill>
                <a:schemeClr val="tx1"/>
              </a:solidFill>
              <a:effectLst/>
              <a:latin typeface="Arial" panose="020B0604020202020204" pitchFamily="34" charset="0"/>
              <a:ea typeface="+mn-ea"/>
              <a:cs typeface="Arial" panose="020B0604020202020204" pitchFamily="34" charset="0"/>
            </a:endParaRPr>
          </a:p>
          <a:p>
            <a:pPr marL="0" lvl="0" indent="0">
              <a:spcBef>
                <a:spcPts val="0"/>
              </a:spcBef>
              <a:buSzTx/>
              <a:buFont typeface="Arial" panose="020B0604020202020204" pitchFamily="34" charset="0"/>
              <a:buNone/>
              <a:defRPr/>
            </a:pPr>
            <a:endParaRPr lang="en-GB" sz="1200" i="0" kern="1200" dirty="0">
              <a:solidFill>
                <a:schemeClr val="tx1"/>
              </a:solidFill>
              <a:effectLst/>
              <a:latin typeface="Arial" panose="020B0604020202020204" pitchFamily="34" charset="0"/>
              <a:ea typeface="+mn-ea"/>
              <a:cs typeface="Arial" panose="020B0604020202020204" pitchFamily="34" charset="0"/>
            </a:endParaRPr>
          </a:p>
          <a:p>
            <a:pPr marL="171450" lvl="0" indent="-171450">
              <a:spcBef>
                <a:spcPts val="0"/>
              </a:spcBef>
              <a:buSzTx/>
              <a:buFont typeface="Arial" panose="020B0604020202020204" pitchFamily="34" charset="0"/>
              <a:buChar char="•"/>
              <a:defRPr/>
            </a:pPr>
            <a:r>
              <a:rPr lang="en-GB" sz="1200" i="0" kern="1200" dirty="0">
                <a:solidFill>
                  <a:schemeClr val="tx1"/>
                </a:solidFill>
                <a:effectLst/>
                <a:latin typeface="+mn-lt"/>
                <a:ea typeface="+mn-ea"/>
                <a:cs typeface="+mn-cs"/>
              </a:rPr>
              <a:t>Early detection is crucial for survival, therefore it’s extremely important that we all know what to look out for. The key message here is “</a:t>
            </a:r>
            <a:r>
              <a:rPr lang="en-GB" sz="1200" b="1" i="0" kern="1200" dirty="0">
                <a:solidFill>
                  <a:schemeClr val="tx1"/>
                </a:solidFill>
                <a:effectLst/>
                <a:latin typeface="+mn-lt"/>
                <a:ea typeface="+mn-ea"/>
                <a:cs typeface="+mn-cs"/>
              </a:rPr>
              <a:t>If in doubt, get checked out”. </a:t>
            </a:r>
          </a:p>
          <a:p>
            <a:pPr marL="171450" indent="-171450">
              <a:buFont typeface="Arial" panose="020B0604020202020204" pitchFamily="34" charset="0"/>
              <a:buChar char="•"/>
            </a:pPr>
            <a:r>
              <a:rPr lang="en-GB" sz="1200" b="0" i="0" u="none" kern="1200" dirty="0">
                <a:solidFill>
                  <a:schemeClr val="tx1"/>
                </a:solidFill>
                <a:effectLst/>
                <a:latin typeface="+mn-lt"/>
                <a:ea typeface="+mn-ea"/>
                <a:cs typeface="+mn-cs"/>
              </a:rPr>
              <a:t>We should all be having regular dental check ups every 6 months which should include an oral cancer screen. Mouth cancer can affect anyone.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a:solidFill>
                  <a:schemeClr val="tx1"/>
                </a:solidFill>
                <a:effectLst/>
                <a:latin typeface="+mn-lt"/>
                <a:ea typeface="+mn-ea"/>
                <a:cs typeface="Calibri"/>
              </a:rPr>
              <a:t>People</a:t>
            </a:r>
            <a:r>
              <a:rPr lang="en-US" i="0" baseline="0" dirty="0">
                <a:cs typeface="Calibri"/>
              </a:rPr>
              <a:t> with dentures or no teeth can still get mouth cancer and therefore still need to have regular oral cancer screens and check ups by a dentist every 6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effectLst/>
                <a:latin typeface="+mn-lt"/>
                <a:ea typeface="+mn-ea"/>
                <a:cs typeface="+mn-cs"/>
              </a:rPr>
              <a:t>More information on mouth cancer can be found on the NHS website at  </a:t>
            </a:r>
            <a:r>
              <a:rPr lang="en-GB" sz="1200" i="0" u="sng" kern="1200" dirty="0">
                <a:solidFill>
                  <a:schemeClr val="tx1"/>
                </a:solidFill>
                <a:effectLst/>
                <a:latin typeface="+mn-lt"/>
                <a:ea typeface="+mn-ea"/>
                <a:cs typeface="+mn-cs"/>
                <a:hlinkClick r:id="rId3"/>
              </a:rPr>
              <a:t>https://www.nhs.uk/conditions/mouth-cancer/</a:t>
            </a:r>
            <a:r>
              <a:rPr lang="en-GB" sz="1200" i="0" u="sng"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or on the Oral Health Foundation website at </a:t>
            </a:r>
            <a:r>
              <a:rPr lang="en-GB" sz="1200" i="0" u="sng" kern="1200" dirty="0">
                <a:solidFill>
                  <a:schemeClr val="tx1"/>
                </a:solidFill>
                <a:effectLst/>
                <a:latin typeface="+mn-lt"/>
                <a:ea typeface="+mn-ea"/>
                <a:cs typeface="+mn-cs"/>
                <a:hlinkClick r:id="rId4"/>
              </a:rPr>
              <a:t>https://www.dentalhealth.org/mouthcancer</a:t>
            </a:r>
            <a:endParaRPr lang="en-GB"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effectLst/>
                <a:latin typeface="+mn-lt"/>
                <a:ea typeface="+mn-ea"/>
                <a:cs typeface="+mn-cs"/>
              </a:rPr>
              <a:t>More information on mouth ulcers can also be found on the Oral Health Foundation website at </a:t>
            </a:r>
            <a:r>
              <a:rPr lang="en-GB" sz="1200" i="0" u="sng" kern="1200" dirty="0">
                <a:solidFill>
                  <a:schemeClr val="tx1"/>
                </a:solidFill>
                <a:effectLst/>
                <a:latin typeface="+mn-lt"/>
                <a:ea typeface="+mn-ea"/>
                <a:cs typeface="+mn-cs"/>
                <a:hlinkClick r:id="rId5"/>
              </a:rPr>
              <a:t>https://www.dentalhealth.org/mouth-ulcers</a:t>
            </a:r>
            <a:endParaRPr lang="en-GB" sz="120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For more information on how to check for mouth cancer there is an excellent section on the Oral Health Foundation website:</a:t>
            </a:r>
            <a:r>
              <a:rPr lang="en-GB" sz="1200" i="0" kern="1200" dirty="0">
                <a:solidFill>
                  <a:schemeClr val="tx1"/>
                </a:solidFill>
                <a:effectLst/>
                <a:latin typeface="+mn-lt"/>
                <a:ea typeface="+mn-ea"/>
                <a:cs typeface="+mn-cs"/>
              </a:rPr>
              <a:t> </a:t>
            </a:r>
            <a:r>
              <a:rPr lang="en-GB" sz="1200" i="0" u="sng" kern="1200" dirty="0">
                <a:solidFill>
                  <a:schemeClr val="tx1"/>
                </a:solidFill>
                <a:effectLst/>
                <a:latin typeface="+mn-lt"/>
                <a:ea typeface="+mn-ea"/>
                <a:cs typeface="+mn-cs"/>
                <a:hlinkClick r:id="rId6"/>
              </a:rPr>
              <a:t>https://www.dentalhealth.org/mouthaware</a:t>
            </a:r>
            <a:endParaRPr lang="en-GB" sz="1200" i="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If you find anything unusual in any of these areas, or are unsure of anything, see a dentist or doctor as soon as possible</a:t>
            </a:r>
            <a:r>
              <a:rPr lang="en-GB" sz="1200" b="0" i="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b="1" i="0" dirty="0">
                <a:cs typeface="Calibri"/>
              </a:rPr>
              <a:t>If spotted early</a:t>
            </a:r>
            <a:r>
              <a:rPr lang="en-US" b="1" i="0" baseline="0" dirty="0">
                <a:cs typeface="Calibri"/>
              </a:rPr>
              <a:t> the chances of cure are good. Don’t hesitate to get checked. </a:t>
            </a:r>
          </a:p>
          <a:p>
            <a:pPr marL="0" indent="0">
              <a:buFont typeface="Arial" panose="020B0604020202020204" pitchFamily="34" charset="0"/>
              <a:buNone/>
            </a:pPr>
            <a:endParaRPr lang="en-GB" sz="1200" b="1" i="1" u="sng" kern="1200" dirty="0">
              <a:solidFill>
                <a:schemeClr val="tx1"/>
              </a:solidFill>
              <a:effectLst/>
              <a:latin typeface="+mn-lt"/>
              <a:ea typeface="+mn-ea"/>
              <a:cs typeface="+mn-cs"/>
            </a:endParaRPr>
          </a:p>
          <a:p>
            <a:pPr marL="0" indent="0">
              <a:buFont typeface="Arial" panose="020B0604020202020204" pitchFamily="34" charset="0"/>
              <a:buNone/>
            </a:pPr>
            <a:r>
              <a:rPr lang="en-GB" sz="1200" b="1" i="1" u="sng" kern="1200" dirty="0">
                <a:solidFill>
                  <a:schemeClr val="tx1"/>
                </a:solidFill>
                <a:effectLst/>
                <a:latin typeface="+mn-lt"/>
                <a:ea typeface="+mn-ea"/>
                <a:cs typeface="+mn-cs"/>
              </a:rPr>
              <a:t>A more detailed summary of signs and symptoms to look out for includes: </a:t>
            </a:r>
          </a:p>
          <a:p>
            <a:pPr marL="0" indent="0">
              <a:buFont typeface="Arial" panose="020B0604020202020204" pitchFamily="34" charset="0"/>
              <a:buNone/>
            </a:pPr>
            <a:endParaRPr lang="en-GB" sz="1200" b="1" i="1" u="sng" kern="1200" dirty="0">
              <a:solidFill>
                <a:schemeClr val="tx1"/>
              </a:solidFill>
              <a:effectLst/>
              <a:latin typeface="+mn-lt"/>
              <a:ea typeface="+mn-ea"/>
              <a:cs typeface="+mn-cs"/>
            </a:endParaRPr>
          </a:p>
          <a:p>
            <a:pPr lvl="0"/>
            <a:r>
              <a:rPr lang="en-US" sz="1200" i="1" dirty="0"/>
              <a:t>1. </a:t>
            </a:r>
            <a:r>
              <a:rPr lang="en-GB" sz="1200" i="1" dirty="0"/>
              <a:t>Any lumps, bumps, swellings, tenderness on </a:t>
            </a:r>
            <a:r>
              <a:rPr lang="en-GB" sz="1200" b="1" i="1" dirty="0"/>
              <a:t>face or neck</a:t>
            </a:r>
            <a:endParaRPr lang="en-GB" sz="1200" i="1" dirty="0"/>
          </a:p>
          <a:p>
            <a:pPr lvl="0"/>
            <a:r>
              <a:rPr lang="en-GB" sz="1200" i="1" dirty="0"/>
              <a:t>2. Any sores, lumps, changes in colour or texture </a:t>
            </a:r>
            <a:r>
              <a:rPr lang="en-GB" sz="1200" b="1" i="1" dirty="0"/>
              <a:t>on lips</a:t>
            </a:r>
            <a:endParaRPr lang="en-GB" sz="1200" i="1" dirty="0"/>
          </a:p>
          <a:p>
            <a:pPr lvl="0"/>
            <a:r>
              <a:rPr lang="en-GB" sz="1200" i="1" dirty="0"/>
              <a:t>3. Any red, white or dark patches in </a:t>
            </a:r>
            <a:r>
              <a:rPr lang="en-GB" sz="1200" b="1" i="1" dirty="0"/>
              <a:t>the cheeks</a:t>
            </a:r>
            <a:r>
              <a:rPr lang="en-GB" sz="1200" i="1" dirty="0"/>
              <a:t> or any lumps tenderness or ulcers</a:t>
            </a:r>
          </a:p>
          <a:p>
            <a:pPr lvl="0"/>
            <a:r>
              <a:rPr lang="en-GB" sz="1200" i="1" dirty="0"/>
              <a:t>4. Lumps or ulcers on the </a:t>
            </a:r>
            <a:r>
              <a:rPr lang="en-GB" sz="1200" b="1" i="1" dirty="0"/>
              <a:t>roof of the mouth</a:t>
            </a:r>
            <a:r>
              <a:rPr lang="en-GB" sz="1200" i="1" dirty="0"/>
              <a:t> or change of colour</a:t>
            </a:r>
          </a:p>
          <a:p>
            <a:pPr lvl="0"/>
            <a:r>
              <a:rPr lang="en-GB" sz="1200" i="1" dirty="0"/>
              <a:t>5. Any changes in colour or texture of the </a:t>
            </a:r>
            <a:r>
              <a:rPr lang="en-GB" sz="1200" b="1" i="1" dirty="0"/>
              <a:t>tongue,</a:t>
            </a:r>
            <a:r>
              <a:rPr lang="en-GB" sz="1200" i="1" dirty="0"/>
              <a:t> any lumps, swellings, or ulcers. Check top, sides and underside of the tongue.</a:t>
            </a:r>
          </a:p>
          <a:p>
            <a:pPr lvl="0"/>
            <a:r>
              <a:rPr lang="en-GB" sz="1200" i="1" dirty="0"/>
              <a:t>6. Any changes in colour of the </a:t>
            </a:r>
            <a:r>
              <a:rPr lang="en-GB" sz="1200" b="1" i="1" dirty="0"/>
              <a:t>floor of the mouth</a:t>
            </a:r>
            <a:r>
              <a:rPr lang="en-GB" sz="1200" i="1" dirty="0"/>
              <a:t>, and any lumps, swellings or ulcers.</a:t>
            </a:r>
            <a:endParaRPr lang="en-GB" sz="1200" b="1" i="1" u="sng" kern="1200" dirty="0">
              <a:solidFill>
                <a:schemeClr val="tx1"/>
              </a:solidFill>
              <a:effectLst/>
              <a:latin typeface="+mn-lt"/>
              <a:ea typeface="+mn-ea"/>
              <a:cs typeface="+mn-cs"/>
            </a:endParaRPr>
          </a:p>
          <a:p>
            <a:pPr lvl="0"/>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18</a:t>
            </a:fld>
            <a:endParaRPr lang="en-GB"/>
          </a:p>
        </p:txBody>
      </p:sp>
    </p:spTree>
    <p:extLst>
      <p:ext uri="{BB962C8B-B14F-4D97-AF65-F5344CB8AC3E}">
        <p14:creationId xmlns:p14="http://schemas.microsoft.com/office/powerpoint/2010/main" val="172338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dirty="0"/>
              <a:t>There are several risk factors for developing mouth cancer. These include:</a:t>
            </a:r>
          </a:p>
          <a:p>
            <a:pPr marL="228600" indent="-228600">
              <a:buAutoNum type="arabicPeriod"/>
            </a:pPr>
            <a:r>
              <a:rPr lang="en-GB" sz="1200" b="1" i="1" dirty="0"/>
              <a:t>Tobacco and alcohol- </a:t>
            </a:r>
            <a:r>
              <a:rPr lang="en-GB" sz="1200" i="1" dirty="0"/>
              <a:t>are the</a:t>
            </a:r>
            <a:r>
              <a:rPr lang="en-GB" sz="1200" b="0" i="1" kern="1200" dirty="0">
                <a:solidFill>
                  <a:schemeClr val="tx1"/>
                </a:solidFill>
                <a:effectLst/>
                <a:latin typeface="+mn-lt"/>
                <a:ea typeface="+mn-ea"/>
                <a:cs typeface="+mn-cs"/>
              </a:rPr>
              <a:t> leading causes of mouth cancer in the UK. Both tobacco and alcohol are carcinogenic, which means they contain chemicals that can damage the DNA in cells and lead to cancer. </a:t>
            </a:r>
          </a:p>
          <a:p>
            <a:pPr marL="228600" indent="-228600">
              <a:buAutoNum type="arabicPeriod"/>
            </a:pPr>
            <a:r>
              <a:rPr lang="en-GB" sz="1200" b="1" i="1" dirty="0"/>
              <a:t>Low fruit/ vegetable diets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b="1" i="1" dirty="0"/>
              <a:t>Poor oral hygiene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b="1" i="1" dirty="0"/>
              <a:t>Low immune system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b="1" i="1" dirty="0"/>
              <a:t>Social disadvantage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b="1" i="1" dirty="0"/>
              <a:t>Sun exposure – </a:t>
            </a:r>
            <a:r>
              <a:rPr lang="en-GB" sz="1200" b="0" i="1" dirty="0"/>
              <a:t>Important to use a SPF lip balm to protect the lips.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b="1" i="1" dirty="0"/>
              <a:t>HPV Infection – </a:t>
            </a:r>
            <a:r>
              <a:rPr lang="en-GB" sz="1200" b="0" i="1" kern="1200" dirty="0">
                <a:solidFill>
                  <a:schemeClr val="tx1"/>
                </a:solidFill>
                <a:effectLst/>
                <a:latin typeface="+mn-lt"/>
                <a:ea typeface="+mn-ea"/>
                <a:cs typeface="+mn-cs"/>
              </a:rPr>
              <a:t>The human papilloma virus (HPV) is a group of viruses that affect the skin and moist membranes inside the body, such as those in the cervix, anus, mouth and throat.</a:t>
            </a:r>
          </a:p>
          <a:p>
            <a:r>
              <a:rPr lang="en-GB" sz="1200" b="0" i="1" kern="1200" dirty="0">
                <a:solidFill>
                  <a:schemeClr val="tx1"/>
                </a:solidFill>
                <a:effectLst/>
                <a:latin typeface="+mn-lt"/>
                <a:ea typeface="+mn-ea"/>
                <a:cs typeface="+mn-cs"/>
              </a:rPr>
              <a:t>You can get an HPV infection by having sexual contact with a person who's already infected. You do not have to have penetrative sex, just skin-to-skin contact. There's evidence that in rare cases, certain types of HPV can cause abnormal tissue growth inside the mouth, triggering mouth cancer.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dirty="0"/>
              <a:t>You can reduce your risk of mouth cancer by making healthy lifestyle choices, for example: stop smoking, making healthy food choices etc.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dirty="0"/>
              <a:t>For g</a:t>
            </a:r>
            <a:r>
              <a:rPr lang="en-GB" sz="1200" b="1" i="1" kern="1200" dirty="0">
                <a:solidFill>
                  <a:schemeClr val="tx1"/>
                </a:solidFill>
                <a:effectLst/>
                <a:latin typeface="+mn-lt"/>
                <a:ea typeface="+mn-ea"/>
                <a:cs typeface="+mn-cs"/>
              </a:rPr>
              <a:t>irls and boys aged 12 to 13 years they are also offered the HPV vaccine as part of the NHS vaccination programme. This vaccine helps to protect against a number of cancers including cervical cancer (in the girls) but also some mouth and throat cancers caused by the HPV virus. If a young person missed the vaccine in school (and are eligible) they can have it free on the NHS up until their 25</a:t>
            </a:r>
            <a:r>
              <a:rPr lang="en-GB" sz="1200" b="1" i="1" kern="1200" baseline="30000" dirty="0">
                <a:solidFill>
                  <a:schemeClr val="tx1"/>
                </a:solidFill>
                <a:effectLst/>
                <a:latin typeface="+mn-lt"/>
                <a:ea typeface="+mn-ea"/>
                <a:cs typeface="+mn-cs"/>
              </a:rPr>
              <a:t>th</a:t>
            </a:r>
            <a:r>
              <a:rPr lang="en-GB" sz="1200" b="1" i="1" kern="1200" dirty="0">
                <a:solidFill>
                  <a:schemeClr val="tx1"/>
                </a:solidFill>
                <a:effectLst/>
                <a:latin typeface="+mn-lt"/>
                <a:ea typeface="+mn-ea"/>
                <a:cs typeface="+mn-cs"/>
              </a:rPr>
              <a:t> birthday. </a:t>
            </a:r>
            <a:endParaRPr lang="en-GB" sz="1200"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1" dirty="0"/>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19</a:t>
            </a:fld>
            <a:endParaRPr lang="en-GB"/>
          </a:p>
        </p:txBody>
      </p:sp>
    </p:spTree>
    <p:extLst>
      <p:ext uri="{BB962C8B-B14F-4D97-AF65-F5344CB8AC3E}">
        <p14:creationId xmlns:p14="http://schemas.microsoft.com/office/powerpoint/2010/main" val="254234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This is the area where you will find all the accompanying notes for each slide.</a:t>
            </a:r>
          </a:p>
        </p:txBody>
      </p:sp>
      <p:sp>
        <p:nvSpPr>
          <p:cNvPr id="4" name="Slide Number Placeholder 3"/>
          <p:cNvSpPr>
            <a:spLocks noGrp="1"/>
          </p:cNvSpPr>
          <p:nvPr>
            <p:ph type="sldNum" sz="quarter" idx="5"/>
          </p:nvPr>
        </p:nvSpPr>
        <p:spPr/>
        <p:txBody>
          <a:bodyPr/>
          <a:lstStyle/>
          <a:p>
            <a:fld id="{8AB0D4E1-8000-4CED-AADD-8E9ECEC4032D}" type="slidenum">
              <a:rPr lang="en-GB" smtClean="0"/>
              <a:t>2</a:t>
            </a:fld>
            <a:endParaRPr lang="en-GB"/>
          </a:p>
        </p:txBody>
      </p:sp>
    </p:spTree>
    <p:extLst>
      <p:ext uri="{BB962C8B-B14F-4D97-AF65-F5344CB8AC3E}">
        <p14:creationId xmlns:p14="http://schemas.microsoft.com/office/powerpoint/2010/main" val="375554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Video Produced by Health Education 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If the video does not play when clicked please copy and paste the following link into your browser to access: </a:t>
            </a:r>
            <a:r>
              <a:rPr lang="en-GB" b="1" u="sng" dirty="0">
                <a:solidFill>
                  <a:srgbClr val="E682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https://www.youtube.com/watch?v=BapR9J86ZZw</a:t>
            </a:r>
            <a:r>
              <a:rPr lang="en-GB" b="1" u="sng" dirty="0">
                <a:solidFill>
                  <a:srgbClr val="E6820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20</a:t>
            </a:fld>
            <a:endParaRPr lang="en-GB"/>
          </a:p>
        </p:txBody>
      </p:sp>
    </p:spTree>
    <p:extLst>
      <p:ext uri="{BB962C8B-B14F-4D97-AF65-F5344CB8AC3E}">
        <p14:creationId xmlns:p14="http://schemas.microsoft.com/office/powerpoint/2010/main" val="40533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lvl="0" indent="-228600">
              <a:buFont typeface="Arial" panose="020B0604020202020204" pitchFamily="34" charset="0"/>
              <a:buAutoNum type="arabicPeriod"/>
            </a:pPr>
            <a:r>
              <a:rPr lang="en-GB" sz="1100" i="1" dirty="0">
                <a:latin typeface="Arial" panose="020B0604020202020204" pitchFamily="34" charset="0"/>
                <a:cs typeface="Arial" panose="020B0604020202020204" pitchFamily="34" charset="0"/>
              </a:rPr>
              <a:t>Brushing our teeth is important in order to remove bacteria, the build up of plaque and to help prevent decay.</a:t>
            </a:r>
          </a:p>
          <a:p>
            <a:pPr marL="228600" lvl="0" indent="-228600">
              <a:buFont typeface="Arial" panose="020B0604020202020204" pitchFamily="34" charset="0"/>
              <a:buAutoNum type="arabicPeriod"/>
            </a:pPr>
            <a:r>
              <a:rPr lang="en-GB" sz="1100" i="1" dirty="0">
                <a:latin typeface="Arial" panose="020B0604020202020204" pitchFamily="34" charset="0"/>
                <a:cs typeface="Arial" panose="020B0604020202020204" pitchFamily="34" charset="0"/>
              </a:rPr>
              <a:t>It is best to brush teeth in </a:t>
            </a:r>
            <a:r>
              <a:rPr lang="en-GB" sz="1100" b="1" i="1" dirty="0">
                <a:latin typeface="Arial" panose="020B0604020202020204" pitchFamily="34" charset="0"/>
                <a:cs typeface="Arial" panose="020B0604020202020204" pitchFamily="34" charset="0"/>
              </a:rPr>
              <a:t>small circular motions </a:t>
            </a:r>
            <a:r>
              <a:rPr lang="en-GB" sz="1100" i="1" dirty="0">
                <a:latin typeface="Arial" panose="020B0604020202020204" pitchFamily="34" charset="0"/>
                <a:cs typeface="Arial" panose="020B0604020202020204" pitchFamily="34" charset="0"/>
              </a:rPr>
              <a:t>as this will reduce the risk of tooth abrasion and also removes more bacteria. </a:t>
            </a:r>
            <a:r>
              <a:rPr lang="en-GB" sz="1100" b="0" i="1" dirty="0">
                <a:latin typeface="Arial" panose="020B0604020202020204" pitchFamily="34" charset="0"/>
                <a:cs typeface="Arial" panose="020B0604020202020204" pitchFamily="34" charset="0"/>
              </a:rPr>
              <a:t>The only place you should use the back and forth motion is along the bite lines at the back.</a:t>
            </a:r>
          </a:p>
          <a:p>
            <a:pPr marL="228600" lvl="0" indent="-228600">
              <a:buFont typeface="Arial" panose="020B0604020202020204" pitchFamily="34" charset="0"/>
              <a:buAutoNum type="arabicPeriod"/>
            </a:pPr>
            <a:r>
              <a:rPr lang="en-GB" sz="1100" b="0" i="1" kern="1200" dirty="0">
                <a:solidFill>
                  <a:schemeClr val="tx1"/>
                </a:solidFill>
                <a:effectLst/>
                <a:latin typeface="+mn-lt"/>
                <a:ea typeface="+mn-ea"/>
                <a:cs typeface="+mn-cs"/>
              </a:rPr>
              <a:t>Start by tilting the toothbrush against the teeth so that the bristles are at a 45 degree angle to the gum line, this means slightly tilting the brush up for the top teeth and slightly down for the bottom teeth.</a:t>
            </a:r>
          </a:p>
          <a:p>
            <a:pPr marL="228600" lvl="0" indent="-228600">
              <a:buFont typeface="Arial" panose="020B0604020202020204" pitchFamily="34" charset="0"/>
              <a:buAutoNum type="arabicPeriod"/>
            </a:pPr>
            <a:r>
              <a:rPr lang="en-GB" sz="1100" b="0" i="1" kern="1200" dirty="0">
                <a:solidFill>
                  <a:schemeClr val="tx1"/>
                </a:solidFill>
                <a:effectLst/>
                <a:latin typeface="+mn-lt"/>
                <a:ea typeface="+mn-ea"/>
                <a:cs typeface="+mn-cs"/>
              </a:rPr>
              <a:t>Move the brush in small circular movements and </a:t>
            </a:r>
            <a:r>
              <a:rPr lang="en-GB" sz="1100" b="1" i="1" kern="1200" dirty="0">
                <a:solidFill>
                  <a:schemeClr val="tx1"/>
                </a:solidFill>
                <a:effectLst/>
                <a:latin typeface="+mn-lt"/>
                <a:ea typeface="+mn-ea"/>
                <a:cs typeface="+mn-cs"/>
              </a:rPr>
              <a:t>include the part where the tooth meets the gum.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b="1" i="1" kern="1200" dirty="0">
                <a:solidFill>
                  <a:schemeClr val="tx1"/>
                </a:solidFill>
                <a:effectLst/>
                <a:latin typeface="+mn-lt"/>
                <a:ea typeface="+mn-ea"/>
                <a:cs typeface="+mn-cs"/>
              </a:rPr>
              <a:t>Brush the outside, inside and biting surfaces </a:t>
            </a:r>
            <a:r>
              <a:rPr lang="en-GB" sz="1100" b="0" i="1" kern="1200" dirty="0">
                <a:solidFill>
                  <a:schemeClr val="tx1"/>
                </a:solidFill>
                <a:effectLst/>
                <a:latin typeface="+mn-lt"/>
                <a:ea typeface="+mn-ea"/>
                <a:cs typeface="+mn-cs"/>
              </a:rPr>
              <a:t>of the teeth in a methodical way</a:t>
            </a:r>
            <a:r>
              <a:rPr lang="en-GB" sz="1100" b="1" i="1"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b="0" i="1" kern="1200" dirty="0">
                <a:solidFill>
                  <a:schemeClr val="tx1"/>
                </a:solidFill>
                <a:effectLst/>
                <a:latin typeface="+mn-lt"/>
                <a:ea typeface="+mn-ea"/>
                <a:cs typeface="+mn-cs"/>
              </a:rPr>
              <a:t>To clean the inside surface of the front teeth tilt the brush vertically for the upper teeth and gently move the brush longways down the tooth from the gum for a few seconds. For the inside of the lower teeth tilt the brush vertically and pull the toothbrush gently upwards from the gum line for a few seconds.</a:t>
            </a:r>
            <a:endParaRPr lang="en-GB" sz="1100" b="1" i="1" kern="1200" dirty="0">
              <a:solidFill>
                <a:schemeClr val="tx1"/>
              </a:solidFill>
              <a:effectLst/>
              <a:latin typeface="+mn-lt"/>
              <a:ea typeface="+mn-ea"/>
              <a:cs typeface="+mn-cs"/>
            </a:endParaRPr>
          </a:p>
          <a:p>
            <a:pPr marL="228600" lvl="0" indent="-228600">
              <a:buFont typeface="Arial" panose="020B0604020202020204" pitchFamily="34" charset="0"/>
              <a:buAutoNum type="arabicPeriod"/>
            </a:pPr>
            <a:r>
              <a:rPr lang="en-GB" sz="1100" b="1" i="1" kern="1200" dirty="0">
                <a:solidFill>
                  <a:schemeClr val="tx1"/>
                </a:solidFill>
                <a:effectLst/>
                <a:latin typeface="+mn-lt"/>
                <a:ea typeface="+mn-ea"/>
                <a:cs typeface="+mn-cs"/>
              </a:rPr>
              <a:t>Include cleaning the tongue.</a:t>
            </a:r>
          </a:p>
          <a:p>
            <a:pPr marL="228600" lvl="0" indent="-228600">
              <a:buFont typeface="Arial" panose="020B0604020202020204" pitchFamily="34" charset="0"/>
              <a:buAutoNum type="arabicPeriod"/>
            </a:pPr>
            <a:r>
              <a:rPr lang="en-GB" sz="1100" b="1" i="1" kern="1200" dirty="0">
                <a:solidFill>
                  <a:schemeClr val="tx1"/>
                </a:solidFill>
                <a:effectLst/>
                <a:latin typeface="+mn-lt"/>
                <a:ea typeface="+mn-ea"/>
                <a:cs typeface="+mn-cs"/>
              </a:rPr>
              <a:t>Make sure you brush for 2 minutes.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100" b="1" i="1" kern="1200" dirty="0">
                <a:solidFill>
                  <a:schemeClr val="tx1"/>
                </a:solidFill>
                <a:effectLst/>
                <a:latin typeface="+mn-lt"/>
                <a:ea typeface="+mn-ea"/>
                <a:cs typeface="+mn-cs"/>
              </a:rPr>
              <a:t>If gums bleed continue to brush gently but thoroughly and refer to dentist to get checked. </a:t>
            </a:r>
          </a:p>
          <a:p>
            <a:pPr marL="171450" lvl="0" indent="-171450">
              <a:buFont typeface="Arial" panose="020B0604020202020204" pitchFamily="34" charset="0"/>
              <a:buChar char="•"/>
            </a:pPr>
            <a:endParaRPr lang="en-GB" sz="11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21</a:t>
            </a:fld>
            <a:endParaRPr lang="en-GB"/>
          </a:p>
        </p:txBody>
      </p:sp>
    </p:spTree>
    <p:extLst>
      <p:ext uri="{BB962C8B-B14F-4D97-AF65-F5344CB8AC3E}">
        <p14:creationId xmlns:p14="http://schemas.microsoft.com/office/powerpoint/2010/main" val="86318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0" dirty="0">
                <a:latin typeface="Arial" panose="020B0604020202020204" pitchFamily="34" charset="0"/>
                <a:cs typeface="Arial" panose="020B0604020202020204" pitchFamily="34" charset="0"/>
              </a:rPr>
              <a:t>This toothbrushing guidance has been taken from the Delivering Better Oral Heath Tool Kit Guidelines (2017):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i="0" dirty="0">
                <a:latin typeface="Arial" panose="020B0604020202020204" pitchFamily="34" charset="0"/>
                <a:cs typeface="Arial" panose="020B0604020202020204" pitchFamily="34" charset="0"/>
              </a:rPr>
              <a:t>We should all be </a:t>
            </a:r>
            <a:r>
              <a:rPr lang="en-GB" b="1" i="0" dirty="0">
                <a:latin typeface="Arial" panose="020B0604020202020204" pitchFamily="34" charset="0"/>
                <a:cs typeface="Arial" panose="020B0604020202020204" pitchFamily="34" charset="0"/>
              </a:rPr>
              <a:t>brushing twice a day. </a:t>
            </a:r>
            <a:r>
              <a:rPr lang="en-GB" i="0" dirty="0">
                <a:latin typeface="Arial" panose="020B0604020202020204" pitchFamily="34" charset="0"/>
                <a:cs typeface="Arial" panose="020B0604020202020204" pitchFamily="34" charset="0"/>
              </a:rPr>
              <a:t>Brush last thing at night before bedtime and at least one other time during the day - Ideally in the morning (after eating breakfast). </a:t>
            </a:r>
            <a:r>
              <a:rPr lang="en-GB" sz="1200" i="0" kern="1200" dirty="0">
                <a:solidFill>
                  <a:schemeClr val="tx1"/>
                </a:solidFill>
                <a:effectLst/>
                <a:latin typeface="+mn-lt"/>
                <a:ea typeface="+mn-ea"/>
                <a:cs typeface="+mn-cs"/>
              </a:rPr>
              <a:t>You should not brush your teeth for one hour after you have eaten or drank anything. If you brush your teeth before this time, you might brush away the tooth surface, which can lead to dental erosion.</a:t>
            </a:r>
            <a:endParaRPr lang="en-GB" i="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0" i="0" dirty="0">
                <a:latin typeface="Arial" panose="020B0604020202020204" pitchFamily="34" charset="0"/>
                <a:cs typeface="Arial" panose="020B0604020202020204" pitchFamily="34" charset="0"/>
              </a:rPr>
              <a:t>Use a </a:t>
            </a:r>
            <a:r>
              <a:rPr lang="en-GB" b="1" i="0" dirty="0">
                <a:latin typeface="Arial" panose="020B0604020202020204" pitchFamily="34" charset="0"/>
                <a:cs typeface="Arial" panose="020B0604020202020204" pitchFamily="34" charset="0"/>
              </a:rPr>
              <a:t>small headed toothbrush with medium bristles</a:t>
            </a:r>
            <a:r>
              <a:rPr lang="en-GB" i="0" dirty="0">
                <a:latin typeface="Arial" panose="020B0604020202020204" pitchFamily="34" charset="0"/>
                <a:cs typeface="Arial" panose="020B0604020202020204" pitchFamily="34" charset="0"/>
              </a:rPr>
              <a:t>. Always replace the toothbrush once bristles become splayed, or every 3 months.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i="0" dirty="0">
                <a:latin typeface="Arial" panose="020B0604020202020204" pitchFamily="34" charset="0"/>
                <a:cs typeface="Arial" panose="020B0604020202020204" pitchFamily="34" charset="0"/>
              </a:rPr>
              <a:t>Use a </a:t>
            </a:r>
            <a:r>
              <a:rPr lang="en-GB" b="1" i="0" dirty="0">
                <a:latin typeface="Arial" panose="020B0604020202020204" pitchFamily="34" charset="0"/>
                <a:cs typeface="Arial" panose="020B0604020202020204" pitchFamily="34" charset="0"/>
              </a:rPr>
              <a:t>tooth paste containing fluoride</a:t>
            </a:r>
            <a:r>
              <a:rPr lang="en-GB" i="0" dirty="0">
                <a:latin typeface="Arial" panose="020B0604020202020204" pitchFamily="34" charset="0"/>
                <a:cs typeface="Arial" panose="020B0604020202020204" pitchFamily="34" charset="0"/>
              </a:rPr>
              <a:t>. For adults this should contain </a:t>
            </a:r>
            <a:r>
              <a:rPr lang="en-GB" b="1" i="0" dirty="0">
                <a:latin typeface="Arial" panose="020B0604020202020204" pitchFamily="34" charset="0"/>
                <a:cs typeface="Arial" panose="020B0604020202020204" pitchFamily="34" charset="0"/>
              </a:rPr>
              <a:t>1,350 – 1,500 ppm fluoride.</a:t>
            </a:r>
            <a:endParaRPr lang="en-GB" i="1"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1" i="1" dirty="0">
                <a:latin typeface="Arial" panose="020B0604020202020204" pitchFamily="34" charset="0"/>
                <a:cs typeface="Arial" panose="020B0604020202020204" pitchFamily="34" charset="0"/>
              </a:rPr>
              <a:t>Spit out (if able to) after brushing and do not rinse</a:t>
            </a:r>
            <a:r>
              <a:rPr lang="en-GB" i="1" dirty="0">
                <a:latin typeface="Arial" panose="020B0604020202020204" pitchFamily="34" charset="0"/>
                <a:cs typeface="Arial" panose="020B0604020202020204" pitchFamily="34" charset="0"/>
              </a:rPr>
              <a:t> to maintain fluoride concentration levels.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1" i="1" dirty="0">
                <a:latin typeface="Arial" panose="020B0604020202020204" pitchFamily="34" charset="0"/>
                <a:cs typeface="Arial" panose="020B0604020202020204" pitchFamily="34" charset="0"/>
              </a:rPr>
              <a:t>Adults to use a pea size amount of toothpaste if able to spit</a:t>
            </a:r>
            <a:r>
              <a:rPr lang="en-GB" i="1" dirty="0">
                <a:latin typeface="Arial" panose="020B0604020202020204" pitchFamily="34" charset="0"/>
                <a:cs typeface="Arial" panose="020B0604020202020204" pitchFamily="34" charset="0"/>
              </a:rPr>
              <a:t>. If a adult is </a:t>
            </a:r>
            <a:r>
              <a:rPr lang="en-GB" b="1" i="1" dirty="0">
                <a:latin typeface="Arial" panose="020B0604020202020204" pitchFamily="34" charset="0"/>
                <a:cs typeface="Arial" panose="020B0604020202020204" pitchFamily="34" charset="0"/>
              </a:rPr>
              <a:t>not able to spit </a:t>
            </a:r>
            <a:r>
              <a:rPr lang="en-GB" i="1" dirty="0">
                <a:latin typeface="Arial" panose="020B0604020202020204" pitchFamily="34" charset="0"/>
                <a:cs typeface="Arial" panose="020B0604020202020204" pitchFamily="34" charset="0"/>
              </a:rPr>
              <a:t>or has </a:t>
            </a:r>
            <a:r>
              <a:rPr lang="en-GB" b="1" i="1" dirty="0">
                <a:latin typeface="Arial" panose="020B0604020202020204" pitchFamily="34" charset="0"/>
                <a:cs typeface="Arial" panose="020B0604020202020204" pitchFamily="34" charset="0"/>
              </a:rPr>
              <a:t>swallowing difficulties </a:t>
            </a:r>
            <a:r>
              <a:rPr lang="en-GB" i="1" dirty="0">
                <a:latin typeface="Arial" panose="020B0604020202020204" pitchFamily="34" charset="0"/>
                <a:cs typeface="Arial" panose="020B0604020202020204" pitchFamily="34" charset="0"/>
              </a:rPr>
              <a:t>they should have a </a:t>
            </a:r>
            <a:r>
              <a:rPr lang="en-GB" b="1" i="1" dirty="0">
                <a:latin typeface="Arial" panose="020B0604020202020204" pitchFamily="34" charset="0"/>
                <a:cs typeface="Arial" panose="020B0604020202020204" pitchFamily="34" charset="0"/>
              </a:rPr>
              <a:t>smear of toothpaste. The guidance with regards to how much toothpaste a child should have can be found in the Delivering Better Oral Health Tool Kit or if anyone wants more information we can provide you with this.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latin typeface="Arial" panose="020B0604020202020204" pitchFamily="34" charset="0"/>
                <a:cs typeface="Arial" panose="020B0604020202020204" pitchFamily="34" charset="0"/>
              </a:rPr>
              <a:t>Interdental Cleaning:</a:t>
            </a:r>
          </a:p>
          <a:p>
            <a:pPr marL="171450" indent="-171450">
              <a:buFont typeface="Arial" panose="020B0604020202020204" pitchFamily="34" charset="0"/>
              <a:buChar char="•"/>
            </a:pPr>
            <a:r>
              <a:rPr lang="en-GB" i="1" dirty="0">
                <a:solidFill>
                  <a:schemeClr val="tx1"/>
                </a:solidFill>
                <a:latin typeface="Arial" panose="020B0604020202020204" pitchFamily="34" charset="0"/>
                <a:cs typeface="Arial" panose="020B0604020202020204" pitchFamily="34" charset="0"/>
              </a:rPr>
              <a:t>For older children (12 years plus) and adults cleaning interdentally is key as this is where bacteria will build up. </a:t>
            </a:r>
          </a:p>
          <a:p>
            <a:pPr marL="171450" indent="-171450">
              <a:buFont typeface="Arial" panose="020B0604020202020204" pitchFamily="34" charset="0"/>
              <a:buChar char="•"/>
            </a:pPr>
            <a:r>
              <a:rPr lang="en-GB" i="1" dirty="0">
                <a:solidFill>
                  <a:schemeClr val="tx1"/>
                </a:solidFill>
                <a:latin typeface="Arial" panose="020B0604020202020204" pitchFamily="34" charset="0"/>
                <a:cs typeface="Arial" panose="020B0604020202020204" pitchFamily="34" charset="0"/>
              </a:rPr>
              <a:t>Interdental cleaning is where the aim is to clean the areas in between the teeth. This is to remove the dental plaque in areas where a toothbrush cannot reach.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kern="1200" dirty="0">
                <a:solidFill>
                  <a:schemeClr val="tx1"/>
                </a:solidFill>
                <a:effectLst/>
                <a:latin typeface="+mn-lt"/>
                <a:ea typeface="+mn-ea"/>
                <a:cs typeface="+mn-cs"/>
              </a:rPr>
              <a:t>The interdental aids you can use depends on the ability / safety of the patient as well as the interdental space they are cleaning. Seek advice from the dentist about what is best to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chemeClr val="tx1"/>
                </a:solidFill>
                <a:latin typeface="Arial" panose="020B0604020202020204" pitchFamily="34" charset="0"/>
                <a:cs typeface="Arial" panose="020B0604020202020204" pitchFamily="34" charset="0"/>
              </a:rPr>
              <a:t>Some teenagers may not have large enough spaces in between their teeth to use an interdental brush so flossing can be a useful alternative. </a:t>
            </a:r>
            <a:endParaRPr lang="en-GB"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Interdental brushes can be used if someone has the ability and is safe to use - </a:t>
            </a:r>
            <a:r>
              <a:rPr lang="en-GB" i="1" dirty="0">
                <a:solidFill>
                  <a:schemeClr val="tx1"/>
                </a:solidFill>
                <a:latin typeface="Arial" panose="020B0604020202020204" pitchFamily="34" charset="0"/>
                <a:cs typeface="Arial" panose="020B0604020202020204" pitchFamily="34" charset="0"/>
              </a:rPr>
              <a:t>Important to buy the correct size interdental brushes. Your dentist can give advice regarding this.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1" dirty="0">
                <a:solidFill>
                  <a:schemeClr val="tx1"/>
                </a:solidFill>
                <a:latin typeface="Arial" panose="020B0604020202020204" pitchFamily="34" charset="0"/>
                <a:cs typeface="Arial" panose="020B0604020202020204" pitchFamily="34" charset="0"/>
              </a:rPr>
              <a:t>For safety reasons interdental brushes may not be appropriate for some children/adults with additional needs and for some patients in care home settings - especially if they need help with their oral care. Seek advice from the dentist about what is best to use and is suitable for the needs of the patient.</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22</a:t>
            </a:fld>
            <a:endParaRPr lang="en-GB"/>
          </a:p>
        </p:txBody>
      </p:sp>
    </p:spTree>
    <p:extLst>
      <p:ext uri="{BB962C8B-B14F-4D97-AF65-F5344CB8AC3E}">
        <p14:creationId xmlns:p14="http://schemas.microsoft.com/office/powerpoint/2010/main" val="398434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171450" lvl="0" indent="-171450">
              <a:spcBef>
                <a:spcPts val="0"/>
              </a:spcBef>
              <a:buSzTx/>
              <a:buFont typeface="Arial" panose="020B0604020202020204" pitchFamily="34" charset="0"/>
              <a:buChar char="•"/>
              <a:defRPr/>
            </a:pPr>
            <a:r>
              <a:rPr lang="en-GB" sz="1200" i="0" dirty="0"/>
              <a:t>Colgate Total Whole Mouth Health toothpaste is good as it lowers the bacteria levels in the mouth.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23</a:t>
            </a:fld>
            <a:endParaRPr lang="en-GB"/>
          </a:p>
        </p:txBody>
      </p:sp>
    </p:spTree>
    <p:extLst>
      <p:ext uri="{BB962C8B-B14F-4D97-AF65-F5344CB8AC3E}">
        <p14:creationId xmlns:p14="http://schemas.microsoft.com/office/powerpoint/2010/main" val="2291823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sz="1200" b="0" i="0" dirty="0">
                <a:latin typeface="Arial" panose="020B0604020202020204" pitchFamily="34" charset="0"/>
                <a:cs typeface="Arial" panose="020B0604020202020204" pitchFamily="34" charset="0"/>
              </a:rPr>
              <a:t>Mouthwash should be avoided after brushing our teeth for the same reason we should not rinse the mouth after brushing i.e.  If you use a mouthwash after brushing your teeth you will wash away and dilute the </a:t>
            </a:r>
            <a:r>
              <a:rPr lang="en-GB" b="0" i="0" dirty="0">
                <a:latin typeface="Arial" panose="020B0604020202020204" pitchFamily="34" charset="0"/>
                <a:cs typeface="Arial" panose="020B0604020202020204" pitchFamily="34" charset="0"/>
              </a:rPr>
              <a:t>fluoride concentration levels in your mouth (from the toothpaste) which means less protection for the teeth.</a:t>
            </a:r>
          </a:p>
          <a:p>
            <a:pPr marL="342900" marR="0" lvl="0" indent="-3429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b="0" i="0" dirty="0">
                <a:latin typeface="Arial" panose="020B0604020202020204" pitchFamily="34" charset="0"/>
                <a:cs typeface="Arial" panose="020B0604020202020204" pitchFamily="34" charset="0"/>
              </a:rPr>
              <a:t>If you do really want to use a mouthwash it is best to use once daily between brushing, (so at a different time of day to when you brush your teeth), perhaps after lunch for example.</a:t>
            </a:r>
          </a:p>
          <a:p>
            <a:pPr marL="342900" marR="0" lvl="0" indent="-3429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dirty="0">
                <a:latin typeface="Arial" panose="020B0604020202020204" pitchFamily="34" charset="0"/>
                <a:cs typeface="Arial" panose="020B0604020202020204" pitchFamily="34" charset="0"/>
              </a:rPr>
              <a:t>It is important to ensure the mouthwash contains fluoride and is alcohol free.</a:t>
            </a:r>
          </a:p>
          <a:p>
            <a:pPr marL="342900" marR="0" lvl="0" indent="-3429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sz="1200" i="0" dirty="0">
                <a:latin typeface="Arial" panose="020B0604020202020204" pitchFamily="34" charset="0"/>
                <a:cs typeface="Arial" panose="020B0604020202020204" pitchFamily="34" charset="0"/>
              </a:rPr>
              <a:t>Mouthwash should never be used as a substitute for brushing.</a:t>
            </a:r>
            <a:endParaRPr lang="en-GB" b="0" i="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dirty="0">
                <a:latin typeface="Arial" panose="020B0604020202020204" pitchFamily="34" charset="0"/>
                <a:cs typeface="Arial" panose="020B0604020202020204" pitchFamily="34" charset="0"/>
              </a:rPr>
              <a:t>Chlorhexidine (</a:t>
            </a:r>
            <a:r>
              <a:rPr lang="en-GB" i="1" dirty="0"/>
              <a:t>Brand name: Corsodyl)</a:t>
            </a:r>
            <a:r>
              <a:rPr lang="en-GB" dirty="0">
                <a:latin typeface="Arial" panose="020B0604020202020204" pitchFamily="34" charset="0"/>
                <a:cs typeface="Arial" panose="020B0604020202020204" pitchFamily="34" charset="0"/>
              </a:rPr>
              <a:t> treatment mouthwash is for short term use. A bottle is a dose for two weeks. </a:t>
            </a:r>
            <a:r>
              <a:rPr lang="en-GB" i="0" dirty="0">
                <a:latin typeface="Arial" panose="020B0604020202020204" pitchFamily="34" charset="0"/>
                <a:cs typeface="Arial" panose="020B0604020202020204" pitchFamily="34" charset="0"/>
              </a:rPr>
              <a:t>If a problem still persists after two weeks you must consult a dentist.</a:t>
            </a:r>
          </a:p>
          <a:p>
            <a:pPr marL="342900" marR="0" lvl="0" indent="-3429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b="1" i="0" dirty="0">
                <a:latin typeface="Arial" panose="020B0604020202020204" pitchFamily="34" charset="0"/>
                <a:cs typeface="Arial" panose="020B0604020202020204" pitchFamily="34" charset="0"/>
              </a:rPr>
              <a:t>Always </a:t>
            </a:r>
            <a:r>
              <a:rPr lang="en-GB" sz="1200" b="1" i="0" dirty="0">
                <a:latin typeface="Arial" panose="020B0604020202020204" pitchFamily="34" charset="0"/>
                <a:cs typeface="Arial" panose="020B0604020202020204" pitchFamily="34" charset="0"/>
              </a:rPr>
              <a:t>check for allergies to Chlorhexidine products before use and record in the patient’s notes. </a:t>
            </a:r>
            <a:endParaRPr lang="en-GB" sz="1200" i="0" dirty="0">
              <a:latin typeface="Arial" panose="020B0604020202020204" pitchFamily="34" charset="0"/>
              <a:cs typeface="Arial" panose="020B0604020202020204" pitchFamily="34" charset="0"/>
            </a:endParaRPr>
          </a:p>
          <a:p>
            <a:pPr marL="342900" indent="-342900">
              <a:buClr>
                <a:schemeClr val="accent1"/>
              </a:buClr>
              <a:buFont typeface="+mj-lt"/>
              <a:buAutoNum type="arabicPeriod"/>
            </a:pPr>
            <a:r>
              <a:rPr lang="en-GB" sz="1200" i="0" dirty="0">
                <a:latin typeface="Arial" panose="020B0604020202020204" pitchFamily="34" charset="0"/>
                <a:cs typeface="Arial" panose="020B0604020202020204" pitchFamily="34" charset="0"/>
              </a:rPr>
              <a:t>Its important to mention also that Chlorhexidine mouthwash will stain teeth after excessive use and will also kill “healthy” bacteria and could lead to thrush.</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24</a:t>
            </a:fld>
            <a:endParaRPr lang="en-GB"/>
          </a:p>
        </p:txBody>
      </p:sp>
    </p:spTree>
    <p:extLst>
      <p:ext uri="{BB962C8B-B14F-4D97-AF65-F5344CB8AC3E}">
        <p14:creationId xmlns:p14="http://schemas.microsoft.com/office/powerpoint/2010/main" val="376348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Font typeface="+mj-lt"/>
              <a:buNone/>
            </a:pPr>
            <a:r>
              <a:rPr lang="en-GB" sz="1200" b="1" dirty="0">
                <a:latin typeface="Arial" panose="020B0604020202020204" pitchFamily="34" charset="0"/>
                <a:cs typeface="Arial" panose="020B0604020202020204" pitchFamily="34" charset="0"/>
              </a:rPr>
              <a:t>When assisting someone with their toothbrushing there are a number of things that can help: </a:t>
            </a:r>
          </a:p>
          <a:p>
            <a:pPr marL="228600" indent="-228600">
              <a:buFont typeface="+mj-lt"/>
              <a:buAutoNum type="arabicPeriod"/>
            </a:pPr>
            <a:r>
              <a:rPr lang="en-GB" sz="1200" dirty="0">
                <a:latin typeface="Arial" panose="020B0604020202020204" pitchFamily="34" charset="0"/>
                <a:cs typeface="Arial" panose="020B0604020202020204" pitchFamily="34" charset="0"/>
              </a:rPr>
              <a:t>Firstly ensure you have everything you need before you start (Toothbrush, toothpaste, pen torch, paper towel).</a:t>
            </a:r>
          </a:p>
          <a:p>
            <a:pPr marL="228600" indent="-228600">
              <a:buFont typeface="+mj-lt"/>
              <a:buAutoNum type="arabicPeriod"/>
            </a:pPr>
            <a:r>
              <a:rPr lang="en-GB" sz="1200" dirty="0">
                <a:latin typeface="Arial" panose="020B0604020202020204" pitchFamily="34" charset="0"/>
                <a:cs typeface="Arial" panose="020B0604020202020204" pitchFamily="34" charset="0"/>
              </a:rPr>
              <a:t>Always wear your PPE. </a:t>
            </a:r>
          </a:p>
          <a:p>
            <a:pPr marL="228600" indent="-228600">
              <a:buFont typeface="+mj-lt"/>
              <a:buAutoNum type="arabicPeriod"/>
            </a:pPr>
            <a:r>
              <a:rPr lang="en-GB" sz="1200" dirty="0">
                <a:latin typeface="Arial" panose="020B0604020202020204" pitchFamily="34" charset="0"/>
                <a:cs typeface="Arial" panose="020B0604020202020204" pitchFamily="34" charset="0"/>
              </a:rPr>
              <a:t>Consider positioning for each patient:</a:t>
            </a:r>
          </a:p>
          <a:p>
            <a:pPr marL="171450" indent="-171450">
              <a:buFont typeface="Arial" panose="020B0604020202020204" pitchFamily="34" charset="0"/>
              <a:buChar char="•"/>
            </a:pPr>
            <a:r>
              <a:rPr lang="en-GB" i="1" dirty="0"/>
              <a:t>So, ensure the person having their teeth brushed and yourself are comfortable before you start. Ideally the person having their teeth brushed should be upright (sitting or standing) to reduce the risk of choking and aspiration pneumonia. </a:t>
            </a:r>
          </a:p>
          <a:p>
            <a:pPr marL="171450" indent="-171450">
              <a:buFont typeface="Arial" panose="020B0604020202020204" pitchFamily="34" charset="0"/>
              <a:buChar char="•"/>
            </a:pPr>
            <a:r>
              <a:rPr lang="en-GB" i="1" dirty="0"/>
              <a:t>If a person has difficulty swallowing and/or spitting, or they are nil by mouth or they suffer from hypersalivation (excessive production of saliva) tilt their head/chin down towards their chest so that no salvia or secretions enter the lungs whilst brushing. </a:t>
            </a:r>
            <a:r>
              <a:rPr lang="en-GB" sz="1200" i="1" kern="1200" dirty="0">
                <a:solidFill>
                  <a:schemeClr val="tx1"/>
                </a:solidFill>
                <a:effectLst/>
                <a:latin typeface="+mn-lt"/>
                <a:ea typeface="+mn-ea"/>
                <a:cs typeface="+mn-cs"/>
              </a:rPr>
              <a:t>If the head tips backwards, toothpaste and saliva could get into the airway. Its also advisable to use </a:t>
            </a:r>
            <a:r>
              <a:rPr lang="en-GB" i="1" dirty="0"/>
              <a:t>a non foaming toothpaste for these patients. Always encourage the patient to spit out after brushing. </a:t>
            </a:r>
            <a:endParaRPr lang="en-GB" sz="1200" i="1"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4. Try to start in the same part of the mouth each time and clean every tooth in order. Follow the guidance given previously with regards to brushing method.</a:t>
            </a:r>
          </a:p>
          <a:p>
            <a:pPr marL="0" indent="0">
              <a:buFont typeface="Arial" panose="020B0604020202020204" pitchFamily="34" charset="0"/>
              <a:buNone/>
            </a:pPr>
            <a:r>
              <a:rPr lang="en-GB" sz="1200" b="0" i="0" kern="1200" dirty="0">
                <a:solidFill>
                  <a:schemeClr val="tx1"/>
                </a:solidFill>
                <a:effectLst/>
                <a:latin typeface="+mn-lt"/>
                <a:ea typeface="+mn-ea"/>
                <a:cs typeface="+mn-cs"/>
              </a:rPr>
              <a:t>5. Be aware of any loose teeth and brush with care.</a:t>
            </a:r>
          </a:p>
          <a:p>
            <a:pPr marL="0" indent="0">
              <a:buFont typeface="Arial" panose="020B0604020202020204" pitchFamily="34" charset="0"/>
              <a:buNone/>
            </a:pPr>
            <a:r>
              <a:rPr lang="en-GB" sz="1200" b="0" i="0" kern="1200" dirty="0">
                <a:solidFill>
                  <a:schemeClr val="tx1"/>
                </a:solidFill>
                <a:effectLst/>
                <a:latin typeface="+mn-lt"/>
                <a:ea typeface="+mn-ea"/>
                <a:cs typeface="+mn-cs"/>
              </a:rPr>
              <a:t>6. If gums bleed continue to brush gently but thoroughly and refer for a dental appointment.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7. </a:t>
            </a:r>
            <a:r>
              <a:rPr lang="en-GB" sz="1200" i="0" kern="1200" dirty="0">
                <a:solidFill>
                  <a:schemeClr val="tx1"/>
                </a:solidFill>
                <a:effectLst/>
                <a:latin typeface="+mn-lt"/>
                <a:ea typeface="+mn-ea"/>
                <a:cs typeface="+mn-cs"/>
              </a:rPr>
              <a:t>After brushing encourage the person to lean forwards to spit out rather than swallow</a:t>
            </a:r>
            <a:r>
              <a:rPr lang="en-GB" sz="1200" i="1" kern="1200" dirty="0">
                <a:solidFill>
                  <a:schemeClr val="tx1"/>
                </a:solidFill>
                <a:effectLst/>
                <a:latin typeface="+mn-lt"/>
                <a:ea typeface="+mn-ea"/>
                <a:cs typeface="+mn-cs"/>
              </a:rPr>
              <a:t>. </a:t>
            </a:r>
            <a:r>
              <a:rPr lang="en-GB" sz="1200" dirty="0">
                <a:latin typeface="Arial" panose="020B0604020202020204" pitchFamily="34" charset="0"/>
                <a:cs typeface="Arial" panose="020B0604020202020204" pitchFamily="34" charset="0"/>
              </a:rPr>
              <a:t>Do not rinse after brushing – just wipe the face with a damp cloth</a:t>
            </a:r>
            <a:r>
              <a:rPr lang="en-GB" sz="1200" b="0" i="1" kern="1200" dirty="0">
                <a:solidFill>
                  <a:schemeClr val="tx1"/>
                </a:solidFill>
                <a:effectLst/>
                <a:latin typeface="+mn-lt"/>
                <a:ea typeface="+mn-ea"/>
                <a:cs typeface="+mn-cs"/>
              </a:rPr>
              <a:t>. </a:t>
            </a:r>
            <a:endParaRPr lang="en-GB" sz="1200" b="1" i="1" kern="1200" dirty="0">
              <a:solidFill>
                <a:schemeClr val="tx1"/>
              </a:solidFill>
              <a:effectLst/>
              <a:latin typeface="+mn-lt"/>
              <a:ea typeface="+mn-ea"/>
              <a:cs typeface="+mn-cs"/>
            </a:endParaRPr>
          </a:p>
          <a:p>
            <a:pPr marL="0" indent="0">
              <a:buFont typeface="Arial" panose="020B0604020202020204" pitchFamily="34" charset="0"/>
              <a:buNone/>
            </a:pPr>
            <a:r>
              <a:rPr lang="en-GB" b="0" i="0" dirty="0"/>
              <a:t>8. Keep a record of any changes seen.</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25</a:t>
            </a:fld>
            <a:endParaRPr lang="en-GB"/>
          </a:p>
        </p:txBody>
      </p:sp>
    </p:spTree>
    <p:extLst>
      <p:ext uri="{BB962C8B-B14F-4D97-AF65-F5344CB8AC3E}">
        <p14:creationId xmlns:p14="http://schemas.microsoft.com/office/powerpoint/2010/main" val="1683452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The Government website provides clear guidance on mouth care for a patient with confirmed or suspected COVID 19. You will need to refer to this guidance for full details if dealing with a patient in this situation as this slide is just some of the key points.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Before providing any mouth care to such patients always check with the nurse in charge before removing the patient’s oxygen mask.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These patients are more likely to cough when performing mouth care so stand to the side or behind them, take breaks to allow the patient to rest and swallow.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The advice includes things like not using an electric toothbrush for example as this may cause droplets in the air,  they also advise to only use a smear of toothpaste (non- foaming if available) and to give the patient a disposable bowl to spit into. As stated there is lots of other information available including care of dentures etc in such patients on the Government website</a:t>
            </a:r>
            <a:r>
              <a:rPr lang="en-GB" sz="1100" b="1" i="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dirty="0">
                <a:solidFill>
                  <a:schemeClr val="tx1"/>
                </a:solidFill>
                <a:effectLst/>
                <a:latin typeface="Arial" panose="020B0604020202020204" pitchFamily="34" charset="0"/>
                <a:ea typeface="+mn-ea"/>
                <a:cs typeface="Arial" panose="020B0604020202020204" pitchFamily="34" charset="0"/>
              </a:rPr>
              <a:t>Please click the link below to access the Government website or copy and paste the link into your browser: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latin typeface="Arial" panose="020B0604020202020204" pitchFamily="34" charset="0"/>
                <a:cs typeface="Arial" panose="020B0604020202020204" pitchFamily="34" charset="0"/>
                <a:hlinkClick r:id="rId3"/>
              </a:rPr>
              <a:t>https://www.gov.uk/government/publications/covid-19-mouth-care-for-patients-with-a-confirmed-or-suspected-case/mouth-care-for-hospitalised-patients-with-confirmed-or-suspected-covid-19</a:t>
            </a:r>
            <a:r>
              <a:rPr lang="en-GB" sz="1100" u="sng"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26</a:t>
            </a:fld>
            <a:endParaRPr lang="en-GB"/>
          </a:p>
        </p:txBody>
      </p:sp>
    </p:spTree>
    <p:extLst>
      <p:ext uri="{BB962C8B-B14F-4D97-AF65-F5344CB8AC3E}">
        <p14:creationId xmlns:p14="http://schemas.microsoft.com/office/powerpoint/2010/main" val="2577817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Clr>
                <a:schemeClr val="bg2">
                  <a:lumMod val="50000"/>
                </a:schemeClr>
              </a:buClr>
              <a:buNone/>
            </a:pPr>
            <a:r>
              <a:rPr lang="en-GB" dirty="0">
                <a:latin typeface="Arial" panose="020B0604020202020204" pitchFamily="34" charset="0"/>
                <a:cs typeface="Arial" panose="020B0604020202020204" pitchFamily="34" charset="0"/>
              </a:rPr>
              <a:t>Video produced by Health Education England. </a:t>
            </a:r>
          </a:p>
          <a:p>
            <a:pPr marL="0" indent="0" algn="l">
              <a:buClr>
                <a:schemeClr val="bg2">
                  <a:lumMod val="50000"/>
                </a:schemeClr>
              </a:buClr>
              <a:buNone/>
            </a:pPr>
            <a:r>
              <a:rPr lang="en-GB" dirty="0">
                <a:latin typeface="Arial" panose="020B0604020202020204" pitchFamily="34" charset="0"/>
                <a:cs typeface="Arial" panose="020B0604020202020204" pitchFamily="34" charset="0"/>
              </a:rPr>
              <a:t>If the video does not play when clicked please copy and paste the following link into your browser to access: </a:t>
            </a:r>
            <a:r>
              <a:rPr lang="en-GB" b="1" dirty="0">
                <a:latin typeface="Arial" panose="020B0604020202020204" pitchFamily="34" charset="0"/>
                <a:cs typeface="Arial" panose="020B0604020202020204" pitchFamily="34" charset="0"/>
                <a:hlinkClick r:id="rId3"/>
              </a:rPr>
              <a:t>https://www.youtube.com/watch?v=ieQJFSUlOps</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27</a:t>
            </a:fld>
            <a:endParaRPr lang="en-GB"/>
          </a:p>
        </p:txBody>
      </p:sp>
    </p:spTree>
    <p:extLst>
      <p:ext uri="{BB962C8B-B14F-4D97-AF65-F5344CB8AC3E}">
        <p14:creationId xmlns:p14="http://schemas.microsoft.com/office/powerpoint/2010/main" val="225308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AutoNum type="arabicPeriod"/>
            </a:pPr>
            <a:r>
              <a:rPr lang="en-GB" dirty="0"/>
              <a:t>One of the most common barriers reported by nurses when providing mouth care is care resistant behaviour.</a:t>
            </a:r>
          </a:p>
          <a:p>
            <a:pPr marL="228600" indent="-228600">
              <a:buAutoNum type="arabicPeriod"/>
            </a:pPr>
            <a:r>
              <a:rPr lang="en-GB" dirty="0"/>
              <a:t>This can be common with residents with Dementia, Learning dis or neuro-disabilities.</a:t>
            </a:r>
          </a:p>
          <a:p>
            <a:pPr marL="228600" indent="-228600">
              <a:buAutoNum type="arabicPeriod"/>
            </a:pPr>
            <a:r>
              <a:rPr lang="en-GB" dirty="0"/>
              <a:t>Resisting mouth care can include: not opening the mouth, pushing away their carer or verbally declining.</a:t>
            </a:r>
          </a:p>
          <a:p>
            <a:pPr marL="228600" indent="-228600">
              <a:buAutoNum type="arabicPeriod"/>
            </a:pPr>
            <a:r>
              <a:rPr lang="en-GB" dirty="0"/>
              <a:t>A resident may resist mouthcare due to confusion/disorientation, pain, feeling unwell or may perceive the action of toothbrushing as a threat.</a:t>
            </a:r>
          </a:p>
          <a:p>
            <a:pPr marL="228600" indent="-228600">
              <a:buAutoNum type="arabicPeriod"/>
            </a:pPr>
            <a:r>
              <a:rPr lang="en-GB" dirty="0"/>
              <a:t>Resistance is their way of protecting themselves.</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917661-85EF-4EBD-96BE-7032DDB4EB27}" type="slidenum">
              <a:rPr lang="en-GB" smtClean="0"/>
              <a:t>28</a:t>
            </a:fld>
            <a:endParaRPr lang="en-GB" dirty="0"/>
          </a:p>
        </p:txBody>
      </p:sp>
    </p:spTree>
    <p:extLst>
      <p:ext uri="{BB962C8B-B14F-4D97-AF65-F5344CB8AC3E}">
        <p14:creationId xmlns:p14="http://schemas.microsoft.com/office/powerpoint/2010/main" val="1578258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685800" lvl="1" indent="-228600">
              <a:buClr>
                <a:srgbClr val="92D050"/>
              </a:buClr>
              <a:buFont typeface="Wingdings" panose="05000000000000000000" pitchFamily="2" charset="2"/>
              <a:buAutoNum type="arabicPeriod"/>
            </a:pPr>
            <a:r>
              <a:rPr lang="en-GB" dirty="0"/>
              <a:t>Healthcare professionals can support a resident by: Taking your time, Being kind and patient, Smiling &amp; making eye contact, Maintain communication throughout, Use short, simple instructions, Use reminders &amp; prompts</a:t>
            </a:r>
          </a:p>
          <a:p>
            <a:pPr marL="685800" lvl="1" indent="-228600">
              <a:buClr>
                <a:srgbClr val="92D050"/>
              </a:buClr>
              <a:buFont typeface="Wingdings" panose="05000000000000000000" pitchFamily="2" charset="2"/>
              <a:buAutoNum type="arabicPeriod"/>
            </a:pPr>
            <a:r>
              <a:rPr lang="en-GB" dirty="0"/>
              <a:t>Place the toothbrush in front of resident or place in their hand.</a:t>
            </a:r>
          </a:p>
          <a:p>
            <a:pPr marL="685800" lvl="1" indent="-228600">
              <a:buClr>
                <a:srgbClr val="92D050"/>
              </a:buClr>
              <a:buFont typeface="Wingdings" panose="05000000000000000000" pitchFamily="2" charset="2"/>
              <a:buAutoNum type="arabicPeriod"/>
            </a:pPr>
            <a:r>
              <a:rPr lang="en-GB" dirty="0"/>
              <a:t>You could apply a small amount of toothpaste to their lips to act as a reminder.</a:t>
            </a:r>
          </a:p>
          <a:p>
            <a:pPr marL="685800" lvl="1" indent="-228600">
              <a:buClr>
                <a:srgbClr val="92D050"/>
              </a:buClr>
              <a:buFont typeface="Wingdings" panose="05000000000000000000" pitchFamily="2" charset="2"/>
              <a:buAutoNum type="arabicPeriod"/>
            </a:pPr>
            <a:r>
              <a:rPr lang="en-GB" dirty="0"/>
              <a:t>Develop at routine by doing mouth care at the same time each day.</a:t>
            </a:r>
          </a:p>
          <a:p>
            <a:pPr marL="685800" lvl="1" indent="-228600">
              <a:buClr>
                <a:srgbClr val="92D050"/>
              </a:buClr>
              <a:buFont typeface="Wingdings" panose="05000000000000000000" pitchFamily="2" charset="2"/>
              <a:buAutoNum type="arabicPeriod"/>
            </a:pPr>
            <a:r>
              <a:rPr lang="en-GB" dirty="0"/>
              <a:t>Find a time of day when you know the resident will be more cooperative with personal care, such as after breakfast.</a:t>
            </a:r>
          </a:p>
          <a:p>
            <a:pPr marL="685800" lvl="1" indent="-228600">
              <a:buClr>
                <a:srgbClr val="92D050"/>
              </a:buClr>
              <a:buFont typeface="Wingdings" panose="05000000000000000000" pitchFamily="2" charset="2"/>
              <a:buAutoNum type="arabicPeriod"/>
            </a:pPr>
            <a:r>
              <a:rPr lang="en-GB" dirty="0"/>
              <a:t>Use toothbrushes and toothpaste that the resident is familiar with</a:t>
            </a:r>
          </a:p>
          <a:p>
            <a:pPr marL="685800" lvl="1" indent="-228600">
              <a:buClr>
                <a:srgbClr val="92D050"/>
              </a:buClr>
              <a:buFont typeface="Wingdings" panose="05000000000000000000" pitchFamily="2" charset="2"/>
              <a:buAutoNum type="arabicPeriod"/>
            </a:pPr>
            <a:r>
              <a:rPr lang="en-GB" dirty="0"/>
              <a:t>The resident should be sat up where possible to reduce the risk of aspiration.</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917661-85EF-4EBD-96BE-7032DDB4EB27}" type="slidenum">
              <a:rPr lang="en-GB" smtClean="0"/>
              <a:t>29</a:t>
            </a:fld>
            <a:endParaRPr lang="en-GB" dirty="0"/>
          </a:p>
        </p:txBody>
      </p:sp>
    </p:spTree>
    <p:extLst>
      <p:ext uri="{BB962C8B-B14F-4D97-AF65-F5344CB8AC3E}">
        <p14:creationId xmlns:p14="http://schemas.microsoft.com/office/powerpoint/2010/main" val="157825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fontAlgn="base">
              <a:spcBef>
                <a:spcPct val="0"/>
              </a:spcBef>
              <a:spcAft>
                <a:spcPct val="0"/>
              </a:spcAft>
              <a:buSzTx/>
              <a:buFont typeface="Wingdings" panose="05000000000000000000" pitchFamily="2" charset="2"/>
              <a:buNone/>
              <a:defRPr/>
            </a:pPr>
            <a:r>
              <a:rPr lang="en-GB" i="0" dirty="0">
                <a:latin typeface="Arial" panose="020B0604020202020204" pitchFamily="34" charset="0"/>
                <a:cs typeface="Arial" panose="020B0604020202020204" pitchFamily="34" charset="0"/>
              </a:rPr>
              <a:t>1. Referrals to our service need to come from a dentist or GP or patients can self refer. </a:t>
            </a:r>
          </a:p>
          <a:p>
            <a:pPr marL="0" indent="0" fontAlgn="base">
              <a:spcBef>
                <a:spcPct val="0"/>
              </a:spcBef>
              <a:spcAft>
                <a:spcPct val="0"/>
              </a:spcAft>
              <a:buSzTx/>
              <a:buFont typeface="Wingdings" panose="05000000000000000000" pitchFamily="2" charset="2"/>
              <a:buNone/>
              <a:defRPr/>
            </a:pPr>
            <a:r>
              <a:rPr lang="en-GB" i="0" dirty="0">
                <a:latin typeface="Arial" panose="020B0604020202020204" pitchFamily="34" charset="0"/>
                <a:cs typeface="Arial" panose="020B0604020202020204" pitchFamily="34" charset="0"/>
              </a:rPr>
              <a:t>2. Referral criteria information and referral forms can be found on our website: </a:t>
            </a:r>
            <a:r>
              <a:rPr lang="en-GB" i="0" dirty="0">
                <a:latin typeface="Arial" panose="020B0604020202020204" pitchFamily="34" charset="0"/>
                <a:cs typeface="Arial" panose="020B0604020202020204" pitchFamily="34" charset="0"/>
                <a:hlinkClick r:id="rId3"/>
              </a:rPr>
              <a:t>https://communitydentalservices.co.uk/patient-information/referrals/essex/</a:t>
            </a:r>
            <a:endParaRPr lang="en-GB" i="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a:t>
            </a:fld>
            <a:endParaRPr lang="en-GB"/>
          </a:p>
        </p:txBody>
      </p:sp>
    </p:spTree>
    <p:extLst>
      <p:ext uri="{BB962C8B-B14F-4D97-AF65-F5344CB8AC3E}">
        <p14:creationId xmlns:p14="http://schemas.microsoft.com/office/powerpoint/2010/main" val="4157385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685800" lvl="1" indent="-228600">
              <a:buClr>
                <a:srgbClr val="92D050"/>
              </a:buClr>
              <a:buFont typeface="Wingdings" panose="05000000000000000000" pitchFamily="2" charset="2"/>
              <a:buAutoNum type="arabicPeriod"/>
            </a:pPr>
            <a:r>
              <a:rPr lang="en-GB" dirty="0"/>
              <a:t>Stand facing the resident so they can mirror and mimic your actions.</a:t>
            </a:r>
          </a:p>
          <a:p>
            <a:pPr marL="685800" lvl="1" indent="-228600">
              <a:buClr>
                <a:srgbClr val="92D050"/>
              </a:buClr>
              <a:buFont typeface="Wingdings" panose="05000000000000000000" pitchFamily="2" charset="2"/>
              <a:buAutoNum type="arabicPeriod"/>
            </a:pPr>
            <a:r>
              <a:rPr lang="en-GB" dirty="0"/>
              <a:t>You can gently brush the residents hand with their toothbrush</a:t>
            </a:r>
          </a:p>
          <a:p>
            <a:pPr marL="685800" lvl="1" indent="-228600">
              <a:buClr>
                <a:srgbClr val="92D050"/>
              </a:buClr>
              <a:buFont typeface="Wingdings" panose="05000000000000000000" pitchFamily="2" charset="2"/>
              <a:buAutoNum type="arabicPeriod"/>
            </a:pPr>
            <a:r>
              <a:rPr lang="en-GB" dirty="0"/>
              <a:t>Try hand over hand technique guiding the resident to brush their teeth.</a:t>
            </a:r>
          </a:p>
          <a:p>
            <a:pPr marL="685800" lvl="1" indent="-228600">
              <a:buClr>
                <a:srgbClr val="92D050"/>
              </a:buClr>
              <a:buFont typeface="Wingdings" panose="05000000000000000000" pitchFamily="2" charset="2"/>
              <a:buAutoNum type="arabicPeriod"/>
            </a:pPr>
            <a:r>
              <a:rPr lang="en-GB" dirty="0"/>
              <a:t>Distraction techniques can help for example playing their favourite tv/radio programme in the background.</a:t>
            </a:r>
          </a:p>
          <a:p>
            <a:pPr marL="685800" lvl="1" indent="-228600">
              <a:buClr>
                <a:srgbClr val="92D050"/>
              </a:buClr>
              <a:buFont typeface="Wingdings" panose="05000000000000000000" pitchFamily="2" charset="2"/>
              <a:buAutoNum type="arabicPeriod"/>
            </a:pPr>
            <a:r>
              <a:rPr lang="en-GB" dirty="0"/>
              <a:t>Ask a carer or family member who the resident is familiar with to help or to carry out the care.</a:t>
            </a:r>
          </a:p>
          <a:p>
            <a:pPr marL="685800" lvl="1" indent="-228600">
              <a:buClr>
                <a:srgbClr val="92D050"/>
              </a:buClr>
              <a:buFont typeface="Wingdings" panose="05000000000000000000" pitchFamily="2" charset="2"/>
              <a:buAutoNum type="arabicPeriod"/>
            </a:pPr>
            <a:r>
              <a:rPr lang="en-GB" dirty="0"/>
              <a:t>Two carers can be useful. One to distract or gently hold the residents hand and the other to carry out the mouth care. </a:t>
            </a:r>
          </a:p>
          <a:p>
            <a:pPr marL="685800" lvl="1" indent="-228600">
              <a:buClr>
                <a:srgbClr val="92D050"/>
              </a:buClr>
              <a:buFont typeface="Wingdings" panose="05000000000000000000" pitchFamily="2" charset="2"/>
              <a:buAutoNum type="arabicPeriod"/>
            </a:pPr>
            <a:r>
              <a:rPr lang="en-GB" dirty="0"/>
              <a:t>Some residents can be very resistant to mouthcare. Stop if needed, record what you have done and try again at a different time. </a:t>
            </a:r>
          </a:p>
          <a:p>
            <a:pPr marL="685800" lvl="1" indent="-228600">
              <a:buClr>
                <a:srgbClr val="92D050"/>
              </a:buClr>
              <a:buFont typeface="Wingdings" panose="05000000000000000000" pitchFamily="2" charset="2"/>
              <a:buAutoNum type="arabicPeriod"/>
            </a:pPr>
            <a:r>
              <a:rPr lang="en-GB" dirty="0"/>
              <a:t>If the resident refuses on several consecutive attempts, this should be escalated to a senior member of your team or medical team as there may be underlying problems with their mouth. </a:t>
            </a: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30</a:t>
            </a:fld>
            <a:endParaRPr lang="en-GB"/>
          </a:p>
        </p:txBody>
      </p:sp>
    </p:spTree>
    <p:extLst>
      <p:ext uri="{BB962C8B-B14F-4D97-AF65-F5344CB8AC3E}">
        <p14:creationId xmlns:p14="http://schemas.microsoft.com/office/powerpoint/2010/main" val="472975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b="1" i="0" kern="1200" dirty="0">
                <a:solidFill>
                  <a:schemeClr val="tx1"/>
                </a:solidFill>
                <a:effectLst/>
                <a:latin typeface="+mn-lt"/>
                <a:ea typeface="+mn-ea"/>
                <a:cs typeface="+mn-cs"/>
              </a:rPr>
              <a:t>Dr </a:t>
            </a:r>
            <a:r>
              <a:rPr lang="en-GB" sz="1200" b="1" i="0" kern="1200" dirty="0" err="1">
                <a:solidFill>
                  <a:schemeClr val="tx1"/>
                </a:solidFill>
                <a:effectLst/>
                <a:latin typeface="+mn-lt"/>
                <a:ea typeface="+mn-ea"/>
                <a:cs typeface="+mn-cs"/>
              </a:rPr>
              <a:t>Barmans</a:t>
            </a:r>
            <a:r>
              <a:rPr lang="en-GB" sz="1200" b="1" i="0" kern="1200" dirty="0">
                <a:solidFill>
                  <a:schemeClr val="tx1"/>
                </a:solidFill>
                <a:effectLst/>
                <a:latin typeface="+mn-lt"/>
                <a:ea typeface="+mn-ea"/>
                <a:cs typeface="+mn-cs"/>
              </a:rPr>
              <a:t> three sided toothbrush: </a:t>
            </a:r>
            <a:r>
              <a:rPr lang="en-GB" sz="1200" i="0" kern="1200" dirty="0">
                <a:solidFill>
                  <a:schemeClr val="tx1"/>
                </a:solidFill>
                <a:effectLst/>
                <a:latin typeface="+mn-lt"/>
                <a:ea typeface="+mn-ea"/>
                <a:cs typeface="+mn-cs"/>
              </a:rPr>
              <a:t>This cleans all three surfaces of the teeth at the same time. </a:t>
            </a:r>
            <a:r>
              <a:rPr lang="en-GB" i="0" dirty="0"/>
              <a:t>This is great for anyone if access is a problem or who finds toothbrushing difficult.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1" i="0" dirty="0"/>
              <a:t>Toothbrush Handle Adaptor: </a:t>
            </a:r>
            <a:r>
              <a:rPr lang="en-GB" b="0" i="0" dirty="0"/>
              <a:t>Great for anyone with </a:t>
            </a:r>
            <a:r>
              <a:rPr lang="en-GB" i="0" dirty="0"/>
              <a:t>dexterity issues or someone that still wants to perform their own oral care but may have difficulty with grip. </a:t>
            </a:r>
            <a:endParaRPr lang="en-GB" b="0" i="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1" i="0" dirty="0"/>
              <a:t>Electric toothbrush: </a:t>
            </a:r>
            <a:r>
              <a:rPr lang="en-GB" b="0" i="0" dirty="0"/>
              <a:t>This</a:t>
            </a:r>
            <a:r>
              <a:rPr lang="en-GB" b="1" i="0" dirty="0"/>
              <a:t> </a:t>
            </a:r>
            <a:r>
              <a:rPr lang="en-GB" i="0" dirty="0"/>
              <a:t>can be a helpful mouth care aid as you can just glide this over the tooth surface.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1" i="0" dirty="0"/>
              <a:t>A simple elastic band: </a:t>
            </a:r>
            <a:r>
              <a:rPr lang="en-GB" b="0" i="0" dirty="0"/>
              <a:t>This</a:t>
            </a:r>
            <a:r>
              <a:rPr lang="en-GB" b="1" i="0" dirty="0"/>
              <a:t> </a:t>
            </a:r>
            <a:r>
              <a:rPr lang="en-GB" i="0" dirty="0"/>
              <a:t>can help someone to perform their own oral care with little assistance by attaching the toothbrush to the hand as shown in the picture.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b="1" i="0" dirty="0"/>
              <a:t>360 mouth cleaner/ </a:t>
            </a:r>
            <a:r>
              <a:rPr lang="en-GB" sz="1200" b="1" i="0" kern="1200" dirty="0">
                <a:solidFill>
                  <a:schemeClr val="tx1"/>
                </a:solidFill>
                <a:effectLst/>
                <a:latin typeface="+mn-lt"/>
                <a:ea typeface="+mn-ea"/>
                <a:cs typeface="+mn-cs"/>
              </a:rPr>
              <a:t>(</a:t>
            </a:r>
            <a:r>
              <a:rPr lang="en-GB" sz="1200" b="1" i="0" kern="1200" dirty="0" err="1">
                <a:solidFill>
                  <a:schemeClr val="tx1"/>
                </a:solidFill>
                <a:effectLst/>
                <a:latin typeface="+mn-lt"/>
                <a:ea typeface="+mn-ea"/>
                <a:cs typeface="+mn-cs"/>
              </a:rPr>
              <a:t>Moutheze</a:t>
            </a:r>
            <a:r>
              <a:rPr lang="en-GB" sz="1200" b="1" i="0" kern="1200" dirty="0">
                <a:solidFill>
                  <a:schemeClr val="tx1"/>
                </a:solidFill>
                <a:effectLst/>
                <a:latin typeface="+mn-lt"/>
                <a:ea typeface="+mn-ea"/>
                <a:cs typeface="+mn-cs"/>
              </a:rPr>
              <a:t> Oral Cleanser)- </a:t>
            </a:r>
            <a:r>
              <a:rPr lang="en-GB" sz="1200" b="0" i="0" kern="1200" dirty="0">
                <a:solidFill>
                  <a:schemeClr val="tx1"/>
                </a:solidFill>
                <a:effectLst/>
                <a:latin typeface="+mn-lt"/>
                <a:ea typeface="+mn-ea"/>
                <a:cs typeface="+mn-cs"/>
              </a:rPr>
              <a:t>I</a:t>
            </a:r>
            <a:r>
              <a:rPr lang="en-GB" b="0" i="0" dirty="0"/>
              <a:t>d</a:t>
            </a:r>
            <a:r>
              <a:rPr lang="en-GB" i="0" dirty="0"/>
              <a:t>eal for those who have dentures to clean the mouth with (e.g. the palette, gum ridges &amp; tongue).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31</a:t>
            </a:fld>
            <a:endParaRPr lang="en-GB"/>
          </a:p>
        </p:txBody>
      </p:sp>
    </p:spTree>
    <p:extLst>
      <p:ext uri="{BB962C8B-B14F-4D97-AF65-F5344CB8AC3E}">
        <p14:creationId xmlns:p14="http://schemas.microsoft.com/office/powerpoint/2010/main" val="2901118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i="0" dirty="0"/>
              <a:t>Bite Block/ Mouth Rest: </a:t>
            </a:r>
            <a:r>
              <a:rPr lang="en-GB" i="0" dirty="0"/>
              <a:t>- This can helpful relieve the pressure of jaw pain whilst brushing. Its softer than plastic but harder than sponge. It can be used to prop a persons mouth slightly open.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i="0" dirty="0"/>
              <a:t>Finger guard: -  </a:t>
            </a:r>
            <a:r>
              <a:rPr lang="en-GB" i="0" dirty="0"/>
              <a:t>to protect your finger whilst performing oral care.</a:t>
            </a:r>
            <a:endParaRPr lang="en-GB" b="1" i="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i="0" dirty="0" err="1"/>
              <a:t>Tuffed</a:t>
            </a:r>
            <a:r>
              <a:rPr lang="en-GB" b="1" i="0" dirty="0"/>
              <a:t>” brush</a:t>
            </a:r>
            <a:r>
              <a:rPr lang="en-GB" i="0" dirty="0"/>
              <a:t>. Its great for areas too big for an interdental brush but too small for a toothbrush.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4. Collis Curved Toothbrush: -</a:t>
            </a:r>
            <a:r>
              <a:rPr lang="en-GB" sz="1200" i="0" kern="1200" dirty="0">
                <a:solidFill>
                  <a:schemeClr val="tx1"/>
                </a:solidFill>
                <a:effectLst/>
                <a:latin typeface="+mn-lt"/>
                <a:ea typeface="+mn-ea"/>
                <a:cs typeface="+mn-cs"/>
              </a:rPr>
              <a:t> The bristles part when the brush is used, allowing both sides and the top of the teeth to be cleaned. Fewer brush strokes are needed to clean the teeth and gums, helping those who tire easily or those who find oral care stressful and uncomfortable.</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32</a:t>
            </a:fld>
            <a:endParaRPr lang="en-GB"/>
          </a:p>
        </p:txBody>
      </p:sp>
    </p:spTree>
    <p:extLst>
      <p:ext uri="{BB962C8B-B14F-4D97-AF65-F5344CB8AC3E}">
        <p14:creationId xmlns:p14="http://schemas.microsoft.com/office/powerpoint/2010/main" val="148632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Font typeface="+mj-lt"/>
              <a:buAutoNum type="arabicPeriod"/>
            </a:pPr>
            <a:r>
              <a:rPr lang="en-GB" i="0" dirty="0"/>
              <a:t>There are many different types of toothpastes and products out there to suit a residents needs. This includes; unflavoured, sensitive, non-foaming and SLS free. </a:t>
            </a:r>
          </a:p>
          <a:p>
            <a:pPr marL="228600" indent="-228600">
              <a:buFont typeface="+mj-lt"/>
              <a:buAutoNum type="arabicPeriod"/>
            </a:pPr>
            <a:r>
              <a:rPr lang="en-GB" i="0" dirty="0"/>
              <a:t>For patients who have difficulty swallowing and/or spitting, a non foaming toothpaste is advisable.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You can buy these products from a company called </a:t>
            </a:r>
            <a:r>
              <a:rPr lang="en-GB" i="0" dirty="0" err="1"/>
              <a:t>OraNurse</a:t>
            </a:r>
            <a:r>
              <a:rPr lang="en-GB" i="0" dirty="0"/>
              <a:t>. These can be sourced from Amazon and some of the larger Boots stores. Great for those with heightened senses and for some children with autism.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Always ask the GP for advice on artificial saliva products/ dry mouth gel to ensure the product is suitable for age/ needs of the patient. </a:t>
            </a:r>
            <a:endParaRPr lang="en-GB" i="0" dirty="0"/>
          </a:p>
          <a:p>
            <a:pPr marL="228600" indent="-228600">
              <a:buFont typeface="+mj-lt"/>
              <a:buAutoNum type="arabicPeriod"/>
            </a:pPr>
            <a:r>
              <a:rPr lang="en-GB" i="0" dirty="0"/>
              <a:t>For dry lips use a water based lip balm. </a:t>
            </a:r>
            <a:r>
              <a:rPr lang="en-GB" b="1" i="0" dirty="0"/>
              <a:t>Avoid Vaseline especially if someone is on oxygen as it is made from petroleum which is flammable!</a:t>
            </a:r>
          </a:p>
          <a:p>
            <a:pPr marL="228600" indent="-228600">
              <a:buFont typeface="+mj-lt"/>
              <a:buAutoNum type="arabicPeriod"/>
            </a:pPr>
            <a:r>
              <a:rPr lang="en-GB" b="0" i="0" baseline="0" dirty="0"/>
              <a:t>A pen torch is really useful for being able to see well inside someone’s mouth.</a:t>
            </a:r>
            <a:endParaRPr lang="en-GB" i="0"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33</a:t>
            </a:fld>
            <a:endParaRPr lang="en-GB"/>
          </a:p>
        </p:txBody>
      </p:sp>
    </p:spTree>
    <p:extLst>
      <p:ext uri="{BB962C8B-B14F-4D97-AF65-F5344CB8AC3E}">
        <p14:creationId xmlns:p14="http://schemas.microsoft.com/office/powerpoint/2010/main" val="3134123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All of the toothbrushing products and aids mentioned in the presentation need to be considered in terms of infection control.</a:t>
            </a:r>
            <a:r>
              <a:rPr lang="en-GB" sz="1200" b="0" i="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Toothbrushes should be left to airdry and replaced regularly.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Adaptations should be cleaned and left to airdry. Check regularly for damage and replace if necessary.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We would advise your infection control lead is consulted regarding the use of each product/ aid (including pen torches) and how best to ensure sanitation between uses. </a:t>
            </a:r>
          </a:p>
          <a:p>
            <a:pPr marL="171450" indent="-171450">
              <a:buFont typeface="Arial" panose="020B0604020202020204" pitchFamily="34" charset="0"/>
              <a:buChar char="•"/>
            </a:pPr>
            <a:r>
              <a:rPr lang="en-GB" b="1" dirty="0">
                <a:latin typeface="Arial" panose="020B0604020202020204" pitchFamily="34" charset="0"/>
                <a:cs typeface="Arial" panose="020B0604020202020204" pitchFamily="34" charset="0"/>
              </a:rPr>
              <a:t>All of the products/ aids should only be used by one person and not shared with others.</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34</a:t>
            </a:fld>
            <a:endParaRPr lang="en-GB"/>
          </a:p>
        </p:txBody>
      </p:sp>
    </p:spTree>
    <p:extLst>
      <p:ext uri="{BB962C8B-B14F-4D97-AF65-F5344CB8AC3E}">
        <p14:creationId xmlns:p14="http://schemas.microsoft.com/office/powerpoint/2010/main" val="4021052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Video produced by Health Education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If the video does not play when clicked please copy and paste the following link into your browser to access: </a:t>
            </a:r>
            <a:r>
              <a:rPr lang="en-GB" sz="1200" b="1" dirty="0">
                <a:solidFill>
                  <a:srgbClr val="E682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https://www.youtube.com/watch?v=aJvsFUtRL9k&amp;list=PLrVQaAxyJE3eYeayCLSUFpxtkMxWmRo7L&amp;index=1</a:t>
            </a:r>
            <a:endParaRPr lang="en-GB" sz="1200" b="1" dirty="0">
              <a:solidFill>
                <a:srgbClr val="E682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682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Further information on denture care and the oral health care of adults in care homes can be found in the Public Health England Tool Kit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sng" dirty="0">
                <a:latin typeface="Arial" panose="020B0604020202020204" pitchFamily="34" charset="0"/>
                <a:cs typeface="Arial" panose="020B0604020202020204" pitchFamily="34" charset="0"/>
                <a:hlinkClick r:id="rId4"/>
              </a:rPr>
              <a:t>https://www.gov.uk/government/publications/adult-oral-health-in-care-homes-toolkit</a:t>
            </a:r>
            <a:endParaRPr lang="en-GB" sz="1200" i="0"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35</a:t>
            </a:fld>
            <a:endParaRPr lang="en-GB"/>
          </a:p>
        </p:txBody>
      </p:sp>
    </p:spTree>
    <p:extLst>
      <p:ext uri="{BB962C8B-B14F-4D97-AF65-F5344CB8AC3E}">
        <p14:creationId xmlns:p14="http://schemas.microsoft.com/office/powerpoint/2010/main" val="3139497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Dentures should be removed before brushing any natural teeth.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i="0" dirty="0"/>
              <a:t>All dentures should be worn daily. </a:t>
            </a:r>
            <a:r>
              <a:rPr lang="en-GB" dirty="0"/>
              <a:t>Dentures should be taken out at night as this </a:t>
            </a:r>
            <a:r>
              <a:rPr lang="en-GB" i="0" baseline="0" dirty="0">
                <a:latin typeface="Arial" panose="020B0604020202020204" pitchFamily="34" charset="0"/>
                <a:cs typeface="Arial" panose="020B0604020202020204" pitchFamily="34" charset="0"/>
              </a:rPr>
              <a:t>r</a:t>
            </a:r>
            <a:r>
              <a:rPr lang="en-GB" i="0" dirty="0">
                <a:latin typeface="Arial" panose="020B0604020202020204" pitchFamily="34" charset="0"/>
                <a:cs typeface="Arial" panose="020B0604020202020204" pitchFamily="34" charset="0"/>
              </a:rPr>
              <a:t>educes the risk of thrush/ gives the mouth a chance to breathe.</a:t>
            </a:r>
            <a:r>
              <a:rPr lang="en-GB" i="0" baseline="0" dirty="0">
                <a:latin typeface="Arial" panose="020B0604020202020204" pitchFamily="34" charset="0"/>
                <a:cs typeface="Arial" panose="020B0604020202020204" pitchFamily="34" charset="0"/>
              </a:rPr>
              <a:t> Some residents may be reluctant but it is</a:t>
            </a:r>
            <a:r>
              <a:rPr lang="en-GB" i="0" dirty="0">
                <a:latin typeface="Arial" panose="020B0604020202020204" pitchFamily="34" charset="0"/>
                <a:cs typeface="Arial" panose="020B0604020202020204" pitchFamily="34" charset="0"/>
              </a:rPr>
              <a:t> important we give them the option.</a:t>
            </a:r>
            <a:r>
              <a:rPr lang="en-GB" i="0" baseline="0" dirty="0">
                <a:latin typeface="Arial" panose="020B0604020202020204" pitchFamily="34" charset="0"/>
                <a:cs typeface="Arial" panose="020B0604020202020204" pitchFamily="34" charset="0"/>
              </a:rPr>
              <a:t> </a:t>
            </a:r>
            <a:r>
              <a:rPr lang="en-GB" i="0" dirty="0">
                <a:latin typeface="Arial" panose="020B0604020202020204" pitchFamily="34" charset="0"/>
                <a:cs typeface="Arial" panose="020B0604020202020204" pitchFamily="34" charset="0"/>
              </a:rPr>
              <a:t>Leaving dentures in situ can lead to denture stomatitis – mouth will be sore and inflamed.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Clean dentures twice a day with a separate brush. Use an un-fragranced liquid soap or denture cleaning paste and then rinse. Also rinse after meals. Normal toothpaste should not be used to clean dentures. Toothpaste can cause damage to the surface of the denture over time.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Brush using a denture brush over a sink or bowl filled with water or a folded towel to prevent breakage if dropped.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latin typeface="Arial" panose="020B0604020202020204" pitchFamily="34" charset="0"/>
                <a:cs typeface="Arial" panose="020B0604020202020204" pitchFamily="34" charset="0"/>
              </a:rPr>
              <a:t>Clean the palette, gum ridges &amp; tongue with soft brush or 360 brush.</a:t>
            </a:r>
            <a:r>
              <a:rPr lang="en-GB" sz="1200" b="0" i="0" kern="1200" dirty="0">
                <a:solidFill>
                  <a:schemeClr val="tx1"/>
                </a:solidFill>
                <a:effectLst/>
                <a:latin typeface="Arial" panose="020B0604020202020204" pitchFamily="34" charset="0"/>
                <a:ea typeface="+mn-ea"/>
                <a:cs typeface="Arial" panose="020B0604020202020204" pitchFamily="34" charset="0"/>
              </a:rPr>
              <a:t> </a:t>
            </a:r>
            <a:endParaRPr lang="en-GB" sz="1200" b="0" i="0" kern="1200" baseline="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latin typeface="Arial" panose="020B0604020202020204" pitchFamily="34" charset="0"/>
                <a:cs typeface="Arial" panose="020B0604020202020204" pitchFamily="34" charset="0"/>
              </a:rPr>
              <a:t>Brush any remaining natural teeth with normal brush and toothpaste. If the patient does not have any natural teeth left the mouth should still be brushed with water, a toothpaste could be used at the same time to help freshen the mouth or alternatively after brushing the mouth with water a mouthwash could be used. Colgate Total Whole Mouth Health toothpaste can be useful as it reduces the bacteria in the mouth. Always encourage the patient to spit out afterwards.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Arial" panose="020B0604020202020204" pitchFamily="34" charset="0"/>
                <a:cs typeface="Arial" panose="020B0604020202020204" pitchFamily="34" charset="0"/>
              </a:rPr>
              <a:t>Always check the mouth for sore patches- </a:t>
            </a:r>
            <a:r>
              <a:rPr lang="en-GB" i="0" baseline="0" dirty="0">
                <a:latin typeface="Arial" panose="020B0604020202020204" pitchFamily="34" charset="0"/>
                <a:cs typeface="Arial" panose="020B0604020202020204" pitchFamily="34" charset="0"/>
              </a:rPr>
              <a:t>Any s</a:t>
            </a:r>
            <a:r>
              <a:rPr lang="en-GB" i="0" dirty="0">
                <a:latin typeface="Arial" panose="020B0604020202020204" pitchFamily="34" charset="0"/>
                <a:cs typeface="Arial" panose="020B0604020202020204" pitchFamily="34" charset="0"/>
              </a:rPr>
              <a:t>ore patches could</a:t>
            </a:r>
            <a:r>
              <a:rPr lang="en-GB" i="0" baseline="0" dirty="0">
                <a:latin typeface="Arial" panose="020B0604020202020204" pitchFamily="34" charset="0"/>
                <a:cs typeface="Arial" panose="020B0604020202020204" pitchFamily="34" charset="0"/>
              </a:rPr>
              <a:t> be the </a:t>
            </a:r>
            <a:r>
              <a:rPr lang="en-GB" i="0" dirty="0">
                <a:latin typeface="Arial" panose="020B0604020202020204" pitchFamily="34" charset="0"/>
                <a:cs typeface="Arial" panose="020B0604020202020204" pitchFamily="34" charset="0"/>
              </a:rPr>
              <a:t>dentures</a:t>
            </a:r>
            <a:r>
              <a:rPr lang="en-GB" i="0" baseline="0" dirty="0">
                <a:latin typeface="Arial" panose="020B0604020202020204" pitchFamily="34" charset="0"/>
                <a:cs typeface="Arial" panose="020B0604020202020204" pitchFamily="34" charset="0"/>
              </a:rPr>
              <a:t> </a:t>
            </a:r>
            <a:r>
              <a:rPr lang="en-GB" i="0" dirty="0">
                <a:latin typeface="Arial" panose="020B0604020202020204" pitchFamily="34" charset="0"/>
                <a:cs typeface="Arial" panose="020B0604020202020204" pitchFamily="34" charset="0"/>
              </a:rPr>
              <a:t>rubbing and should be checked by a dentist.</a:t>
            </a:r>
            <a:endParaRPr lang="en-GB" sz="1200" b="0" i="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latin typeface="Arial" panose="020B0604020202020204" pitchFamily="34" charset="0"/>
                <a:cs typeface="Arial" panose="020B0604020202020204" pitchFamily="34" charset="0"/>
              </a:rPr>
              <a:t>Dentures should be worn daily. </a:t>
            </a:r>
            <a:r>
              <a:rPr lang="en-GB" i="0" dirty="0"/>
              <a:t>This is </a:t>
            </a:r>
            <a:r>
              <a:rPr lang="en-GB" dirty="0"/>
              <a:t>particularly important for partial dentures which are worn with existing teeth. If left out existing teeth may move slightly into the gaps and the partial denture may no longer fit.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917661-85EF-4EBD-96BE-7032DDB4EB27}" type="slidenum">
              <a:rPr lang="en-GB" smtClean="0"/>
              <a:t>36</a:t>
            </a:fld>
            <a:endParaRPr lang="en-GB" dirty="0"/>
          </a:p>
        </p:txBody>
      </p:sp>
    </p:spTree>
    <p:extLst>
      <p:ext uri="{BB962C8B-B14F-4D97-AF65-F5344CB8AC3E}">
        <p14:creationId xmlns:p14="http://schemas.microsoft.com/office/powerpoint/2010/main" val="1578258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a:solidFill>
                  <a:schemeClr val="tx1"/>
                </a:solidFill>
                <a:effectLst/>
                <a:latin typeface="+mn-lt"/>
                <a:ea typeface="+mn-ea"/>
                <a:cs typeface="+mn-cs"/>
              </a:rPr>
              <a:t>When cleaning dentures (always follow manufacturers instructions). Please note that chrome/ cobalt dentures (metal denture with acrylic teeth stuck to them) </a:t>
            </a:r>
            <a:r>
              <a:rPr lang="en-GB" sz="1200" b="1" kern="1200" dirty="0">
                <a:solidFill>
                  <a:schemeClr val="tx1"/>
                </a:solidFill>
                <a:effectLst/>
                <a:latin typeface="+mn-lt"/>
                <a:ea typeface="+mn-ea"/>
                <a:cs typeface="+mn-cs"/>
              </a:rPr>
              <a:t>should not </a:t>
            </a:r>
            <a:r>
              <a:rPr lang="en-GB" sz="1200" kern="1200" dirty="0">
                <a:solidFill>
                  <a:schemeClr val="tx1"/>
                </a:solidFill>
                <a:effectLst/>
                <a:latin typeface="+mn-lt"/>
                <a:ea typeface="+mn-ea"/>
                <a:cs typeface="+mn-cs"/>
              </a:rPr>
              <a:t>be soaked in sterilising solutions! </a:t>
            </a:r>
            <a:r>
              <a:rPr lang="en-GB" sz="1200" b="0" kern="1200" dirty="0">
                <a:solidFill>
                  <a:schemeClr val="tx1"/>
                </a:solidFill>
                <a:effectLst/>
                <a:latin typeface="+mn-lt"/>
                <a:ea typeface="+mn-ea"/>
                <a:cs typeface="+mn-cs"/>
              </a:rPr>
              <a:t>Instead</a:t>
            </a:r>
            <a:r>
              <a:rPr lang="en-GB" sz="1200" kern="1200" dirty="0">
                <a:solidFill>
                  <a:schemeClr val="tx1"/>
                </a:solidFill>
                <a:effectLst/>
                <a:latin typeface="+mn-lt"/>
                <a:ea typeface="+mn-ea"/>
                <a:cs typeface="+mn-cs"/>
              </a:rPr>
              <a:t> these types of dentures should be soaked for 10-20 minutes in Chlorhexidine Treatment Mouthwash (1-2 weekly).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Dentures </a:t>
            </a:r>
            <a:r>
              <a:rPr lang="en-GB" sz="1200" b="1" kern="1200" dirty="0">
                <a:solidFill>
                  <a:schemeClr val="tx1"/>
                </a:solidFill>
                <a:effectLst/>
                <a:latin typeface="+mn-lt"/>
                <a:ea typeface="+mn-ea"/>
                <a:cs typeface="+mn-cs"/>
              </a:rPr>
              <a:t>should not </a:t>
            </a:r>
            <a:r>
              <a:rPr lang="en-GB" sz="1200" kern="1200" dirty="0">
                <a:solidFill>
                  <a:schemeClr val="tx1"/>
                </a:solidFill>
                <a:effectLst/>
                <a:latin typeface="+mn-lt"/>
                <a:ea typeface="+mn-ea"/>
                <a:cs typeface="+mn-cs"/>
              </a:rPr>
              <a:t>be soaked in a cleaning solution overnight. They </a:t>
            </a:r>
            <a:r>
              <a:rPr lang="en-GB" sz="1200" b="0" kern="1200" dirty="0">
                <a:solidFill>
                  <a:schemeClr val="tx1"/>
                </a:solidFill>
                <a:effectLst/>
                <a:latin typeface="+mn-lt"/>
                <a:ea typeface="+mn-ea"/>
                <a:cs typeface="+mn-cs"/>
              </a:rPr>
              <a:t>should be stored dry in a named denture pot</a:t>
            </a:r>
            <a:r>
              <a:rPr lang="en-GB" sz="1200" kern="1200" dirty="0">
                <a:solidFill>
                  <a:schemeClr val="tx1"/>
                </a:solidFill>
                <a:effectLst/>
                <a:latin typeface="+mn-lt"/>
                <a:ea typeface="+mn-ea"/>
                <a:cs typeface="+mn-cs"/>
              </a:rPr>
              <a:t>. </a:t>
            </a:r>
            <a:r>
              <a:rPr lang="en-GB" sz="1200" kern="1200" dirty="0">
                <a:solidFill>
                  <a:schemeClr val="tx1"/>
                </a:solidFill>
                <a:effectLst/>
                <a:latin typeface="Arial" panose="020B0604020202020204" pitchFamily="34" charset="0"/>
                <a:ea typeface="+mn-ea"/>
                <a:cs typeface="Arial" panose="020B0604020202020204" pitchFamily="34" charset="0"/>
              </a:rPr>
              <a:t>C</a:t>
            </a:r>
            <a:r>
              <a:rPr lang="en-GB" sz="1200" dirty="0">
                <a:latin typeface="Arial" panose="020B0604020202020204" pitchFamily="34" charset="0"/>
                <a:cs typeface="Arial" panose="020B0604020202020204" pitchFamily="34" charset="0"/>
              </a:rPr>
              <a:t>lean the denture pot on a daily basis with warm soapy water.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Another reason dentures </a:t>
            </a:r>
            <a:r>
              <a:rPr lang="en-GB" sz="1200" b="1" kern="1200" dirty="0">
                <a:solidFill>
                  <a:schemeClr val="tx1"/>
                </a:solidFill>
                <a:effectLst/>
                <a:latin typeface="+mn-lt"/>
                <a:ea typeface="+mn-ea"/>
                <a:cs typeface="+mn-cs"/>
              </a:rPr>
              <a:t>should not</a:t>
            </a:r>
            <a:r>
              <a:rPr lang="en-GB" sz="1200" kern="1200" dirty="0">
                <a:solidFill>
                  <a:schemeClr val="tx1"/>
                </a:solidFill>
                <a:effectLst/>
                <a:latin typeface="+mn-lt"/>
                <a:ea typeface="+mn-ea"/>
                <a:cs typeface="+mn-cs"/>
              </a:rPr>
              <a:t> be soaked in a glass of cleaning solution over night is this can pose a risk to the resident as they may mistake this as water.</a:t>
            </a:r>
          </a:p>
          <a:p>
            <a:pPr marL="228600" indent="-228600">
              <a:buFont typeface="+mj-lt"/>
              <a:buAutoNum type="arabicPeriod"/>
            </a:pPr>
            <a:r>
              <a:rPr lang="en-GB" sz="1200" kern="1200" dirty="0">
                <a:solidFill>
                  <a:schemeClr val="tx1"/>
                </a:solidFill>
                <a:effectLst/>
                <a:latin typeface="+mn-lt"/>
                <a:ea typeface="+mn-ea"/>
                <a:cs typeface="+mn-cs"/>
              </a:rPr>
              <a:t>If a fixative is used follow instructions on how to apply as too much can pose an aspiration risk.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If a resident is acutely unwell they may not be able to wear their dentures – store dry in a named denture pot. Clean the pot daily with warm soapy water and the dentures should be rinsed daily under tap water and left to air dry. Once the resident is well enough to wear their dentures again sterilise the dentures before use following manufacturer instructions. </a:t>
            </a:r>
          </a:p>
          <a:p>
            <a:pPr marL="228600" indent="-228600">
              <a:buFont typeface="+mj-lt"/>
              <a:buAutoNum type="arabicPeriod"/>
            </a:pPr>
            <a:r>
              <a:rPr lang="en-GB" sz="1200" kern="1200" dirty="0">
                <a:solidFill>
                  <a:schemeClr val="tx1"/>
                </a:solidFill>
                <a:effectLst/>
                <a:latin typeface="+mn-lt"/>
                <a:ea typeface="+mn-ea"/>
                <a:cs typeface="+mn-cs"/>
              </a:rPr>
              <a:t>Advice should be sought from a dentist/ doctor if a patient is going to stop wearing their dentures. This is to make sure this is the right decision for that patient.</a:t>
            </a:r>
          </a:p>
          <a:p>
            <a:pPr marL="228600" indent="-228600">
              <a:buFont typeface="+mj-lt"/>
              <a:buAutoNum type="arabicPeriod"/>
            </a:pPr>
            <a:r>
              <a:rPr lang="en-GB" sz="1200" dirty="0">
                <a:latin typeface="Arial" panose="020B0604020202020204" pitchFamily="34" charset="0"/>
                <a:cs typeface="Arial" panose="020B0604020202020204" pitchFamily="34" charset="0"/>
              </a:rPr>
              <a:t>Name dentures if possible. This is important so they are not lost. </a:t>
            </a:r>
          </a:p>
          <a:p>
            <a:pPr marL="228600" marR="0" lvl="0" indent="-228600" algn="l" defTabSz="99057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Arial" panose="020B0604020202020204" pitchFamily="34" charset="0"/>
              <a:cs typeface="Arial" panose="020B0604020202020204" pitchFamily="34" charset="0"/>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37</a:t>
            </a:fld>
            <a:endParaRPr lang="en-GB"/>
          </a:p>
        </p:txBody>
      </p:sp>
    </p:spTree>
    <p:extLst>
      <p:ext uri="{BB962C8B-B14F-4D97-AF65-F5344CB8AC3E}">
        <p14:creationId xmlns:p14="http://schemas.microsoft.com/office/powerpoint/2010/main" val="70625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Font typeface="+mj-lt"/>
              <a:buAutoNum type="arabicPeriod"/>
            </a:pPr>
            <a:r>
              <a:rPr lang="en-GB" sz="1100" i="0" dirty="0">
                <a:latin typeface="Arial" panose="020B0604020202020204" pitchFamily="34" charset="0"/>
                <a:cs typeface="Arial" panose="020B0604020202020204" pitchFamily="34" charset="0"/>
              </a:rPr>
              <a:t>Plaque is a clear sticky film that adheres to the teeth.</a:t>
            </a:r>
          </a:p>
          <a:p>
            <a:pPr marL="228600" indent="-228600">
              <a:buFont typeface="+mj-lt"/>
              <a:buAutoNum type="arabicPeriod"/>
            </a:pPr>
            <a:r>
              <a:rPr lang="en-GB" sz="1100" i="0" dirty="0">
                <a:latin typeface="Arial" panose="020B0604020202020204" pitchFamily="34" charset="0"/>
                <a:cs typeface="Arial" panose="020B0604020202020204" pitchFamily="34" charset="0"/>
              </a:rPr>
              <a:t>If left plaque begins to harden and become what’s know as tartar.</a:t>
            </a:r>
          </a:p>
          <a:p>
            <a:pPr marL="228600" indent="-228600">
              <a:buFont typeface="+mj-lt"/>
              <a:buAutoNum type="arabicPeriod"/>
            </a:pPr>
            <a:r>
              <a:rPr lang="en-GB" sz="1100" i="0" dirty="0">
                <a:latin typeface="Arial" panose="020B0604020202020204" pitchFamily="34" charset="0"/>
                <a:cs typeface="Arial" panose="020B0604020202020204" pitchFamily="34" charset="0"/>
              </a:rPr>
              <a:t>Tartar cannot be removed with a toothbrush and must be removed by a dentist/hygienist/therapist.</a:t>
            </a:r>
          </a:p>
          <a:p>
            <a:pPr marL="228600" indent="-228600">
              <a:buFont typeface="+mj-lt"/>
              <a:buAutoNum type="arabicPeriod"/>
            </a:pPr>
            <a:r>
              <a:rPr lang="en-GB" sz="1100" i="0" dirty="0">
                <a:latin typeface="Arial" panose="020B0604020202020204" pitchFamily="34" charset="0"/>
                <a:cs typeface="Arial" panose="020B0604020202020204" pitchFamily="34" charset="0"/>
              </a:rPr>
              <a:t>If plaque is left on the gum/tooth surface it can lead to gum disease and eventually tooth loss.</a:t>
            </a: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38</a:t>
            </a:fld>
            <a:endParaRPr lang="en-GB"/>
          </a:p>
        </p:txBody>
      </p:sp>
    </p:spTree>
    <p:extLst>
      <p:ext uri="{BB962C8B-B14F-4D97-AF65-F5344CB8AC3E}">
        <p14:creationId xmlns:p14="http://schemas.microsoft.com/office/powerpoint/2010/main" val="1937355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0" dirty="0"/>
              <a:t>If any of these signs or symptoms are noted always see a dentist for advice.</a:t>
            </a:r>
          </a:p>
          <a:p>
            <a:pPr marL="171450" indent="-171450">
              <a:buFont typeface="Arial" panose="020B0604020202020204" pitchFamily="34" charset="0"/>
              <a:buChar char="•"/>
            </a:pPr>
            <a:r>
              <a:rPr lang="en-GB" i="0" dirty="0"/>
              <a:t>To keep our gums healthy we should ensure really good oral hygiene is followed including interdental brushing.</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39</a:t>
            </a:fld>
            <a:endParaRPr lang="en-GB"/>
          </a:p>
        </p:txBody>
      </p:sp>
    </p:spTree>
    <p:extLst>
      <p:ext uri="{BB962C8B-B14F-4D97-AF65-F5344CB8AC3E}">
        <p14:creationId xmlns:p14="http://schemas.microsoft.com/office/powerpoint/2010/main" val="40077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a:t>
            </a:fld>
            <a:endParaRPr lang="en-GB"/>
          </a:p>
        </p:txBody>
      </p:sp>
    </p:spTree>
    <p:extLst>
      <p:ext uri="{BB962C8B-B14F-4D97-AF65-F5344CB8AC3E}">
        <p14:creationId xmlns:p14="http://schemas.microsoft.com/office/powerpoint/2010/main" val="3375787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GB" dirty="0"/>
              <a:t>There are many risk factors associated to gum disease to be aware of:</a:t>
            </a:r>
          </a:p>
          <a:p>
            <a:endParaRPr lang="en-GB" dirty="0"/>
          </a:p>
          <a:p>
            <a:pPr marL="171450" indent="-171450">
              <a:buFont typeface="Arial" panose="020B0604020202020204" pitchFamily="34" charset="0"/>
              <a:buChar char="•"/>
            </a:pPr>
            <a:r>
              <a:rPr lang="en-GB" b="1" dirty="0"/>
              <a:t>Poor oral hygiene </a:t>
            </a:r>
            <a:r>
              <a:rPr lang="en-GB" dirty="0"/>
              <a:t>– Gum disease can be caused by a number of factors but poor oral hygiene is the most common cause. Poor oral hygiene such as not brushing your teeth properly or regularly can cause plaque to build up on your teeth.</a:t>
            </a:r>
          </a:p>
          <a:p>
            <a:pPr marL="171450" indent="-171450">
              <a:buFont typeface="Arial" panose="020B0604020202020204" pitchFamily="34" charset="0"/>
              <a:buChar char="•"/>
            </a:pPr>
            <a:r>
              <a:rPr lang="en-GB" b="1" dirty="0"/>
              <a:t>Smoking</a:t>
            </a:r>
            <a:r>
              <a:rPr lang="en-GB" dirty="0"/>
              <a:t>- Smoking hinders the blood supply within the body. Therefore you may not get the initial warning signs such as bleeding gums. Smoking also causes a lowering in immunity therefore your body is more likely to exasperate the inflammatory process to the gums if plaque is left. </a:t>
            </a:r>
          </a:p>
          <a:p>
            <a:pPr marL="171450" indent="-171450">
              <a:buFont typeface="Arial" panose="020B0604020202020204" pitchFamily="34" charset="0"/>
              <a:buChar char="•"/>
            </a:pPr>
            <a:r>
              <a:rPr lang="en-GB" b="1" dirty="0"/>
              <a:t>Age</a:t>
            </a:r>
            <a:r>
              <a:rPr lang="en-GB" dirty="0"/>
              <a:t>- Natural aging can cause bone loss and also lack of immunity therefore the gums may become inflamed with a small amount of plaque.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Medical conditions</a:t>
            </a:r>
            <a:r>
              <a:rPr lang="en-GB" dirty="0"/>
              <a:t>-</a:t>
            </a:r>
            <a:r>
              <a:rPr lang="en-GB" sz="1200" b="0" i="0" kern="1200" dirty="0">
                <a:solidFill>
                  <a:schemeClr val="tx1"/>
                </a:solidFill>
                <a:effectLst/>
                <a:latin typeface="+mn-lt"/>
                <a:ea typeface="+mn-ea"/>
                <a:cs typeface="+mn-cs"/>
              </a:rPr>
              <a:t>These include: Certain diseases, such as diabetes, rheumatoid arthritis and Crohn's disease</a:t>
            </a:r>
            <a:endParaRPr lang="en-GB" dirty="0"/>
          </a:p>
          <a:p>
            <a:pPr marL="171450" indent="-171450">
              <a:buFont typeface="Arial" panose="020B0604020202020204" pitchFamily="34" charset="0"/>
              <a:buChar char="•"/>
            </a:pPr>
            <a:r>
              <a:rPr lang="en-GB" b="1" dirty="0"/>
              <a:t>Pregnancy</a:t>
            </a:r>
            <a:r>
              <a:rPr lang="en-GB" dirty="0"/>
              <a:t>- </a:t>
            </a:r>
            <a:r>
              <a:rPr lang="en-GB" sz="1200" b="0" i="0" kern="1200" dirty="0">
                <a:solidFill>
                  <a:schemeClr val="tx1"/>
                </a:solidFill>
                <a:effectLst/>
                <a:latin typeface="+mn-lt"/>
                <a:ea typeface="+mn-ea"/>
                <a:cs typeface="+mn-cs"/>
              </a:rPr>
              <a:t>– hormonal changes can make gums more vulnerable to plaque</a:t>
            </a:r>
            <a:endParaRPr lang="en-GB" dirty="0"/>
          </a:p>
          <a:p>
            <a:pPr marL="171450" indent="-171450">
              <a:buFont typeface="Arial" panose="020B0604020202020204" pitchFamily="34" charset="0"/>
              <a:buChar char="•"/>
            </a:pPr>
            <a:r>
              <a:rPr lang="en-GB" b="1" dirty="0"/>
              <a:t>Weakened immune system- </a:t>
            </a:r>
            <a:r>
              <a:rPr lang="en-GB" sz="1200" b="0" i="0" kern="1200" dirty="0">
                <a:solidFill>
                  <a:schemeClr val="tx1"/>
                </a:solidFill>
                <a:effectLst/>
                <a:latin typeface="+mn-lt"/>
                <a:ea typeface="+mn-ea"/>
                <a:cs typeface="+mn-cs"/>
              </a:rPr>
              <a:t>– for example, because of conditions like </a:t>
            </a:r>
            <a:r>
              <a:rPr lang="en-GB" sz="1200" b="0" i="0" u="none" kern="1200" dirty="0">
                <a:solidFill>
                  <a:schemeClr val="tx1"/>
                </a:solidFill>
                <a:effectLst/>
                <a:latin typeface="+mn-lt"/>
                <a:ea typeface="+mn-ea"/>
                <a:cs typeface="+mn-cs"/>
              </a:rPr>
              <a:t>HIV and AIDS or certain treatments, such as chemotherapy. </a:t>
            </a:r>
            <a:endParaRPr lang="en-GB" u="none" dirty="0">
              <a:solidFill>
                <a:schemeClr val="tx1"/>
              </a:solidFill>
            </a:endParaRPr>
          </a:p>
          <a:p>
            <a:pPr marL="171450" indent="-171450">
              <a:buFont typeface="Arial" panose="020B0604020202020204" pitchFamily="34" charset="0"/>
              <a:buChar char="•"/>
            </a:pPr>
            <a:r>
              <a:rPr lang="en-GB" b="1" dirty="0"/>
              <a:t>Malnutrition</a:t>
            </a:r>
            <a:r>
              <a:rPr lang="en-GB" dirty="0"/>
              <a:t>-</a:t>
            </a:r>
            <a:r>
              <a:rPr lang="en-GB" sz="1200" b="0" i="0" kern="1200" dirty="0">
                <a:solidFill>
                  <a:schemeClr val="tx1"/>
                </a:solidFill>
                <a:effectLst/>
                <a:latin typeface="+mn-lt"/>
                <a:ea typeface="+mn-ea"/>
                <a:cs typeface="+mn-cs"/>
              </a:rPr>
              <a:t>Being malnourished, or having a lack of proper nutrients, can negatively affect the mouth (e.g., teeth and gums) leading to increased risk of gum disease and other oral health-related problems.</a:t>
            </a: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Medicines that cause a dry mouth: </a:t>
            </a:r>
            <a:r>
              <a:rPr lang="en-GB" sz="1200" b="0" i="0" kern="1200" dirty="0">
                <a:solidFill>
                  <a:schemeClr val="tx1"/>
                </a:solidFill>
                <a:effectLst/>
                <a:latin typeface="+mn-lt"/>
                <a:ea typeface="+mn-ea"/>
                <a:cs typeface="+mn-cs"/>
              </a:rPr>
              <a:t>Saliva is very important in fighting tooth decay. It helps to fight the bacteria that form dental plaque and cause tooth decay and gum disease. You may be more likely to have gum disease if you're taking medicines that cause a dry mouth. F</a:t>
            </a:r>
            <a:r>
              <a:rPr lang="en-GB" dirty="0"/>
              <a:t>or example: some antidepressants, antihistamines and </a:t>
            </a:r>
            <a:r>
              <a:rPr lang="en-GB" b="0" dirty="0"/>
              <a:t>blood pressure medications</a:t>
            </a:r>
            <a:r>
              <a:rPr lang="en-GB" b="1" dirty="0"/>
              <a:t>. </a:t>
            </a:r>
            <a:r>
              <a:rPr lang="en-GB" sz="1200" kern="1200" dirty="0">
                <a:solidFill>
                  <a:schemeClr val="tx1"/>
                </a:solidFill>
                <a:effectLst/>
                <a:latin typeface="+mn-lt"/>
                <a:ea typeface="+mn-ea"/>
                <a:cs typeface="+mn-cs"/>
              </a:rPr>
              <a:t>Some high blood pressure medications are diuretics therefore these can reduce saliva flow. </a:t>
            </a:r>
            <a:r>
              <a:rPr lang="en-GB" sz="1200" b="0" i="0" kern="1200" dirty="0">
                <a:solidFill>
                  <a:schemeClr val="tx1"/>
                </a:solidFill>
                <a:effectLst/>
                <a:latin typeface="+mn-lt"/>
                <a:ea typeface="+mn-ea"/>
                <a:cs typeface="+mn-cs"/>
              </a:rPr>
              <a:t>Other medications include: Phenytoin, a seizure medication. Cyclosporine, an immunosuppressant drug often used to prevent transplant rejection. Blood pressure medications called calcium channel blockers, which include nifedipine, verapamil, diltiazem, and amlodipine.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40</a:t>
            </a:fld>
            <a:endParaRPr lang="en-GB"/>
          </a:p>
        </p:txBody>
      </p:sp>
    </p:spTree>
    <p:extLst>
      <p:ext uri="{BB962C8B-B14F-4D97-AF65-F5344CB8AC3E}">
        <p14:creationId xmlns:p14="http://schemas.microsoft.com/office/powerpoint/2010/main" val="4107601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50000"/>
              </a:spcBef>
              <a:spcAft>
                <a:spcPts val="0"/>
              </a:spcAft>
              <a:buClr>
                <a:schemeClr val="accent1"/>
              </a:buClr>
              <a:buSzTx/>
              <a:buFont typeface="Arial" panose="020B0604020202020204" pitchFamily="34" charset="0"/>
              <a:buChar char="•"/>
              <a:tabLst/>
              <a:defRPr/>
            </a:pPr>
            <a:r>
              <a:rPr lang="en-GB" i="0" dirty="0"/>
              <a:t>Dental caries is caused by plaque and sugar frequency. Caries is not caused by the amount of sugar you have its how often you have it.</a:t>
            </a:r>
          </a:p>
          <a:p>
            <a:pPr marL="171450" marR="0" lvl="0" indent="-171450" algn="l" defTabSz="914400" rtl="0" eaLnBrk="1" fontAlgn="auto" latinLnBrk="0" hangingPunct="1">
              <a:lnSpc>
                <a:spcPct val="100000"/>
              </a:lnSpc>
              <a:spcBef>
                <a:spcPct val="50000"/>
              </a:spcBef>
              <a:spcAft>
                <a:spcPts val="0"/>
              </a:spcAft>
              <a:buClr>
                <a:schemeClr val="accent1"/>
              </a:buClr>
              <a:buSzTx/>
              <a:buFont typeface="Arial" panose="020B0604020202020204" pitchFamily="34" charset="0"/>
              <a:buChar char="•"/>
              <a:tabLst/>
              <a:defRPr/>
            </a:pPr>
            <a:r>
              <a:rPr lang="en-GB" i="0" baseline="0" dirty="0"/>
              <a:t>By brushing twice daily, it removes plaque &amp; bacteria build up.</a:t>
            </a:r>
          </a:p>
          <a:p>
            <a:pPr marL="171450" marR="0" lvl="0" indent="-171450" algn="l" defTabSz="914400" rtl="0" eaLnBrk="1" fontAlgn="auto" latinLnBrk="0" hangingPunct="1">
              <a:lnSpc>
                <a:spcPct val="100000"/>
              </a:lnSpc>
              <a:spcBef>
                <a:spcPct val="50000"/>
              </a:spcBef>
              <a:spcAft>
                <a:spcPts val="0"/>
              </a:spcAft>
              <a:buClr>
                <a:schemeClr val="accent1"/>
              </a:buClr>
              <a:buSzTx/>
              <a:buFont typeface="Arial" panose="020B0604020202020204" pitchFamily="34" charset="0"/>
              <a:buChar char="•"/>
              <a:tabLst/>
              <a:defRPr/>
            </a:pPr>
            <a:endParaRPr lang="en-GB" sz="1200" i="0" dirty="0">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41</a:t>
            </a:fld>
            <a:endParaRPr lang="en-GB"/>
          </a:p>
        </p:txBody>
      </p:sp>
    </p:spTree>
    <p:extLst>
      <p:ext uri="{BB962C8B-B14F-4D97-AF65-F5344CB8AC3E}">
        <p14:creationId xmlns:p14="http://schemas.microsoft.com/office/powerpoint/2010/main" val="580013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t>Dental erosion is caused by frequent consumption of acidic foods and drinks dissolving and softening the outer hard surface of the tooth known as enamel. Dental erosion can cause pain and sensitivity and is irreversible but preventable!</a:t>
            </a:r>
            <a:endParaRPr lang="en-GB" sz="1200" i="0" baseline="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Examples of acidic foods and drinks are vinegars, pickles and fruit juices.</a:t>
            </a:r>
          </a:p>
          <a:p>
            <a:pPr marL="228600" indent="-228600" fontAlgn="base">
              <a:spcBef>
                <a:spcPct val="0"/>
              </a:spcBef>
              <a:spcAft>
                <a:spcPct val="0"/>
              </a:spcAft>
              <a:buSzTx/>
              <a:buFont typeface="+mj-lt"/>
              <a:buAutoNum type="arabicPeriod"/>
              <a:defRPr/>
            </a:pPr>
            <a:r>
              <a:rPr lang="en-GB" sz="1200" i="0" dirty="0">
                <a:latin typeface="Arial" panose="020B0604020202020204" pitchFamily="34" charset="0"/>
                <a:cs typeface="Arial" panose="020B0604020202020204" pitchFamily="34" charset="0"/>
              </a:rPr>
              <a:t>Any fizzy (carbonated) drink (including sugar free carbonated drinks) can also cause dental erosion as they are acidic</a:t>
            </a:r>
            <a:r>
              <a:rPr lang="en-GB" sz="1200" b="1" i="0" dirty="0">
                <a:latin typeface="Arial" panose="020B0604020202020204" pitchFamily="34" charset="0"/>
                <a:cs typeface="Arial" panose="020B0604020202020204" pitchFamily="34" charset="0"/>
              </a:rPr>
              <a:t>. </a:t>
            </a:r>
            <a:r>
              <a:rPr lang="en-GB" sz="1200" b="0" i="0" dirty="0">
                <a:latin typeface="Arial" panose="020B0604020202020204" pitchFamily="34" charset="0"/>
                <a:cs typeface="Arial" panose="020B0604020202020204" pitchFamily="34" charset="0"/>
              </a:rPr>
              <a:t>Sparkling water also has links to dental erosion.</a:t>
            </a:r>
          </a:p>
          <a:p>
            <a:pPr marL="228600" indent="-228600" fontAlgn="base">
              <a:spcBef>
                <a:spcPct val="0"/>
              </a:spcBef>
              <a:spcAft>
                <a:spcPct val="0"/>
              </a:spcAft>
              <a:buSzTx/>
              <a:buFont typeface="+mj-lt"/>
              <a:buAutoNum type="arabicPeriod"/>
              <a:defRPr/>
            </a:pPr>
            <a:r>
              <a:rPr lang="en-GB" sz="1200" b="0" i="0" dirty="0">
                <a:latin typeface="Arial" panose="020B0604020202020204" pitchFamily="34" charset="0"/>
                <a:cs typeface="Arial" panose="020B0604020202020204" pitchFamily="34" charset="0"/>
              </a:rPr>
              <a:t>Although fruit squash is not fizzy it is acidic and it can therefore cause dental erosion.</a:t>
            </a:r>
            <a:endParaRPr lang="en-GB" b="0" i="0" dirty="0">
              <a:latin typeface="Arial" panose="020B0604020202020204" pitchFamily="34" charset="0"/>
              <a:cs typeface="Arial" panose="020B0604020202020204" pitchFamily="34" charset="0"/>
            </a:endParaRPr>
          </a:p>
          <a:p>
            <a:pPr marL="228600" indent="-228600">
              <a:buFont typeface="+mj-lt"/>
              <a:buAutoNum type="arabicPeriod"/>
            </a:pPr>
            <a:r>
              <a:rPr lang="en-GB" i="0" dirty="0">
                <a:latin typeface="Arial" panose="020B0604020202020204" pitchFamily="34" charset="0"/>
                <a:cs typeface="Arial" panose="020B0604020202020204" pitchFamily="34" charset="0"/>
              </a:rPr>
              <a:t>Eroded teeth are then also more vulnerable to tooth decay.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These pictures show 3 examples of dental erosion: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Picture 1</a:t>
            </a:r>
            <a:r>
              <a:rPr lang="en-GB" i="1" dirty="0"/>
              <a:t>: </a:t>
            </a:r>
            <a:r>
              <a:rPr lang="en-GB" i="1" dirty="0">
                <a:latin typeface="Arial" panose="020B0604020202020204" pitchFamily="34" charset="0"/>
                <a:cs typeface="Arial" panose="020B0604020202020204" pitchFamily="34" charset="0"/>
              </a:rPr>
              <a:t>This is a picture of a 12 year old with dental erosion. You can see the translucent appearance particularly towards the lower edges of the teeth. </a:t>
            </a:r>
            <a:endParaRPr lang="en-GB"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Picture 2</a:t>
            </a:r>
            <a:r>
              <a:rPr lang="en-GB" i="1" dirty="0"/>
              <a:t>: </a:t>
            </a:r>
            <a:r>
              <a:rPr lang="en-GB" sz="1200" i="1" kern="1200" dirty="0">
                <a:solidFill>
                  <a:schemeClr val="tx1"/>
                </a:solidFill>
                <a:effectLst/>
                <a:latin typeface="+mn-lt"/>
                <a:ea typeface="+mn-ea"/>
                <a:cs typeface="+mn-cs"/>
              </a:rPr>
              <a:t>This is a picture of a 18 year old who was working as a labourer and was drinking 2 litres of carbonated drinks a day (to keep hydrated). Teeth were removed and dentures fitted. Very poor hygiene was noted, erosion, tooth decay and lots of pain!</a:t>
            </a:r>
            <a:endParaRPr lang="en-GB"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Picture 3: </a:t>
            </a:r>
            <a:r>
              <a:rPr lang="en-GB" b="0" i="1" baseline="0" dirty="0"/>
              <a:t>This is an example of someone who has been overbrushing. This is where a </a:t>
            </a:r>
            <a:r>
              <a:rPr lang="en-GB" i="1" baseline="0" dirty="0"/>
              <a:t>pressure sensor electric tooth brush can be helpful to prevent this happening.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42</a:t>
            </a:fld>
            <a:endParaRPr lang="en-GB"/>
          </a:p>
        </p:txBody>
      </p:sp>
    </p:spTree>
    <p:extLst>
      <p:ext uri="{BB962C8B-B14F-4D97-AF65-F5344CB8AC3E}">
        <p14:creationId xmlns:p14="http://schemas.microsoft.com/office/powerpoint/2010/main" val="2265669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Clr>
                <a:schemeClr val="accent1"/>
              </a:buClr>
              <a:buFont typeface="+mj-lt"/>
              <a:buAutoNum type="arabicPeriod"/>
            </a:pPr>
            <a:r>
              <a:rPr lang="en-GB" sz="1200" i="0" dirty="0">
                <a:latin typeface="+mn-lt"/>
                <a:cs typeface="Arial" panose="020B0604020202020204" pitchFamily="34" charset="0"/>
              </a:rPr>
              <a:t>Xerostomia is defined as a dry mouth resulting from reduced or absent saliva flow. It can be symptom of some medical conditions or it can be a side effect of some medications/treatments.</a:t>
            </a:r>
          </a:p>
          <a:p>
            <a:pPr marL="228600" indent="-228600">
              <a:buClr>
                <a:schemeClr val="accent1"/>
              </a:buClr>
              <a:buFont typeface="+mj-lt"/>
              <a:buAutoNum type="arabicPeriod"/>
            </a:pPr>
            <a:r>
              <a:rPr lang="en-GB" sz="1200" i="0" dirty="0">
                <a:latin typeface="+mn-lt"/>
                <a:cs typeface="Arial" panose="020B0604020202020204" pitchFamily="34" charset="0"/>
              </a:rPr>
              <a:t>Saliva is important as it facilitates speaking, swallowing &amp; eating.</a:t>
            </a:r>
          </a:p>
          <a:p>
            <a:pPr marL="228600" indent="-228600">
              <a:buClr>
                <a:schemeClr val="accent1"/>
              </a:buClr>
              <a:buFont typeface="+mj-lt"/>
              <a:buAutoNum type="arabicPeriod"/>
            </a:pPr>
            <a:r>
              <a:rPr lang="en-GB" sz="1200" i="0" dirty="0">
                <a:latin typeface="+mn-lt"/>
                <a:cs typeface="Arial" panose="020B0604020202020204" pitchFamily="34" charset="0"/>
              </a:rPr>
              <a:t>Having a dry mouth increases the risk of tooth decay, mouth infections, ulcers, bad breath &amp; can cause difficulty swallowing.</a:t>
            </a:r>
          </a:p>
          <a:p>
            <a:pPr marL="228600" marR="0" lvl="0" indent="-22860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i="0" dirty="0"/>
              <a:t>As previously mentioned if a patient has difficulty swallowing and/or spitting, tilt their head/chin down towards their chest whilst brushing and use a non foaming toothpaste. Always encourage the patient to spit out. </a:t>
            </a:r>
            <a:endParaRPr lang="en-GB" sz="1200" i="0" dirty="0">
              <a:latin typeface="+mn-lt"/>
              <a:cs typeface="Arial" panose="020B0604020202020204" pitchFamily="34" charset="0"/>
            </a:endParaRPr>
          </a:p>
          <a:p>
            <a:pPr marL="228600" indent="-228600">
              <a:buClr>
                <a:schemeClr val="accent1"/>
              </a:buClr>
              <a:buFont typeface="+mj-lt"/>
              <a:buAutoNum type="arabicPeriod"/>
            </a:pPr>
            <a:r>
              <a:rPr lang="en-GB" sz="1200" i="0" dirty="0">
                <a:latin typeface="+mn-lt"/>
                <a:cs typeface="Arial" panose="020B0604020202020204" pitchFamily="34" charset="0"/>
              </a:rPr>
              <a:t>Oral care is really important for anyone suffering from a dry mouth. </a:t>
            </a:r>
          </a:p>
          <a:p>
            <a:pPr marL="228600" indent="-228600">
              <a:buClr>
                <a:schemeClr val="accent1"/>
              </a:buClr>
              <a:buFont typeface="+mj-lt"/>
              <a:buAutoNum type="arabicPeriod"/>
            </a:pPr>
            <a:r>
              <a:rPr lang="en-GB" sz="1200" i="0" dirty="0">
                <a:latin typeface="+mn-lt"/>
                <a:cs typeface="Arial" panose="020B0604020202020204" pitchFamily="34" charset="0"/>
              </a:rPr>
              <a:t>To relieve a dry mouth – keep hydrated and use dry mouth toothpaste or SLS free. </a:t>
            </a:r>
            <a:r>
              <a:rPr lang="en-GB" sz="1200" i="0" dirty="0">
                <a:solidFill>
                  <a:schemeClr val="tx1"/>
                </a:solidFill>
                <a:latin typeface="Arial" panose="020B0604020202020204" pitchFamily="34" charset="0"/>
                <a:cs typeface="Arial" panose="020B0604020202020204" pitchFamily="34" charset="0"/>
              </a:rPr>
              <a:t>F</a:t>
            </a:r>
            <a:r>
              <a:rPr lang="en-GB" i="0" dirty="0">
                <a:latin typeface="Arial" panose="020B0604020202020204" pitchFamily="34" charset="0"/>
                <a:cs typeface="Arial" panose="020B0604020202020204" pitchFamily="34" charset="0"/>
              </a:rPr>
              <a:t>ollow the advice on this slide with regards to the amount of toothpaste to use. </a:t>
            </a:r>
            <a:endParaRPr lang="en-GB" sz="1200" i="0" dirty="0">
              <a:latin typeface="+mn-lt"/>
              <a:cs typeface="Arial" panose="020B0604020202020204" pitchFamily="34" charset="0"/>
            </a:endParaRPr>
          </a:p>
          <a:p>
            <a:pPr marL="228600" indent="-228600">
              <a:buClr>
                <a:schemeClr val="accent1"/>
              </a:buClr>
              <a:buFont typeface="+mj-lt"/>
              <a:buAutoNum type="arabicPeriod"/>
            </a:pPr>
            <a:r>
              <a:rPr lang="en-GB" sz="1200" i="0" dirty="0">
                <a:latin typeface="+mn-lt"/>
                <a:cs typeface="Arial" panose="020B0604020202020204" pitchFamily="34" charset="0"/>
              </a:rPr>
              <a:t>Artificial saliva products are available but always speak to be GP first.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baseline="0" dirty="0">
                <a:latin typeface="+mn-lt"/>
              </a:rPr>
              <a:t>Sugar free sweets or gum can be used if safe for the patient.</a:t>
            </a:r>
            <a:endParaRPr lang="en-GB" sz="1200" i="0" dirty="0">
              <a:solidFill>
                <a:schemeClr val="tx1"/>
              </a:solidFill>
              <a:latin typeface="+mn-lt"/>
              <a:cs typeface="Arial" panose="020B0604020202020204" pitchFamily="34" charset="0"/>
            </a:endParaRPr>
          </a:p>
          <a:p>
            <a:pPr marL="228600" indent="-228600">
              <a:buFont typeface="+mj-lt"/>
              <a:buAutoNum type="arabicPeriod"/>
            </a:pPr>
            <a:r>
              <a:rPr lang="en-GB" sz="1200" i="0" dirty="0">
                <a:solidFill>
                  <a:schemeClr val="tx1"/>
                </a:solidFill>
                <a:latin typeface="+mn-lt"/>
                <a:cs typeface="Arial" panose="020B0604020202020204" pitchFamily="34" charset="0"/>
              </a:rPr>
              <a:t>A water based lip balm can be used to help alleviate dry lips. As stated previously do not use Vaseline on patients using oxygen.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baseline="0" dirty="0">
                <a:latin typeface="+mn-lt"/>
              </a:rPr>
              <a:t>Once the mouth is moist it is more likely to make saliva.</a:t>
            </a:r>
            <a:r>
              <a:rPr lang="en-GB" sz="1200" i="1"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43</a:t>
            </a:fld>
            <a:endParaRPr lang="en-GB"/>
          </a:p>
        </p:txBody>
      </p:sp>
    </p:spTree>
    <p:extLst>
      <p:ext uri="{BB962C8B-B14F-4D97-AF65-F5344CB8AC3E}">
        <p14:creationId xmlns:p14="http://schemas.microsoft.com/office/powerpoint/2010/main" val="1320906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Hypersalivation is the excessive production of saliva.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Saliva is good for the mouth as it plays a vital part in neutralising acids that may decay the teeth but is not good for the lungs as excessive saliva poses a risk of aspiration pneumonia.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Consider positioning when brushing – ideally patient should be upright (sitting or standing) to prevent swallowing and to reduce the risk of choking.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As described earlier for patients who suffer from Hypersalivation and are therefore at risk of aspiration pneumonia keep chin tucked towards the chest whilst brushing, encourage the patient to spit out and follow the advice on the slide with regards to the amount of non-foaming toothpaste to use.</a:t>
            </a:r>
            <a:endParaRPr lang="en-GB" sz="120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44</a:t>
            </a:fld>
            <a:endParaRPr lang="en-GB"/>
          </a:p>
        </p:txBody>
      </p:sp>
    </p:spTree>
    <p:extLst>
      <p:ext uri="{BB962C8B-B14F-4D97-AF65-F5344CB8AC3E}">
        <p14:creationId xmlns:p14="http://schemas.microsoft.com/office/powerpoint/2010/main" val="1445866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342900" lvl="0" indent="-342900">
              <a:buFont typeface="+mj-lt"/>
              <a:buAutoNum type="arabicPeriod"/>
            </a:pPr>
            <a:r>
              <a:rPr lang="en-GB" sz="1600" dirty="0">
                <a:latin typeface="Arial" panose="020B0604020202020204" pitchFamily="34" charset="0"/>
                <a:cs typeface="Arial" panose="020B0604020202020204" pitchFamily="34" charset="0"/>
              </a:rPr>
              <a:t>If a patient is NBM or PEG fed oral care is still important!</a:t>
            </a:r>
          </a:p>
          <a:p>
            <a:pPr marL="342900" indent="-342900">
              <a:buFont typeface="+mj-lt"/>
              <a:buAutoNum type="arabicPeriod"/>
            </a:pPr>
            <a:r>
              <a:rPr lang="en-GB" sz="1600" dirty="0">
                <a:latin typeface="Arial" panose="020B0604020202020204" pitchFamily="34" charset="0"/>
                <a:cs typeface="Arial" panose="020B0604020202020204" pitchFamily="34" charset="0"/>
              </a:rPr>
              <a:t>Clean the teeth like you would for anybody who consumes food orally.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600" b="1" dirty="0">
                <a:latin typeface="Arial" panose="020B0604020202020204" pitchFamily="34" charset="0"/>
                <a:cs typeface="Arial" panose="020B0604020202020204" pitchFamily="34" charset="0"/>
              </a:rPr>
              <a:t>Consider positioning </a:t>
            </a:r>
            <a:r>
              <a:rPr lang="en-GB" sz="16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ideally patient should be upright (sitting or standing) whilst brushing to prevent swallowing and reduce the risk of choking.</a:t>
            </a:r>
            <a:endParaRPr lang="en-GB" sz="1600" dirty="0">
              <a:latin typeface="Arial" panose="020B0604020202020204" pitchFamily="34" charset="0"/>
              <a:cs typeface="Arial" panose="020B0604020202020204" pitchFamily="34" charset="0"/>
            </a:endParaRPr>
          </a:p>
          <a:p>
            <a:pPr marL="342900" lvl="0" indent="-342900">
              <a:buFont typeface="+mj-lt"/>
              <a:buAutoNum type="arabicPeriod"/>
            </a:pPr>
            <a:r>
              <a:rPr lang="en-GB" sz="1600" dirty="0">
                <a:solidFill>
                  <a:schemeClr val="tx1"/>
                </a:solidFill>
                <a:latin typeface="Arial" panose="020B0604020202020204" pitchFamily="34" charset="0"/>
                <a:cs typeface="Arial" panose="020B0604020202020204" pitchFamily="34" charset="0"/>
              </a:rPr>
              <a:t>Use a </a:t>
            </a:r>
            <a:r>
              <a:rPr lang="en-GB" sz="1600" b="1" dirty="0">
                <a:solidFill>
                  <a:schemeClr val="tx1"/>
                </a:solidFill>
                <a:latin typeface="Arial" panose="020B0604020202020204" pitchFamily="34" charset="0"/>
                <a:cs typeface="Arial" panose="020B0604020202020204" pitchFamily="34" charset="0"/>
              </a:rPr>
              <a:t>pea size amount </a:t>
            </a:r>
            <a:r>
              <a:rPr lang="en-GB" sz="1600" dirty="0">
                <a:solidFill>
                  <a:schemeClr val="tx1"/>
                </a:solidFill>
                <a:latin typeface="Arial" panose="020B0604020202020204" pitchFamily="34" charset="0"/>
                <a:cs typeface="Arial" panose="020B0604020202020204" pitchFamily="34" charset="0"/>
              </a:rPr>
              <a:t>of </a:t>
            </a:r>
            <a:r>
              <a:rPr lang="en-GB" sz="1600" b="1" dirty="0">
                <a:solidFill>
                  <a:schemeClr val="tx1"/>
                </a:solidFill>
                <a:latin typeface="Arial" panose="020B0604020202020204" pitchFamily="34" charset="0"/>
                <a:cs typeface="Arial" panose="020B0604020202020204" pitchFamily="34" charset="0"/>
              </a:rPr>
              <a:t>non foaming toothpaste </a:t>
            </a:r>
            <a:r>
              <a:rPr lang="en-GB" sz="1600" dirty="0">
                <a:solidFill>
                  <a:schemeClr val="tx1"/>
                </a:solidFill>
                <a:latin typeface="Arial" panose="020B0604020202020204" pitchFamily="34" charset="0"/>
                <a:cs typeface="Arial" panose="020B0604020202020204" pitchFamily="34" charset="0"/>
              </a:rPr>
              <a:t>If the patient </a:t>
            </a:r>
            <a:r>
              <a:rPr lang="en-GB" sz="1600" b="1" dirty="0">
                <a:solidFill>
                  <a:schemeClr val="tx1"/>
                </a:solidFill>
                <a:latin typeface="Arial" panose="020B0604020202020204" pitchFamily="34" charset="0"/>
                <a:cs typeface="Arial" panose="020B0604020202020204" pitchFamily="34" charset="0"/>
              </a:rPr>
              <a:t>can spit out.</a:t>
            </a:r>
          </a:p>
          <a:p>
            <a:pPr marL="342900" lvl="0" indent="-342900">
              <a:buFont typeface="+mj-lt"/>
              <a:buAutoNum type="arabicPeriod"/>
            </a:pPr>
            <a:r>
              <a:rPr lang="en-GB" sz="1600" b="1" dirty="0">
                <a:solidFill>
                  <a:schemeClr val="tx1"/>
                </a:solidFill>
                <a:latin typeface="Arial" panose="020B0604020202020204" pitchFamily="34" charset="0"/>
                <a:cs typeface="Arial" panose="020B0604020202020204" pitchFamily="34" charset="0"/>
              </a:rPr>
              <a:t> If the patient cannot spit out or has swallowing difficulties </a:t>
            </a:r>
            <a:r>
              <a:rPr lang="en-GB" sz="1600" dirty="0">
                <a:solidFill>
                  <a:schemeClr val="tx1"/>
                </a:solidFill>
                <a:latin typeface="Arial" panose="020B0604020202020204" pitchFamily="34" charset="0"/>
                <a:cs typeface="Arial" panose="020B0604020202020204" pitchFamily="34" charset="0"/>
              </a:rPr>
              <a:t>only </a:t>
            </a:r>
            <a:r>
              <a:rPr lang="en-GB" sz="1600" b="1" dirty="0">
                <a:solidFill>
                  <a:schemeClr val="tx1"/>
                </a:solidFill>
                <a:latin typeface="Arial" panose="020B0604020202020204" pitchFamily="34" charset="0"/>
                <a:cs typeface="Arial" panose="020B0604020202020204" pitchFamily="34" charset="0"/>
              </a:rPr>
              <a:t>use a smear of toothpaste.</a:t>
            </a:r>
          </a:p>
          <a:p>
            <a:pPr marL="342900" lvl="0" indent="-342900">
              <a:buFont typeface="+mj-lt"/>
              <a:buAutoNum type="arabicPeriod"/>
            </a:pPr>
            <a:r>
              <a:rPr lang="en-GB" sz="1600" b="1" dirty="0">
                <a:solidFill>
                  <a:schemeClr val="tx1"/>
                </a:solidFill>
                <a:latin typeface="Arial" panose="020B0604020202020204" pitchFamily="34" charset="0"/>
                <a:cs typeface="Arial" panose="020B0604020202020204" pitchFamily="34" charset="0"/>
              </a:rPr>
              <a:t>As mentioned previously keep chin tucked to chest whilst brushing </a:t>
            </a:r>
            <a:r>
              <a:rPr lang="en-GB" sz="1600" b="1" i="0" dirty="0">
                <a:solidFill>
                  <a:schemeClr val="tx1"/>
                </a:solidFill>
                <a:latin typeface="Arial" panose="020B0604020202020204" pitchFamily="34" charset="0"/>
                <a:cs typeface="Arial" panose="020B0604020202020204" pitchFamily="34" charset="0"/>
              </a:rPr>
              <a:t>to ensure </a:t>
            </a:r>
            <a:r>
              <a:rPr lang="en-GB" sz="1600" b="1" i="0" dirty="0"/>
              <a:t>no salvia or secretions enter the lungs/ airway. This helps reduce </a:t>
            </a:r>
            <a:r>
              <a:rPr lang="en-GB" sz="1600" b="1" i="0" dirty="0">
                <a:solidFill>
                  <a:schemeClr val="tx1"/>
                </a:solidFill>
                <a:latin typeface="Arial" panose="020B0604020202020204" pitchFamily="34" charset="0"/>
                <a:cs typeface="Arial" panose="020B0604020202020204" pitchFamily="34" charset="0"/>
              </a:rPr>
              <a:t>the risk of aspiration pneumonia. Always encourage the patient to spit out. </a:t>
            </a:r>
            <a:endParaRPr lang="en-GB" sz="1600" b="1" i="0" dirty="0">
              <a:latin typeface="Arial" panose="020B0604020202020204" pitchFamily="34" charset="0"/>
              <a:cs typeface="Arial" panose="020B0604020202020204" pitchFamily="34" charset="0"/>
            </a:endParaRPr>
          </a:p>
          <a:p>
            <a:pPr marL="342900" indent="-342900">
              <a:buFont typeface="+mj-lt"/>
              <a:buAutoNum type="arabicPeriod"/>
            </a:pPr>
            <a:r>
              <a:rPr lang="en-GB" sz="1600" dirty="0">
                <a:latin typeface="Arial" panose="020B0604020202020204" pitchFamily="34" charset="0"/>
                <a:cs typeface="Arial" panose="020B0604020202020204" pitchFamily="34" charset="0"/>
              </a:rPr>
              <a:t>People who are not fed orally and/or suffer from dry mouth can develop an aversion or ‘sensory defensiveness’ to having their teeth and gums brushed. This can be avoided with very gradually increased amounts of regular oral care with a soft brush.</a:t>
            </a:r>
          </a:p>
          <a:p>
            <a:pPr marL="342900" indent="-342900">
              <a:buFont typeface="+mj-lt"/>
              <a:buAutoNum type="arabicPeriod"/>
            </a:pPr>
            <a:r>
              <a:rPr lang="en-GB" sz="1600" dirty="0">
                <a:latin typeface="Arial" panose="020B0604020202020204" pitchFamily="34" charset="0"/>
                <a:cs typeface="Arial" panose="020B0604020202020204" pitchFamily="34" charset="0"/>
              </a:rPr>
              <a:t>Always ask the GP for advice on artificial saliva products to reduce dry mouth symptoms and to ensure the product is suitable for the age/needs of the patient.</a:t>
            </a:r>
            <a:endParaRPr lang="en-GB" sz="1600" i="1"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1600" i="1"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16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45</a:t>
            </a:fld>
            <a:endParaRPr lang="en-GB"/>
          </a:p>
        </p:txBody>
      </p:sp>
    </p:spTree>
    <p:extLst>
      <p:ext uri="{BB962C8B-B14F-4D97-AF65-F5344CB8AC3E}">
        <p14:creationId xmlns:p14="http://schemas.microsoft.com/office/powerpoint/2010/main" val="4065865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i="0" dirty="0"/>
              <a:t>Smoking can have detrimental effects on oral health and is a risk factor for Mouth Cancer as previously discussed.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Smoking can cause bad breath, discoloured teeth, altered taste &amp; smell, Tatar build up, gum and bone disease, bone loss and can impair healing.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Smoking hinders the blood supply to the gums. This may hide the warning signs of gum disease as the gums may not bleed on brushing.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i="0" dirty="0"/>
              <a:t>It is therefore even more imperative that smokers maintain an excellent oral health routine and attend all dental appointments as advised by their dentist.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i="0" dirty="0"/>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46</a:t>
            </a:fld>
            <a:endParaRPr lang="en-GB"/>
          </a:p>
        </p:txBody>
      </p:sp>
    </p:spTree>
    <p:extLst>
      <p:ext uri="{BB962C8B-B14F-4D97-AF65-F5344CB8AC3E}">
        <p14:creationId xmlns:p14="http://schemas.microsoft.com/office/powerpoint/2010/main" val="669603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1. Alcohol can increase the risk of tooth decay, erosion and mouth cancer.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2. Some alcoholic drinks have a lot of sugar in them, and some mixed drinks may contain acids. </a:t>
            </a:r>
            <a:r>
              <a:rPr lang="en-GB" sz="1200" b="0" i="1" kern="1200" dirty="0">
                <a:solidFill>
                  <a:schemeClr val="tx1"/>
                </a:solidFill>
                <a:effectLst/>
                <a:latin typeface="+mn-lt"/>
                <a:ea typeface="+mn-ea"/>
                <a:cs typeface="+mn-cs"/>
              </a:rPr>
              <a:t>Alcoholic drinks such as white wine, beer and cider can be very acidic. This will cause erosion of the enamel on your teeth, possibly leading to pain and sensitivity. Many mixers and alcopops are high in sugar. This can cause dental decay.</a:t>
            </a:r>
          </a:p>
          <a:p>
            <a:r>
              <a:rPr lang="en-GB" sz="1200" b="0" i="1" kern="1200" dirty="0">
                <a:solidFill>
                  <a:schemeClr val="tx1"/>
                </a:solidFill>
                <a:effectLst/>
                <a:latin typeface="+mn-lt"/>
                <a:ea typeface="+mn-ea"/>
                <a:cs typeface="+mn-cs"/>
              </a:rPr>
              <a:t>3. Alcohol consumption leads to a decrease in saliva flow so instead of being washed away naturally bacteria clings to the enamel and this increases the risk of tooth decay. Spirits such as vodka and whiskey are very high in alcohol and will give you dry mouth.</a:t>
            </a:r>
          </a:p>
          <a:p>
            <a:r>
              <a:rPr lang="en-GB" sz="1200" b="0" i="1" kern="1200" dirty="0">
                <a:solidFill>
                  <a:schemeClr val="tx1"/>
                </a:solidFill>
                <a:effectLst/>
                <a:latin typeface="+mn-lt"/>
                <a:ea typeface="+mn-ea"/>
                <a:cs typeface="+mn-cs"/>
              </a:rPr>
              <a:t>4. Some alcoholic drinks can lead to staining of the teeth for example heavily coloured alcohol such as red wine. </a:t>
            </a: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47</a:t>
            </a:fld>
            <a:endParaRPr lang="en-GB"/>
          </a:p>
        </p:txBody>
      </p:sp>
    </p:spTree>
    <p:extLst>
      <p:ext uri="{BB962C8B-B14F-4D97-AF65-F5344CB8AC3E}">
        <p14:creationId xmlns:p14="http://schemas.microsoft.com/office/powerpoint/2010/main" val="1902030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b="0" i="1" kern="1200" dirty="0">
                <a:solidFill>
                  <a:schemeClr val="tx1"/>
                </a:solidFill>
                <a:effectLst/>
                <a:latin typeface="+mn-lt"/>
                <a:ea typeface="+mn-ea"/>
                <a:cs typeface="+mn-cs"/>
              </a:rPr>
              <a:t>The use of illegal drugs, such as Methamphetamine (meth, speed, ice, glass and crystal), Heroin, Cocaine, Cannabis and Ecstasy can all have an adverse effect on the health of your teeth and gums.</a:t>
            </a:r>
          </a:p>
          <a:p>
            <a:pPr marL="228600" indent="-228600">
              <a:buFont typeface="+mj-lt"/>
              <a:buAutoNum type="arabicPeriod"/>
            </a:pPr>
            <a:r>
              <a:rPr lang="en-GB" sz="1200" b="0" i="1" kern="1200" dirty="0">
                <a:solidFill>
                  <a:schemeClr val="tx1"/>
                </a:solidFill>
                <a:effectLst/>
                <a:latin typeface="+mn-lt"/>
                <a:ea typeface="+mn-ea"/>
                <a:cs typeface="+mn-cs"/>
              </a:rPr>
              <a:t>Many drugs can cause a craving for sugar, such as sweets and fizzy drinks, which can cause tooth decay. </a:t>
            </a:r>
          </a:p>
          <a:p>
            <a:pPr marL="228600" indent="-228600">
              <a:buFont typeface="+mj-lt"/>
              <a:buAutoNum type="arabicPeriod"/>
            </a:pPr>
            <a:r>
              <a:rPr lang="en-GB" sz="1200" b="0" i="1" kern="1200" dirty="0">
                <a:solidFill>
                  <a:schemeClr val="tx1"/>
                </a:solidFill>
                <a:effectLst/>
                <a:latin typeface="+mn-lt"/>
                <a:ea typeface="+mn-ea"/>
                <a:cs typeface="+mn-cs"/>
              </a:rPr>
              <a:t>Drugs such as Methamphetamine and Heroin can also cause you to have a dry mouth. Because there is a reduced saliva flow in the mouth, this can also lead to tooth decay and gum disease.</a:t>
            </a:r>
          </a:p>
          <a:p>
            <a:pPr marL="228600" indent="-228600">
              <a:buFont typeface="+mj-lt"/>
              <a:buAutoNum type="arabicPeriod"/>
            </a:pPr>
            <a:r>
              <a:rPr lang="en-GB" sz="1200" b="0" i="1" kern="1200" dirty="0">
                <a:solidFill>
                  <a:schemeClr val="tx1"/>
                </a:solidFill>
                <a:effectLst/>
                <a:latin typeface="+mn-lt"/>
                <a:ea typeface="+mn-ea"/>
                <a:cs typeface="+mn-cs"/>
              </a:rPr>
              <a:t>Some drugs, such as Ecstasy and Cocaine can lead to jaw-clenching and tooth grinding. This can result cracked or broken teeth, as well as headaches and jaw pain.</a:t>
            </a:r>
          </a:p>
          <a:p>
            <a:pPr marL="228600" indent="-228600">
              <a:buFont typeface="+mj-lt"/>
              <a:buAutoNum type="arabicPeriod"/>
            </a:pPr>
            <a:r>
              <a:rPr lang="en-GB" sz="1200" b="0" i="1" kern="1200" dirty="0">
                <a:solidFill>
                  <a:schemeClr val="tx1"/>
                </a:solidFill>
                <a:effectLst/>
                <a:latin typeface="+mn-lt"/>
                <a:ea typeface="+mn-ea"/>
                <a:cs typeface="+mn-cs"/>
              </a:rPr>
              <a:t>Being ‘high’ on drugs could also make you less likely to remember to brush your teeth regularly. This could lead to gum disease, dental decay and tooth loss.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1" kern="1200" dirty="0">
                <a:solidFill>
                  <a:schemeClr val="tx1"/>
                </a:solidFill>
                <a:effectLst/>
                <a:latin typeface="+mn-lt"/>
                <a:ea typeface="+mn-ea"/>
                <a:cs typeface="+mn-cs"/>
              </a:rPr>
              <a:t>If your dentist believes that you are at a high risk of dental decay, due to either drugs, alcohol or a sugary diet, they may prescribe a high-fluoride toothpaste for you to use to help to protect the teeth.</a:t>
            </a:r>
            <a:endParaRPr lang="en-GB"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48</a:t>
            </a:fld>
            <a:endParaRPr lang="en-GB"/>
          </a:p>
        </p:txBody>
      </p:sp>
    </p:spTree>
    <p:extLst>
      <p:ext uri="{BB962C8B-B14F-4D97-AF65-F5344CB8AC3E}">
        <p14:creationId xmlns:p14="http://schemas.microsoft.com/office/powerpoint/2010/main" val="497661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GB" sz="1200" b="1" i="0" dirty="0">
                <a:latin typeface="Arial" panose="020B0604020202020204" pitchFamily="34" charset="0"/>
                <a:cs typeface="Arial" panose="020B0604020202020204" pitchFamily="34" charset="0"/>
              </a:rPr>
              <a:t>You may come across many of these oral conditions. You are not to diagnose but you can be aware of any changes in the mouth. If there are any concerns please seek advice from a dentist.</a:t>
            </a:r>
          </a:p>
          <a:p>
            <a:endParaRPr lang="en-GB" sz="1200" b="1" i="0" dirty="0">
              <a:latin typeface="Arial" panose="020B0604020202020204" pitchFamily="34" charset="0"/>
              <a:cs typeface="Arial" panose="020B0604020202020204" pitchFamily="34" charset="0"/>
            </a:endParaRPr>
          </a:p>
          <a:p>
            <a:r>
              <a:rPr lang="en-GB" sz="1200" b="1" i="0" dirty="0">
                <a:latin typeface="Arial" panose="020B0604020202020204" pitchFamily="34" charset="0"/>
                <a:cs typeface="Arial" panose="020B0604020202020204" pitchFamily="34" charset="0"/>
              </a:rPr>
              <a:t>Picture 1.</a:t>
            </a:r>
            <a:r>
              <a:rPr lang="en-GB" sz="1200" i="0" dirty="0">
                <a:latin typeface="Arial" panose="020B0604020202020204" pitchFamily="34" charset="0"/>
                <a:cs typeface="Arial" panose="020B0604020202020204" pitchFamily="34" charset="0"/>
              </a:rPr>
              <a:t> - Periodontal Disease- Gums become swollen, bleed on brushing, loose teeth.</a:t>
            </a:r>
          </a:p>
          <a:p>
            <a:r>
              <a:rPr lang="en-GB" sz="1200" b="1" i="0" dirty="0">
                <a:latin typeface="Arial" panose="020B0604020202020204" pitchFamily="34" charset="0"/>
                <a:cs typeface="Arial" panose="020B0604020202020204" pitchFamily="34" charset="0"/>
              </a:rPr>
              <a:t>Picture 2.</a:t>
            </a:r>
            <a:r>
              <a:rPr lang="en-GB" sz="1200" i="0" dirty="0">
                <a:latin typeface="Arial" panose="020B0604020202020204" pitchFamily="34" charset="0"/>
                <a:cs typeface="Arial" panose="020B0604020202020204" pitchFamily="34" charset="0"/>
              </a:rPr>
              <a:t> - Lichen Planus-</a:t>
            </a:r>
            <a:r>
              <a:rPr lang="en-US" sz="1200" i="0" kern="1200" dirty="0">
                <a:solidFill>
                  <a:schemeClr val="tx1"/>
                </a:solidFill>
                <a:effectLst/>
                <a:latin typeface="+mn-lt"/>
                <a:ea typeface="+mn-ea"/>
                <a:cs typeface="+mn-cs"/>
              </a:rPr>
              <a:t>. It can be itchy and sometimes it can be caused by too much acid in the diet such as pickles and fruit juice. It can also be a sign of B12 deficiency. Sometimes it can also be a symptom of a pre- cancerous condition. Due to this, </a:t>
            </a:r>
            <a:r>
              <a:rPr lang="en-GB" sz="1200" i="0" kern="1200" dirty="0">
                <a:solidFill>
                  <a:schemeClr val="tx1"/>
                </a:solidFill>
                <a:effectLst/>
                <a:latin typeface="+mn-lt"/>
                <a:ea typeface="+mn-ea"/>
                <a:cs typeface="+mn-cs"/>
              </a:rPr>
              <a:t>Dentists will therefore regularly monitor anyone with lichen planus for a long time . Anyone presenting with this must </a:t>
            </a:r>
            <a:r>
              <a:rPr lang="en-US" sz="1200" i="0" kern="1200" dirty="0">
                <a:solidFill>
                  <a:schemeClr val="tx1"/>
                </a:solidFill>
                <a:effectLst/>
                <a:latin typeface="+mn-lt"/>
                <a:ea typeface="+mn-ea"/>
                <a:cs typeface="+mn-cs"/>
              </a:rPr>
              <a:t>see a GP or Dentist for advice.</a:t>
            </a:r>
            <a:endParaRPr lang="en-GB" sz="1200" i="0" dirty="0">
              <a:latin typeface="Arial" panose="020B0604020202020204" pitchFamily="34" charset="0"/>
              <a:cs typeface="Arial" panose="020B0604020202020204" pitchFamily="34" charset="0"/>
            </a:endParaRPr>
          </a:p>
          <a:p>
            <a:r>
              <a:rPr lang="en-GB" sz="1200" b="1" i="0" dirty="0">
                <a:latin typeface="Arial" panose="020B0604020202020204" pitchFamily="34" charset="0"/>
                <a:cs typeface="Arial" panose="020B0604020202020204" pitchFamily="34" charset="0"/>
              </a:rPr>
              <a:t>Picture 3.</a:t>
            </a:r>
            <a:r>
              <a:rPr lang="en-GB" sz="1200" i="0" dirty="0">
                <a:latin typeface="Arial" panose="020B0604020202020204" pitchFamily="34" charset="0"/>
                <a:cs typeface="Arial" panose="020B0604020202020204" pitchFamily="34" charset="0"/>
              </a:rPr>
              <a:t> - Stomatitis– can be caused when keeping in dentures for long periods of time without removing.</a:t>
            </a:r>
          </a:p>
          <a:p>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49</a:t>
            </a:fld>
            <a:endParaRPr lang="en-GB"/>
          </a:p>
        </p:txBody>
      </p:sp>
    </p:spTree>
    <p:extLst>
      <p:ext uri="{BB962C8B-B14F-4D97-AF65-F5344CB8AC3E}">
        <p14:creationId xmlns:p14="http://schemas.microsoft.com/office/powerpoint/2010/main" val="22504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There are also two main documents that staff need to be aware of in relation to oral care- these are: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i="0" dirty="0"/>
              <a:t>NICE guidelines (2016) Oral Health for Adults in Care Homes: </a:t>
            </a:r>
            <a:r>
              <a:rPr lang="en-GB" sz="1200" u="sng" kern="1200" dirty="0">
                <a:solidFill>
                  <a:schemeClr val="tx1"/>
                </a:solidFill>
                <a:effectLst/>
                <a:latin typeface="+mn-lt"/>
                <a:ea typeface="+mn-ea"/>
                <a:cs typeface="+mn-cs"/>
                <a:hlinkClick r:id="rId3"/>
              </a:rPr>
              <a:t>https://www.nice.org.uk/guidance/ng48</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2. CQC Smiling Matters Report (June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hlinkClick r:id="rId4"/>
              </a:rPr>
              <a:t>https://www.cqc.org.uk/publications/major-report/smiling-matters-oral-health-care-care-homes</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r>
              <a:rPr lang="en-GB" i="0" dirty="0"/>
              <a:t>We will discuss these in a bit more detail later in the presentation. </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5</a:t>
            </a:fld>
            <a:endParaRPr lang="en-GB"/>
          </a:p>
        </p:txBody>
      </p:sp>
    </p:spTree>
    <p:extLst>
      <p:ext uri="{BB962C8B-B14F-4D97-AF65-F5344CB8AC3E}">
        <p14:creationId xmlns:p14="http://schemas.microsoft.com/office/powerpoint/2010/main" val="3550504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latin typeface="Arial" panose="020B0604020202020204" pitchFamily="34" charset="0"/>
                <a:cs typeface="Arial" panose="020B0604020202020204" pitchFamily="34" charset="0"/>
              </a:rPr>
              <a:t>Picture 4. </a:t>
            </a:r>
            <a:r>
              <a:rPr lang="en-GB" i="0" dirty="0">
                <a:latin typeface="Arial" panose="020B0604020202020204" pitchFamily="34" charset="0"/>
                <a:cs typeface="Arial" panose="020B0604020202020204" pitchFamily="34" charset="0"/>
              </a:rPr>
              <a:t>Oral Thrush- Can be caused by some medications, oxygen users or steroid inhalers.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latin typeface="Arial" panose="020B0604020202020204" pitchFamily="34" charset="0"/>
                <a:cs typeface="Arial" panose="020B0604020202020204" pitchFamily="34" charset="0"/>
              </a:rPr>
              <a:t>Picture 5</a:t>
            </a:r>
            <a:r>
              <a:rPr lang="en-GB" sz="1200" i="0" dirty="0">
                <a:latin typeface="Arial" panose="020B0604020202020204" pitchFamily="34" charset="0"/>
                <a:cs typeface="Arial" panose="020B0604020202020204" pitchFamily="34" charset="0"/>
              </a:rPr>
              <a:t>. Xerostomia – as discussed previously in depth. Presents as an excessive dry mouth, can be caused if you are a diabetic or take water retention medication.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latin typeface="Arial" panose="020B0604020202020204" pitchFamily="34" charset="0"/>
                <a:cs typeface="Arial" panose="020B0604020202020204" pitchFamily="34" charset="0"/>
              </a:rPr>
              <a:t>Picture 6</a:t>
            </a:r>
            <a:r>
              <a:rPr lang="en-GB" sz="1200" i="0" dirty="0">
                <a:latin typeface="Arial" panose="020B0604020202020204" pitchFamily="34" charset="0"/>
                <a:cs typeface="Arial" panose="020B0604020202020204" pitchFamily="34" charset="0"/>
              </a:rPr>
              <a:t>. Oral Cancer –  </a:t>
            </a:r>
            <a:r>
              <a:rPr lang="en-US" sz="1200" i="0" baseline="0" dirty="0">
                <a:latin typeface="Arial" panose="020B0604020202020204" pitchFamily="34" charset="0"/>
                <a:cs typeface="Arial" panose="020B0604020202020204" pitchFamily="34" charset="0"/>
              </a:rPr>
              <a:t>Mouth cancer c</a:t>
            </a:r>
            <a:r>
              <a:rPr lang="en-US" i="0" baseline="0" dirty="0">
                <a:latin typeface="Arial" panose="020B0604020202020204" pitchFamily="34" charset="0"/>
                <a:cs typeface="Arial" panose="020B0604020202020204" pitchFamily="34" charset="0"/>
              </a:rPr>
              <a:t>an appear in different forms and can affect all parts of the mouth, tongue, lips and throat. </a:t>
            </a:r>
            <a:endParaRPr lang="en-GB" sz="1200" i="0" dirty="0">
              <a:latin typeface="Arial" panose="020B0604020202020204" pitchFamily="34" charset="0"/>
              <a:cs typeface="Arial" panose="020B0604020202020204" pitchFamily="34" charset="0"/>
            </a:endParaRPr>
          </a:p>
          <a:p>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50</a:t>
            </a:fld>
            <a:endParaRPr lang="en-GB"/>
          </a:p>
        </p:txBody>
      </p:sp>
    </p:spTree>
    <p:extLst>
      <p:ext uri="{BB962C8B-B14F-4D97-AF65-F5344CB8AC3E}">
        <p14:creationId xmlns:p14="http://schemas.microsoft.com/office/powerpoint/2010/main" val="2673436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b="1" i="1" dirty="0"/>
              <a:t>Seizures are the biggest risk of tooth loss. This slide explains what to do with a knocked out adult tooth. “Pick, lick and stick”.</a:t>
            </a:r>
          </a:p>
          <a:p>
            <a:pPr marL="228600" lvl="0" indent="-228600">
              <a:buFont typeface="+mj-lt"/>
              <a:buAutoNum type="arabicPeriod"/>
            </a:pPr>
            <a:r>
              <a:rPr lang="en-GB" b="1" i="1" dirty="0"/>
              <a:t>Never try and re-insert a baby tooth – this advice is for adult teeth only. </a:t>
            </a:r>
          </a:p>
          <a:p>
            <a:pPr marL="228600" lvl="0" indent="-228600">
              <a:buFont typeface="+mj-lt"/>
              <a:buAutoNum type="arabicPeriod"/>
            </a:pPr>
            <a:r>
              <a:rPr lang="en-GB" i="1" dirty="0">
                <a:latin typeface="Arial" panose="020B0604020202020204" pitchFamily="34" charset="0"/>
                <a:cs typeface="Arial" panose="020B0604020202020204" pitchFamily="34" charset="0"/>
              </a:rPr>
              <a:t>Pick the tooth up by the crown part do not touch the root.</a:t>
            </a:r>
          </a:p>
          <a:p>
            <a:pPr marL="228600" lvl="0" indent="-228600">
              <a:buFont typeface="+mj-lt"/>
              <a:buAutoNum type="arabicPeriod"/>
            </a:pPr>
            <a:r>
              <a:rPr lang="en-GB" i="1" dirty="0">
                <a:latin typeface="Arial" panose="020B0604020202020204" pitchFamily="34" charset="0"/>
                <a:cs typeface="Arial" panose="020B0604020202020204" pitchFamily="34" charset="0"/>
              </a:rPr>
              <a:t>If the tooth is dirty, rinse quickly under cold water </a:t>
            </a:r>
            <a:r>
              <a:rPr lang="en-GB" b="1" i="1" dirty="0">
                <a:latin typeface="Arial" panose="020B0604020202020204" pitchFamily="34" charset="0"/>
                <a:cs typeface="Arial" panose="020B0604020202020204" pitchFamily="34" charset="0"/>
              </a:rPr>
              <a:t>OR</a:t>
            </a:r>
            <a:r>
              <a:rPr lang="en-GB" i="1" dirty="0">
                <a:latin typeface="Arial" panose="020B0604020202020204" pitchFamily="34" charset="0"/>
                <a:cs typeface="Arial" panose="020B0604020202020204" pitchFamily="34" charset="0"/>
              </a:rPr>
              <a:t> if able and safe to, ask the patient to gently lick the tooth clean. Do not scrub</a:t>
            </a:r>
            <a:r>
              <a:rPr lang="en-GB" b="1" i="1" dirty="0">
                <a:latin typeface="Arial" panose="020B0604020202020204" pitchFamily="34" charset="0"/>
                <a:cs typeface="Arial" panose="020B0604020202020204" pitchFamily="34" charset="0"/>
              </a:rPr>
              <a:t>.</a:t>
            </a:r>
            <a:endParaRPr lang="en-GB" i="1" dirty="0">
              <a:latin typeface="Arial" panose="020B0604020202020204" pitchFamily="34" charset="0"/>
              <a:cs typeface="Arial" panose="020B0604020202020204" pitchFamily="34" charset="0"/>
            </a:endParaRPr>
          </a:p>
          <a:p>
            <a:pPr marL="228600" lvl="0" indent="-228600">
              <a:buFont typeface="+mj-lt"/>
              <a:buAutoNum type="arabicPeriod"/>
            </a:pPr>
            <a:r>
              <a:rPr lang="en-GB" i="1" dirty="0">
                <a:latin typeface="Arial" panose="020B0604020202020204" pitchFamily="34" charset="0"/>
                <a:cs typeface="Arial" panose="020B0604020202020204" pitchFamily="34" charset="0"/>
              </a:rPr>
              <a:t>Stick the tooth back in position (</a:t>
            </a:r>
            <a:r>
              <a:rPr lang="en-GB" b="1" i="1" dirty="0">
                <a:latin typeface="Arial" panose="020B0604020202020204" pitchFamily="34" charset="0"/>
                <a:cs typeface="Arial" panose="020B0604020202020204" pitchFamily="34" charset="0"/>
              </a:rPr>
              <a:t>ADULT TEETH ONLY</a:t>
            </a:r>
            <a:r>
              <a:rPr lang="en-GB" i="1" dirty="0">
                <a:latin typeface="Arial" panose="020B0604020202020204" pitchFamily="34" charset="0"/>
                <a:cs typeface="Arial" panose="020B0604020202020204" pitchFamily="34" charset="0"/>
              </a:rPr>
              <a:t>)</a:t>
            </a:r>
          </a:p>
          <a:p>
            <a:pPr marL="228600" lvl="0" indent="-228600">
              <a:buFont typeface="+mj-lt"/>
              <a:buAutoNum type="arabicPeriod"/>
            </a:pPr>
            <a:r>
              <a:rPr lang="en-GB" i="1" dirty="0">
                <a:latin typeface="Arial" panose="020B0604020202020204" pitchFamily="34" charset="0"/>
                <a:cs typeface="Arial" panose="020B0604020202020204" pitchFamily="34" charset="0"/>
              </a:rPr>
              <a:t>Bite on a clean handkerchief and hold in place</a:t>
            </a:r>
          </a:p>
          <a:p>
            <a:pPr marL="228600" lvl="0" indent="-228600">
              <a:buFont typeface="+mj-lt"/>
              <a:buAutoNum type="arabicPeriod"/>
            </a:pPr>
            <a:r>
              <a:rPr lang="en-GB" i="1" dirty="0">
                <a:latin typeface="Arial" panose="020B0604020202020204" pitchFamily="34" charset="0"/>
                <a:cs typeface="Arial" panose="020B0604020202020204" pitchFamily="34" charset="0"/>
              </a:rPr>
              <a:t>Go straight to a dentist</a:t>
            </a:r>
          </a:p>
          <a:p>
            <a:pPr marL="228600" lvl="0" indent="-228600">
              <a:buFont typeface="+mj-lt"/>
              <a:buAutoNum type="arabicPeriod"/>
            </a:pPr>
            <a:r>
              <a:rPr lang="en-GB" i="1" dirty="0">
                <a:latin typeface="Arial" panose="020B0604020202020204" pitchFamily="34" charset="0"/>
                <a:cs typeface="Arial" panose="020B0604020202020204" pitchFamily="34" charset="0"/>
              </a:rPr>
              <a:t>If not possible to reinsert the tooth put the tooth straight into milk</a:t>
            </a:r>
            <a:endParaRPr lang="en-GB" i="1" dirty="0"/>
          </a:p>
          <a:p>
            <a:pPr marL="228600" lvl="0" indent="-228600">
              <a:buFont typeface="+mj-lt"/>
              <a:buAutoNum type="arabicPeriod"/>
            </a:pPr>
            <a:r>
              <a:rPr lang="en-GB" i="1" dirty="0"/>
              <a:t>If able to follow this advice there is a chance the adult tooth can be saved as hopefully it will re-implant (re-grow) back. </a:t>
            </a:r>
          </a:p>
          <a:p>
            <a:pPr marL="228600" lvl="0" indent="-228600">
              <a:buFont typeface="+mj-lt"/>
              <a:buAutoNum type="arabicPeriod"/>
            </a:pPr>
            <a:r>
              <a:rPr lang="en-GB" i="1" dirty="0"/>
              <a:t>They may need splint work afterwards and can take around 3-6 months for the tooth to be re-positioned. </a:t>
            </a:r>
          </a:p>
          <a:p>
            <a:pPr marL="228600" lvl="0" indent="-228600">
              <a:buFont typeface="+mj-lt"/>
              <a:buAutoNum type="arabicPeriod"/>
            </a:pPr>
            <a:r>
              <a:rPr lang="en-GB" i="1" dirty="0"/>
              <a:t>The tooth may also be discoloured afterwards but they will retain the natural tooth. </a:t>
            </a: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51</a:t>
            </a:fld>
            <a:endParaRPr lang="en-GB"/>
          </a:p>
        </p:txBody>
      </p:sp>
    </p:spTree>
    <p:extLst>
      <p:ext uri="{BB962C8B-B14F-4D97-AF65-F5344CB8AC3E}">
        <p14:creationId xmlns:p14="http://schemas.microsoft.com/office/powerpoint/2010/main" val="860034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1" kern="1200" dirty="0">
                <a:solidFill>
                  <a:schemeClr val="tx1"/>
                </a:solidFill>
                <a:effectLst/>
                <a:latin typeface="+mn-lt"/>
                <a:ea typeface="+mn-ea"/>
                <a:cs typeface="+mn-cs"/>
              </a:rPr>
              <a:t>Without adequate nutrition (vitamins and minerals), the gums and tissue in the mouth can bleed easily and some people can also experience chronic dry mouth.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1" kern="1200" dirty="0">
                <a:solidFill>
                  <a:schemeClr val="tx1"/>
                </a:solidFill>
                <a:effectLst/>
                <a:latin typeface="+mn-lt"/>
                <a:ea typeface="+mn-ea"/>
                <a:cs typeface="+mn-cs"/>
              </a:rPr>
              <a:t>Frequent vomiting can also affect the teeth as the stomach acid is repetitively brought up and washed over the teeth which </a:t>
            </a:r>
            <a:r>
              <a:rPr lang="en-GB" sz="1200" b="0" i="1" kern="1200" dirty="0">
                <a:solidFill>
                  <a:schemeClr val="tx1"/>
                </a:solidFill>
                <a:effectLst/>
                <a:latin typeface="+mn-lt"/>
                <a:ea typeface="+mn-ea"/>
                <a:cs typeface="+mn-cs"/>
              </a:rPr>
              <a:t>will cause the enamel to weaken.</a:t>
            </a:r>
            <a:r>
              <a:rPr lang="en-GB" sz="1200" i="1" kern="1200" dirty="0">
                <a:solidFill>
                  <a:schemeClr val="tx1"/>
                </a:solidFill>
                <a:effectLst/>
                <a:latin typeface="+mn-lt"/>
                <a:ea typeface="+mn-ea"/>
                <a:cs typeface="+mn-cs"/>
              </a:rPr>
              <a:t> This could make the teeth more sensitive and will make them more vulnerable to dental erosion. This may then also affect nutritional intake especially if causing pain.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1" kern="1200" dirty="0">
                <a:solidFill>
                  <a:schemeClr val="tx1"/>
                </a:solidFill>
                <a:effectLst/>
                <a:latin typeface="+mn-lt"/>
                <a:ea typeface="+mn-ea"/>
                <a:cs typeface="+mn-cs"/>
              </a:rPr>
              <a:t>For those who do vomit it is important that they are advised not to brush their teeth straight after vomiting as this can damage the teeth further. Instead they can either use a fluoride mouthwash, chew sugar-free gum, or have a drink of water to help to neutralise this acid.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1" kern="1200" dirty="0">
                <a:solidFill>
                  <a:schemeClr val="tx1"/>
                </a:solidFill>
                <a:effectLst/>
                <a:latin typeface="+mn-lt"/>
                <a:ea typeface="+mn-ea"/>
                <a:cs typeface="+mn-cs"/>
              </a:rPr>
              <a:t>It is really important that anyone with an eating disorder maintains regular dental check ups. If needed a dentist may prescribe </a:t>
            </a:r>
            <a:r>
              <a:rPr lang="en-GB" sz="1200" i="1" kern="1200" dirty="0">
                <a:solidFill>
                  <a:schemeClr val="tx1"/>
                </a:solidFill>
                <a:effectLst/>
                <a:latin typeface="+mn-lt"/>
                <a:ea typeface="+mn-ea"/>
                <a:cs typeface="+mn-cs"/>
              </a:rPr>
              <a:t>fluoride varnish or a high-fluoride toothpaste. </a:t>
            </a:r>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AB0D4E1-8000-4CED-AADD-8E9ECEC4032D}" type="slidenum">
              <a:rPr lang="en-GB" smtClean="0"/>
              <a:t>53</a:t>
            </a:fld>
            <a:endParaRPr lang="en-GB"/>
          </a:p>
        </p:txBody>
      </p:sp>
    </p:spTree>
    <p:extLst>
      <p:ext uri="{BB962C8B-B14F-4D97-AF65-F5344CB8AC3E}">
        <p14:creationId xmlns:p14="http://schemas.microsoft.com/office/powerpoint/2010/main" val="4242702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Diet plays an important part in our overall oral and general health.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It is important to be mindful of the sugar content in the foods and drinks which are consumed.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Anything sweet or fizzy or would ideally be consumed with a main meal.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The traffic light markings on packaging will indicate sugar content . Avoid anything red and anything amber should be a treat.</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54</a:t>
            </a:fld>
            <a:endParaRPr lang="en-GB"/>
          </a:p>
        </p:txBody>
      </p:sp>
    </p:spTree>
    <p:extLst>
      <p:ext uri="{BB962C8B-B14F-4D97-AF65-F5344CB8AC3E}">
        <p14:creationId xmlns:p14="http://schemas.microsoft.com/office/powerpoint/2010/main" val="3688121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lvl="0" indent="-228600">
              <a:buFont typeface="+mj-lt"/>
              <a:buAutoNum type="arabicPeriod"/>
            </a:pPr>
            <a:r>
              <a:rPr lang="en-GB" i="0" dirty="0">
                <a:latin typeface="Arial" panose="020B0604020202020204" pitchFamily="34" charset="0"/>
                <a:cs typeface="Arial" panose="020B0604020202020204" pitchFamily="34" charset="0"/>
              </a:rPr>
              <a:t>The foods and drinks which we consume, particularly sugary ones affect the natural PH of our mouths. </a:t>
            </a:r>
          </a:p>
          <a:p>
            <a:pPr marL="228600" lvl="0" indent="-228600">
              <a:buFont typeface="+mj-lt"/>
              <a:buAutoNum type="arabicPeriod"/>
            </a:pPr>
            <a:r>
              <a:rPr lang="en-GB" i="0" dirty="0">
                <a:latin typeface="Arial" panose="020B0604020202020204" pitchFamily="34" charset="0"/>
                <a:cs typeface="Arial" panose="020B0604020202020204" pitchFamily="34" charset="0"/>
              </a:rPr>
              <a:t>Each time a sugary or acidic food or drink is consumed the mouth pH drops below 5.5 as you can see in this graph. This is called an acid attack.</a:t>
            </a:r>
          </a:p>
          <a:p>
            <a:pPr marL="228600" lvl="0" indent="-228600">
              <a:buFont typeface="+mj-lt"/>
              <a:buAutoNum type="arabicPeriod"/>
            </a:pPr>
            <a:r>
              <a:rPr lang="en-GB" i="0" dirty="0">
                <a:latin typeface="Arial" panose="020B0604020202020204" pitchFamily="34" charset="0"/>
                <a:cs typeface="Arial" panose="020B0604020202020204" pitchFamily="34" charset="0"/>
              </a:rPr>
              <a:t>After each acid attack the mouth pH slowly rises to a safe level (above pH5.5), this is when saliva can re-mineralise the teeth.</a:t>
            </a:r>
          </a:p>
          <a:p>
            <a:pPr marL="228600" lvl="0" indent="-228600">
              <a:buFont typeface="+mj-lt"/>
              <a:buAutoNum type="arabicPeriod"/>
            </a:pPr>
            <a:r>
              <a:rPr lang="en-GB" i="0" dirty="0">
                <a:latin typeface="Arial" panose="020B0604020202020204" pitchFamily="34" charset="0"/>
                <a:cs typeface="Arial" panose="020B0604020202020204" pitchFamily="34" charset="0"/>
              </a:rPr>
              <a:t>Therefore, it is best to wait 1 hour after eating to brush your teeth. It takes this amount of time for the mouth to re-neutralise.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55</a:t>
            </a:fld>
            <a:endParaRPr lang="en-GB"/>
          </a:p>
        </p:txBody>
      </p:sp>
    </p:spTree>
    <p:extLst>
      <p:ext uri="{BB962C8B-B14F-4D97-AF65-F5344CB8AC3E}">
        <p14:creationId xmlns:p14="http://schemas.microsoft.com/office/powerpoint/2010/main" val="3779551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Ideally our eating/drinking pattern would look something like this….lots of time in the blue where our mouth PH is above 5.5.</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we should preferably aim for no more than 4 acid attacks per day. E.g. Breakfast, lunch, dinner, supper. </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GB" i="0" dirty="0">
                <a:latin typeface="Arial" panose="020B0604020202020204" pitchFamily="34" charset="0"/>
                <a:cs typeface="Arial" panose="020B0604020202020204" pitchFamily="34" charset="0"/>
              </a:rPr>
              <a:t>By limiting the number of acid attacks this helps to reduce the risk of tooth decay.</a:t>
            </a:r>
          </a:p>
          <a:p>
            <a:pPr>
              <a:spcBef>
                <a:spcPct val="0"/>
              </a:spcBef>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56</a:t>
            </a:fld>
            <a:endParaRPr lang="en-GB"/>
          </a:p>
        </p:txBody>
      </p:sp>
    </p:spTree>
    <p:extLst>
      <p:ext uri="{BB962C8B-B14F-4D97-AF65-F5344CB8AC3E}">
        <p14:creationId xmlns:p14="http://schemas.microsoft.com/office/powerpoint/2010/main" val="3196233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lvl="0" indent="-228600">
              <a:buSzPct val="100000"/>
              <a:buFont typeface="+mj-lt"/>
              <a:buAutoNum type="arabicPeriod"/>
            </a:pPr>
            <a:r>
              <a:rPr lang="en-GB" i="0" dirty="0"/>
              <a:t>However, for many, their eating/drinking patterns look more like this. </a:t>
            </a:r>
          </a:p>
          <a:p>
            <a:pPr marL="228600" lvl="0" indent="-228600">
              <a:buSzPct val="100000"/>
              <a:buFont typeface="+mj-lt"/>
              <a:buAutoNum type="arabicPeriod"/>
            </a:pPr>
            <a:r>
              <a:rPr lang="en-GB" i="0" dirty="0"/>
              <a:t>You can see from this graph the effect on our mouth PH when excessive sugary snacks and drinks are consumed. This causes numerous “acid attacks” and will not give the mouth time to neutralise and therefore increases the risk of tooth decay. </a:t>
            </a:r>
          </a:p>
          <a:p>
            <a:pPr marL="228600" marR="0" lvl="0"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lang="en-GB" sz="1200" i="0" kern="1200" dirty="0">
                <a:solidFill>
                  <a:schemeClr val="tx1"/>
                </a:solidFill>
                <a:effectLst/>
                <a:latin typeface="+mn-lt"/>
                <a:ea typeface="+mn-ea"/>
                <a:cs typeface="+mn-cs"/>
              </a:rPr>
              <a:t>At night time the saliva also decreases so whenever we are having an acid attack our mouth can’t neutralise it. </a:t>
            </a:r>
          </a:p>
          <a:p>
            <a:pPr marL="171450" lvl="0" indent="-171450">
              <a:buSzPct val="100000"/>
              <a:buFont typeface="Arial" panose="020B0604020202020204" pitchFamily="34" charset="0"/>
              <a:buChar char="•"/>
            </a:pPr>
            <a:endParaRPr lang="en-GB" i="1" dirty="0"/>
          </a:p>
          <a:p>
            <a:pPr marL="0" indent="0">
              <a:spcBef>
                <a:spcPct val="0"/>
              </a:spcBef>
              <a:buNone/>
            </a:pPr>
            <a:endParaRPr lang="en-GB"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57</a:t>
            </a:fld>
            <a:endParaRPr lang="en-GB"/>
          </a:p>
        </p:txBody>
      </p:sp>
    </p:spTree>
    <p:extLst>
      <p:ext uri="{BB962C8B-B14F-4D97-AF65-F5344CB8AC3E}">
        <p14:creationId xmlns:p14="http://schemas.microsoft.com/office/powerpoint/2010/main" val="3485685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Font typeface="+mj-lt"/>
              <a:buAutoNum type="arabicPeriod"/>
            </a:pPr>
            <a:r>
              <a:rPr lang="en-US" sz="1200" i="0" dirty="0">
                <a:latin typeface="Arial" panose="020B0604020202020204" pitchFamily="34" charset="0"/>
                <a:cs typeface="Arial" panose="020B0604020202020204" pitchFamily="34" charset="0"/>
              </a:rPr>
              <a:t>Safer snacks for our teeth are things like: </a:t>
            </a:r>
            <a:r>
              <a:rPr lang="en-GB" sz="1200" i="0" dirty="0">
                <a:latin typeface="Arial" panose="020B0604020202020204" pitchFamily="34" charset="0"/>
                <a:cs typeface="Arial" panose="020B0604020202020204" pitchFamily="34" charset="0"/>
              </a:rPr>
              <a:t>Fresh fruit and vegetables, breadsticks, low fat cheese, crackers, milk, water, non-sweetened popcorn and Greek yoghurt.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Although fruit and vegetables still have natural sugars in them these are classed as “tooth friendly” and should be incorporated within meals and snacks.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58</a:t>
            </a:fld>
            <a:endParaRPr lang="en-GB"/>
          </a:p>
        </p:txBody>
      </p:sp>
    </p:spTree>
    <p:extLst>
      <p:ext uri="{BB962C8B-B14F-4D97-AF65-F5344CB8AC3E}">
        <p14:creationId xmlns:p14="http://schemas.microsoft.com/office/powerpoint/2010/main" val="2810581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As previously mentioned, fruit has natural sugars in it, but dried fruit is sugar enhanced. For example, raisins are extremely high in sugar and will stick to the tooth surface.</a:t>
            </a:r>
          </a:p>
          <a:p>
            <a:pPr marL="228600" indent="-228600">
              <a:buFont typeface="+mj-lt"/>
              <a:buAutoNum type="arabicPeriod"/>
            </a:pPr>
            <a:r>
              <a:rPr lang="en-GB" sz="1200" i="0" dirty="0">
                <a:latin typeface="Arial" panose="020B0604020202020204" pitchFamily="34" charset="0"/>
                <a:cs typeface="Arial" panose="020B0604020202020204" pitchFamily="34" charset="0"/>
              </a:rPr>
              <a:t>Fruit smoothies are full of sugar. If having fruit have it in it’s purist form </a:t>
            </a:r>
            <a:r>
              <a:rPr lang="en-GB" sz="1200" i="0" dirty="0" err="1">
                <a:latin typeface="Arial" panose="020B0604020202020204" pitchFamily="34" charset="0"/>
                <a:cs typeface="Arial" panose="020B0604020202020204" pitchFamily="34" charset="0"/>
              </a:rPr>
              <a:t>eg</a:t>
            </a:r>
            <a:r>
              <a:rPr lang="en-GB" sz="1200" i="0" dirty="0">
                <a:latin typeface="Arial" panose="020B0604020202020204" pitchFamily="34" charset="0"/>
                <a:cs typeface="Arial" panose="020B0604020202020204" pitchFamily="34" charset="0"/>
              </a:rPr>
              <a:t>: an apple or a banana.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A glass of orange juice has nearly as much sugar as a can of coke and flavoured water also has sugar in it.</a:t>
            </a:r>
          </a:p>
          <a:p>
            <a:pPr marL="228600" indent="-228600">
              <a:buFont typeface="+mj-lt"/>
              <a:buAutoNum type="arabicPeriod"/>
            </a:pPr>
            <a:r>
              <a:rPr lang="en-GB" sz="1200" i="0" dirty="0">
                <a:latin typeface="Arial" panose="020B0604020202020204" pitchFamily="34" charset="0"/>
                <a:cs typeface="Arial" panose="020B0604020202020204" pitchFamily="34" charset="0"/>
              </a:rPr>
              <a:t>Lots of yoghurts are high in sugar so Greek yoghurt is best.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1" i="0" dirty="0">
                <a:latin typeface="Arial" panose="020B0604020202020204" pitchFamily="34" charset="0"/>
                <a:cs typeface="Arial" panose="020B0604020202020204" pitchFamily="34" charset="0"/>
              </a:rPr>
              <a:t>Highlighting tooth friendly snacks and drinks to residents/ staff can help people make healthier choices. </a:t>
            </a:r>
            <a:endParaRPr lang="en-GB" sz="1200" i="0" dirty="0">
              <a:latin typeface="Arial" panose="020B0604020202020204" pitchFamily="34" charset="0"/>
              <a:cs typeface="Arial" panose="020B0604020202020204" pitchFamily="34" charset="0"/>
            </a:endParaRPr>
          </a:p>
          <a:p>
            <a:pPr marL="228600" indent="-228600">
              <a:buFont typeface="+mj-lt"/>
              <a:buAutoNum type="arabicPeriod"/>
            </a:pPr>
            <a:r>
              <a:rPr lang="en-GB" sz="1200" b="1" i="0" dirty="0">
                <a:latin typeface="Arial" panose="020B0604020202020204" pitchFamily="34" charset="0"/>
                <a:cs typeface="Arial" panose="020B0604020202020204" pitchFamily="34" charset="0"/>
              </a:rPr>
              <a:t>However, there may be residents who are nutritionally vulnerable and at risk of dehydration who may need to have high sugar foods or drinks. It is therefore essential that professional nutrition advice from a dietician or doctor is always followed in this case..</a:t>
            </a:r>
          </a:p>
          <a:p>
            <a:pPr marL="228600" indent="-228600">
              <a:buFont typeface="+mj-lt"/>
              <a:buAutoNum type="arabicPeriod"/>
            </a:pPr>
            <a:r>
              <a:rPr lang="en-GB" sz="1200" b="1" i="0" dirty="0">
                <a:latin typeface="Arial" panose="020B0604020202020204" pitchFamily="34" charset="0"/>
                <a:cs typeface="Arial" panose="020B0604020202020204" pitchFamily="34" charset="0"/>
              </a:rPr>
              <a:t>Because some patients may need or choose high sugar foods or drinks such as smoothies, fruit juice or tea/coffee with added sugar,  a thorough mouthcare routine should be provided to minimise any potential harmful effect to the teeth. </a:t>
            </a:r>
            <a:r>
              <a:rPr lang="en-GB" b="1" i="0" dirty="0"/>
              <a:t>It may also be helpful to get input from the residents dental team, for example they may decide that a high fluoride toothpaste is needed for such patients. </a:t>
            </a:r>
          </a:p>
          <a:p>
            <a:pPr marL="171450" indent="-171450">
              <a:buFont typeface="Arial" panose="020B0604020202020204" pitchFamily="34" charset="0"/>
              <a:buChar char="•"/>
            </a:pPr>
            <a:endParaRPr lang="en-GB" sz="1200" b="1"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59</a:t>
            </a:fld>
            <a:endParaRPr lang="en-GB"/>
          </a:p>
        </p:txBody>
      </p:sp>
    </p:spTree>
    <p:extLst>
      <p:ext uri="{BB962C8B-B14F-4D97-AF65-F5344CB8AC3E}">
        <p14:creationId xmlns:p14="http://schemas.microsoft.com/office/powerpoint/2010/main" val="23706541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Ideally plain water is the best </a:t>
            </a:r>
            <a:r>
              <a:rPr lang="en-GB" i="0" dirty="0"/>
              <a:t>form of hydration. It quenches thirst and doesn’t mask hunger or make us feel full.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Milk is also great in the diet (as a source of calcium) but not during the night or just before bed after brushing as it contains natural sugars and may cause tooth decay. </a:t>
            </a:r>
            <a:endParaRPr lang="en-GB" sz="1200" i="0" dirty="0">
              <a:latin typeface="Arial" panose="020B0604020202020204" pitchFamily="34" charset="0"/>
              <a:cs typeface="Arial" panose="020B0604020202020204" pitchFamily="34" charset="0"/>
            </a:endParaRPr>
          </a:p>
          <a:p>
            <a:pPr marL="228600" indent="-228600" fontAlgn="base">
              <a:spcBef>
                <a:spcPct val="0"/>
              </a:spcBef>
              <a:spcAft>
                <a:spcPct val="0"/>
              </a:spcAft>
              <a:buSzTx/>
              <a:buFont typeface="+mj-lt"/>
              <a:buAutoNum type="arabicPeriod"/>
              <a:defRPr/>
            </a:pPr>
            <a:r>
              <a:rPr lang="en-GB" sz="1200" i="0" dirty="0">
                <a:latin typeface="Arial" panose="020B0604020202020204" pitchFamily="34" charset="0"/>
                <a:cs typeface="Arial" panose="020B0604020202020204" pitchFamily="34" charset="0"/>
              </a:rPr>
              <a:t>It is important to note that ‘No added sugar’ drinks are not the same as sugar free. Sugar free is best.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Fizzy drinks tend to be high in sugar and acidity which can lead to tooth decay and dental erosion as previously discussed.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GB" sz="1200" i="0" dirty="0">
                <a:latin typeface="Arial" panose="020B0604020202020204" pitchFamily="34" charset="0"/>
                <a:cs typeface="Arial" panose="020B0604020202020204" pitchFamily="34" charset="0"/>
              </a:rPr>
              <a:t>If an adult likes to drink tea or coffee then have it without sugar.</a:t>
            </a:r>
            <a:endParaRPr lang="en-GB" i="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200" i="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sz="1200" i="1"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200" i="1"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200" i="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sz="120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60</a:t>
            </a:fld>
            <a:endParaRPr lang="en-GB"/>
          </a:p>
        </p:txBody>
      </p:sp>
    </p:spTree>
    <p:extLst>
      <p:ext uri="{BB962C8B-B14F-4D97-AF65-F5344CB8AC3E}">
        <p14:creationId xmlns:p14="http://schemas.microsoft.com/office/powerpoint/2010/main" val="2781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t>We need to be checking all areas of the mouth and w</a:t>
            </a:r>
            <a:r>
              <a:rPr lang="en-GB" i="0" dirty="0"/>
              <a:t>ith regular reviews you will be able to note any changes or discomfort the person is in and seek professional advice.</a:t>
            </a: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a:t>
            </a:fld>
            <a:endParaRPr lang="en-GB"/>
          </a:p>
        </p:txBody>
      </p:sp>
    </p:spTree>
    <p:extLst>
      <p:ext uri="{BB962C8B-B14F-4D97-AF65-F5344CB8AC3E}">
        <p14:creationId xmlns:p14="http://schemas.microsoft.com/office/powerpoint/2010/main" val="7040979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Some medicines can cause oral health issues especially with the gums, therefore its really important to tell the dentist what the patient is taking.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Some medicines come in a sugar free/low sugar option so request this if possible.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i="0" dirty="0"/>
              <a:t>Liquid medication and nutritional supplements may be prescribed by a doctor or dietitian for various medical reasons. It is important that patients have these as prescribed.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i="0" dirty="0"/>
              <a:t>Nutritional supplements can have a high sugar content and often patients may sip these throughout the day, therefore it is important that a thorough oral health routine is maintained to help protect the teeth.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i="0" dirty="0"/>
              <a:t>It may be helpful to get input from the residents dental team, for example they may decide that a high fluoride toothpaste is needed.</a:t>
            </a: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61</a:t>
            </a:fld>
            <a:endParaRPr lang="en-GB"/>
          </a:p>
        </p:txBody>
      </p:sp>
    </p:spTree>
    <p:extLst>
      <p:ext uri="{BB962C8B-B14F-4D97-AF65-F5344CB8AC3E}">
        <p14:creationId xmlns:p14="http://schemas.microsoft.com/office/powerpoint/2010/main" val="13709546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62</a:t>
            </a:fld>
            <a:endParaRPr lang="en-GB"/>
          </a:p>
        </p:txBody>
      </p:sp>
    </p:spTree>
    <p:extLst>
      <p:ext uri="{BB962C8B-B14F-4D97-AF65-F5344CB8AC3E}">
        <p14:creationId xmlns:p14="http://schemas.microsoft.com/office/powerpoint/2010/main" val="1679726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cs typeface="Calibri"/>
              </a:rPr>
              <a:t>As discussed previously the</a:t>
            </a:r>
            <a:r>
              <a:rPr lang="en-US" i="0" baseline="0" dirty="0">
                <a:cs typeface="Calibri"/>
              </a:rPr>
              <a:t> CQC/ NICE guidelines recommend that all residents need to be having dental check ups.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baseline="0" dirty="0">
                <a:cs typeface="Calibri"/>
              </a:rPr>
              <a:t>It is better for residents to see their normal dentist if possible as this will be quicker and for patients with dementia it might be more familiar for them.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CDS can provide dental care within the care home if they meet the criteria.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Ensure you have all relevant paperwork when attending a dental visit. </a:t>
            </a:r>
            <a:r>
              <a:rPr lang="en-US" i="0" baseline="0" dirty="0">
                <a:cs typeface="Calibri"/>
              </a:rPr>
              <a:t>It’s really important to take along a list of the medications that the resident is on and or information on exemption from payment if it applies.</a:t>
            </a:r>
            <a:endParaRPr lang="en-GB" i="0" dirty="0"/>
          </a:p>
          <a:p>
            <a:pPr marL="228600" indent="-228600">
              <a:buFont typeface="+mj-lt"/>
              <a:buAutoNum type="arabicPeriod"/>
            </a:pPr>
            <a:r>
              <a:rPr lang="en-GB" i="0" dirty="0"/>
              <a:t>Before the visit consider, Have they got the capacity to consent to treatment? If not you would need to look into someone that can make a decision on their care on their behalf.</a:t>
            </a:r>
          </a:p>
          <a:p>
            <a:pPr marL="228600" indent="-228600">
              <a:buFont typeface="+mj-lt"/>
              <a:buAutoNum type="arabicPeriod"/>
            </a:pPr>
            <a:r>
              <a:rPr lang="en-GB" i="0" dirty="0"/>
              <a:t>See if family and friends can help take them to their dental visits and explain to them the importance of oral care.</a:t>
            </a:r>
          </a:p>
          <a:p>
            <a:pPr marL="228600" indent="-228600">
              <a:buFont typeface="+mj-lt"/>
              <a:buAutoNum type="arabicPeriod"/>
            </a:pPr>
            <a:r>
              <a:rPr lang="en-GB" i="0" dirty="0"/>
              <a:t>When visiting the dentist ask them to give you some information to take back with you so you can update the team.</a:t>
            </a:r>
          </a:p>
          <a:p>
            <a:pPr marL="228600" indent="-228600">
              <a:buFont typeface="+mj-lt"/>
              <a:buAutoNum type="arabicPeriod"/>
            </a:pPr>
            <a:r>
              <a:rPr lang="en-GB" i="0" dirty="0"/>
              <a:t>Look on the local Dementia Action Alliance and see who is registered as dementia friendly. They will be able to accommodate quiet hours and will ensure no black mats on entry, dementia friendly signage etc. </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63</a:t>
            </a:fld>
            <a:endParaRPr lang="en-GB"/>
          </a:p>
        </p:txBody>
      </p:sp>
    </p:spTree>
    <p:extLst>
      <p:ext uri="{BB962C8B-B14F-4D97-AF65-F5344CB8AC3E}">
        <p14:creationId xmlns:p14="http://schemas.microsoft.com/office/powerpoint/2010/main" val="34383381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28600" indent="-228600">
              <a:buFont typeface="+mj-lt"/>
              <a:buAutoNum type="arabicPeriod"/>
            </a:pPr>
            <a:r>
              <a:rPr lang="en-GB" dirty="0"/>
              <a:t>Dental visits should take place every 6 months unless stated otherwise by a dentist for all adults and children.</a:t>
            </a:r>
          </a:p>
          <a:p>
            <a:pPr marL="228600" indent="-228600">
              <a:buFont typeface="+mj-lt"/>
              <a:buAutoNum type="arabicPeriod"/>
            </a:pPr>
            <a:r>
              <a:rPr lang="en-GB" dirty="0"/>
              <a:t>Dental checks should still take place even if the resident has no teeth and wears full dentures. Part of the dental visit includes an oral screening which is really important as mentioned previously.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Fissure sealants and fluoride application are available at the dentist’s discretion to provide extra protection to patients that need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latin typeface="Arial" panose="020B0604020202020204" pitchFamily="34" charset="0"/>
                <a:cs typeface="Arial" panose="020B0604020202020204" pitchFamily="34" charset="0"/>
              </a:rPr>
              <a:t>A high fluoride toothpaste can be prescribed if the patient is a high risk of caries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64</a:t>
            </a:fld>
            <a:endParaRPr lang="en-GB"/>
          </a:p>
        </p:txBody>
      </p:sp>
    </p:spTree>
    <p:extLst>
      <p:ext uri="{BB962C8B-B14F-4D97-AF65-F5344CB8AC3E}">
        <p14:creationId xmlns:p14="http://schemas.microsoft.com/office/powerpoint/2010/main" val="15483580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ct val="50000"/>
              </a:spcBef>
              <a:spcAft>
                <a:spcPts val="0"/>
              </a:spcAft>
              <a:buClr>
                <a:schemeClr val="accent1"/>
              </a:buClr>
              <a:buSzTx/>
              <a:buFont typeface="+mj-lt"/>
              <a:buAutoNum type="arabicPeriod"/>
              <a:tabLst/>
              <a:defRPr/>
            </a:pPr>
            <a:r>
              <a:rPr lang="en-GB" sz="1200" dirty="0">
                <a:latin typeface="Arial" panose="020B0604020202020204" pitchFamily="34" charset="0"/>
                <a:cs typeface="Arial" panose="020B0604020202020204" pitchFamily="34" charset="0"/>
              </a:rPr>
              <a:t>Dental care is free for all up until the age of 18 or 19 (if full time education). </a:t>
            </a:r>
            <a:r>
              <a:rPr lang="en-GB" sz="1200" i="0" dirty="0">
                <a:latin typeface="Arial" panose="020B0604020202020204" pitchFamily="34" charset="0"/>
                <a:cs typeface="Arial" panose="020B0604020202020204" pitchFamily="34" charset="0"/>
              </a:rPr>
              <a:t>There are some circumstances where an adult will be exempt from payment please visit the NHS website for exemption criteria. </a:t>
            </a:r>
          </a:p>
          <a:p>
            <a:pPr marL="228600" marR="0" lvl="0" indent="-228600" algn="l" defTabSz="914400" rtl="0" eaLnBrk="1" fontAlgn="auto" latinLnBrk="0" hangingPunct="1">
              <a:lnSpc>
                <a:spcPct val="100000"/>
              </a:lnSpc>
              <a:spcBef>
                <a:spcPct val="50000"/>
              </a:spcBef>
              <a:spcAft>
                <a:spcPts val="0"/>
              </a:spcAft>
              <a:buClr>
                <a:schemeClr val="accent1"/>
              </a:buClr>
              <a:buSzTx/>
              <a:buFont typeface="+mj-lt"/>
              <a:buAutoNum type="arabicPeriod"/>
              <a:tabLst/>
              <a:defRPr/>
            </a:pPr>
            <a:r>
              <a:rPr lang="en-GB" sz="1200" dirty="0">
                <a:latin typeface="Arial" panose="020B0604020202020204" pitchFamily="34" charset="0"/>
                <a:cs typeface="Arial" panose="020B0604020202020204" pitchFamily="34" charset="0"/>
              </a:rPr>
              <a:t>There </a:t>
            </a:r>
            <a:r>
              <a:rPr lang="en-GB" sz="1200" i="1" dirty="0">
                <a:latin typeface="Arial" panose="020B0604020202020204" pitchFamily="34" charset="0"/>
                <a:cs typeface="Arial" panose="020B0604020202020204" pitchFamily="34" charset="0"/>
              </a:rPr>
              <a:t>is</a:t>
            </a:r>
            <a:r>
              <a:rPr lang="en-GB" sz="1200" dirty="0">
                <a:latin typeface="Arial" panose="020B0604020202020204" pitchFamily="34" charset="0"/>
                <a:cs typeface="Arial" panose="020B0604020202020204" pitchFamily="34" charset="0"/>
              </a:rPr>
              <a:t> NHS availability –  You can get advice from NHS 111 and </a:t>
            </a:r>
            <a:r>
              <a:rPr lang="en-GB" sz="1200" dirty="0">
                <a:latin typeface="Arial" panose="020B0604020202020204" pitchFamily="34" charset="0"/>
                <a:cs typeface="Arial" panose="020B0604020202020204" pitchFamily="34" charset="0"/>
                <a:hlinkClick r:id="rId3"/>
              </a:rPr>
              <a:t>www.nhs.uk</a:t>
            </a:r>
            <a:endParaRPr lang="en-GB" sz="1200" dirty="0">
              <a:latin typeface="Arial" panose="020B0604020202020204" pitchFamily="34" charset="0"/>
              <a:cs typeface="Arial" panose="020B0604020202020204" pitchFamily="34" charset="0"/>
            </a:endParaRPr>
          </a:p>
          <a:p>
            <a:pPr marL="228600" indent="-228600">
              <a:spcBef>
                <a:spcPct val="50000"/>
              </a:spcBef>
              <a:buClr>
                <a:schemeClr val="accent1"/>
              </a:buClr>
              <a:buFont typeface="+mj-lt"/>
              <a:buAutoNum type="arabicPeriod"/>
              <a:defRPr/>
            </a:pPr>
            <a:r>
              <a:rPr lang="en-GB" sz="1200" dirty="0">
                <a:latin typeface="Arial" panose="020B0604020202020204" pitchFamily="34" charset="0"/>
                <a:cs typeface="Arial" panose="020B0604020202020204" pitchFamily="34" charset="0"/>
              </a:rPr>
              <a:t>Pregnant women and new mothers are exempt from payment up until the babies 1</a:t>
            </a:r>
            <a:r>
              <a:rPr lang="en-GB" sz="1200" baseline="30000" dirty="0">
                <a:latin typeface="Arial" panose="020B0604020202020204" pitchFamily="34" charset="0"/>
                <a:cs typeface="Arial" panose="020B0604020202020204" pitchFamily="34" charset="0"/>
              </a:rPr>
              <a:t>st</a:t>
            </a:r>
            <a:r>
              <a:rPr lang="en-GB" sz="1200" dirty="0">
                <a:latin typeface="Arial" panose="020B0604020202020204" pitchFamily="34" charset="0"/>
                <a:cs typeface="Arial" panose="020B0604020202020204" pitchFamily="34" charset="0"/>
              </a:rPr>
              <a:t> birthday.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65</a:t>
            </a:fld>
            <a:endParaRPr lang="en-GB"/>
          </a:p>
        </p:txBody>
      </p:sp>
    </p:spTree>
    <p:extLst>
      <p:ext uri="{BB962C8B-B14F-4D97-AF65-F5344CB8AC3E}">
        <p14:creationId xmlns:p14="http://schemas.microsoft.com/office/powerpoint/2010/main" val="492427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indent="0">
              <a:buFont typeface="+mj-lt"/>
              <a:buNone/>
            </a:pPr>
            <a:endParaRPr lang="en-GB" i="1" dirty="0"/>
          </a:p>
          <a:p>
            <a:endParaRPr lang="en-GB" dirty="0"/>
          </a:p>
        </p:txBody>
      </p:sp>
    </p:spTree>
    <p:extLst>
      <p:ext uri="{BB962C8B-B14F-4D97-AF65-F5344CB8AC3E}">
        <p14:creationId xmlns:p14="http://schemas.microsoft.com/office/powerpoint/2010/main" val="31265017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b="1" dirty="0">
              <a:latin typeface="Arial" panose="020B0604020202020204" pitchFamily="34" charset="0"/>
              <a:cs typeface="Arial" panose="020B0604020202020204" pitchFamily="34" charset="0"/>
            </a:endParaRPr>
          </a:p>
          <a:p>
            <a:pPr marL="342900" indent="-342900">
              <a:buFont typeface="+mj-lt"/>
              <a:buAutoNum type="arabicPeriod"/>
            </a:pPr>
            <a:r>
              <a:rPr lang="en-GB" sz="1200" dirty="0">
                <a:latin typeface="Arial" panose="020B0604020202020204" pitchFamily="34" charset="0"/>
                <a:cs typeface="Arial" panose="020B0604020202020204" pitchFamily="34" charset="0"/>
              </a:rPr>
              <a:t>Anxiety – is one of the biggest barriers as many people may feel anxious about going to the dentist. </a:t>
            </a:r>
          </a:p>
          <a:p>
            <a:pPr marL="342900" indent="-342900">
              <a:buFont typeface="+mj-lt"/>
              <a:buAutoNum type="arabicPeriod"/>
            </a:pPr>
            <a:r>
              <a:rPr lang="en-GB" sz="1200" dirty="0">
                <a:latin typeface="Arial" panose="020B0604020202020204" pitchFamily="34" charset="0"/>
                <a:cs typeface="Arial" panose="020B0604020202020204" pitchFamily="34" charset="0"/>
              </a:rPr>
              <a:t>Diabetes – the dental visits may need to be timed around the residents diabetic medication and meal/snack times.</a:t>
            </a:r>
          </a:p>
          <a:p>
            <a:pPr marL="342900" indent="-342900">
              <a:buFont typeface="+mj-lt"/>
              <a:buAutoNum type="arabicPeriod"/>
            </a:pPr>
            <a:r>
              <a:rPr lang="en-GB" sz="1200" dirty="0">
                <a:latin typeface="Arial" panose="020B0604020202020204" pitchFamily="34" charset="0"/>
                <a:cs typeface="Arial" panose="020B0604020202020204" pitchFamily="34" charset="0"/>
              </a:rPr>
              <a:t>Epilepsy -  residents with poorly controlled epilepsy may feel afraid to go to a high street dentist and may feel more comfortable in a specialist setting.</a:t>
            </a:r>
          </a:p>
          <a:p>
            <a:pPr marL="342900" indent="-342900">
              <a:buFont typeface="+mj-lt"/>
              <a:buAutoNum type="arabicPeriod"/>
            </a:pPr>
            <a:r>
              <a:rPr lang="en-GB" sz="1200" dirty="0">
                <a:latin typeface="Arial" panose="020B0604020202020204" pitchFamily="34" charset="0"/>
                <a:cs typeface="Arial" panose="020B0604020202020204" pitchFamily="34" charset="0"/>
              </a:rPr>
              <a:t>Down’s Syndrome – people living with Down’s syndrome generally have an enlarged tongue. This can cause excessive salvia and difficulties with brushing.</a:t>
            </a:r>
          </a:p>
          <a:p>
            <a:pPr marL="342900" indent="-342900">
              <a:buFont typeface="+mj-lt"/>
              <a:buAutoNum type="arabicPeriod"/>
            </a:pPr>
            <a:r>
              <a:rPr lang="en-GB" sz="1200" dirty="0">
                <a:latin typeface="Arial" panose="020B0604020202020204" pitchFamily="34" charset="0"/>
                <a:cs typeface="Arial" panose="020B0604020202020204" pitchFamily="34" charset="0"/>
              </a:rPr>
              <a:t>Cerebral Palsy- people living with Cerebral Palsy may have difficulty with brushing due to dexterity issues.  </a:t>
            </a:r>
          </a:p>
          <a:p>
            <a:pPr marL="342900" indent="-342900">
              <a:buFont typeface="+mj-lt"/>
              <a:buAutoNum type="arabicPeriod"/>
            </a:pPr>
            <a:r>
              <a:rPr lang="en-GB" sz="1200" dirty="0">
                <a:latin typeface="Arial" panose="020B0604020202020204" pitchFamily="34" charset="0"/>
                <a:cs typeface="Arial" panose="020B0604020202020204" pitchFamily="34" charset="0"/>
              </a:rPr>
              <a:t>Gastroesophageal Reflux- if a patient suffers with acid reflux they may be more prone to dental erosion.</a:t>
            </a:r>
          </a:p>
          <a:p>
            <a:pPr marL="342900" indent="-342900">
              <a:buFont typeface="+mj-lt"/>
              <a:buAutoNum type="arabicPeriod"/>
            </a:pPr>
            <a:r>
              <a:rPr lang="en-GB" sz="1200" dirty="0">
                <a:latin typeface="Arial" panose="020B0604020202020204" pitchFamily="34" charset="0"/>
                <a:cs typeface="Arial" panose="020B0604020202020204" pitchFamily="34" charset="0"/>
              </a:rPr>
              <a:t>Dysphagia- residents following a stroke can suffer from difficulty or discomfort in swallowing . For toothbrushing tilt the head towards the chest to prevent chocking.</a:t>
            </a:r>
          </a:p>
          <a:p>
            <a:pPr marL="342900" indent="-342900">
              <a:buFont typeface="+mj-lt"/>
              <a:buAutoNum type="arabicPeriod"/>
            </a:pPr>
            <a:r>
              <a:rPr lang="en-GB" sz="1200" dirty="0">
                <a:latin typeface="Arial" panose="020B0604020202020204" pitchFamily="34" charset="0"/>
                <a:cs typeface="Arial" panose="020B0604020202020204" pitchFamily="34" charset="0"/>
              </a:rPr>
              <a:t>Gingival Hyperplasia- is where the gum overgrows. It can be linked to diabetes and diabetic medication. This could make brushing uncomfortable </a:t>
            </a:r>
          </a:p>
          <a:p>
            <a:pPr marL="342900" indent="-342900">
              <a:buFont typeface="+mj-lt"/>
              <a:buAutoNum type="arabicPeriod"/>
            </a:pPr>
            <a:r>
              <a:rPr lang="en-GB" sz="1200" dirty="0">
                <a:latin typeface="Arial" panose="020B0604020202020204" pitchFamily="34" charset="0"/>
                <a:cs typeface="Arial" panose="020B0604020202020204" pitchFamily="34" charset="0"/>
              </a:rPr>
              <a:t>Dementia- residents living with dementia could refuse oral care. Look for dental practices who have ‘Dementia Friendly status’ and follow the guidance as previously discussed in regards to residents who may resist oral care.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a:t>There are a number of different approaches we can use to try and help dental attendance and encourage good dental care, for example different communication techniques.</a:t>
            </a: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67</a:t>
            </a:fld>
            <a:endParaRPr lang="en-GB"/>
          </a:p>
        </p:txBody>
      </p:sp>
    </p:spTree>
    <p:extLst>
      <p:ext uri="{BB962C8B-B14F-4D97-AF65-F5344CB8AC3E}">
        <p14:creationId xmlns:p14="http://schemas.microsoft.com/office/powerpoint/2010/main" val="22539051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i="0" dirty="0"/>
              <a:t>Communication techniques include the </a:t>
            </a:r>
            <a:r>
              <a:rPr lang="en-GB" b="1" i="0" dirty="0"/>
              <a:t>“Show, Tell, How” approach</a:t>
            </a:r>
            <a:r>
              <a:rPr lang="en-GB" i="0" dirty="0"/>
              <a:t>. This is where you talk the patient through each stage. e.g. “This is your toothbrush which we are going to use, we will use it to make you teeth clean/shiny, let’s see if we can make your teeth clean/shiny”. </a:t>
            </a:r>
          </a:p>
          <a:p>
            <a:pPr marL="228600" lvl="0" indent="-228600">
              <a:buFont typeface="+mj-lt"/>
              <a:buAutoNum type="arabicPeriod"/>
            </a:pPr>
            <a:r>
              <a:rPr lang="en-GB" i="0" dirty="0"/>
              <a:t>Pictures and virtual tours can be really helpful in preparing someone for a dental visit.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a:t>A virtual tour of several CDS clinics can be found at </a:t>
            </a:r>
            <a:r>
              <a:rPr lang="en-GB" sz="1200" u="sng" kern="1200" dirty="0">
                <a:solidFill>
                  <a:schemeClr val="tx1"/>
                </a:solidFill>
                <a:effectLst/>
                <a:latin typeface="+mn-lt"/>
                <a:ea typeface="+mn-ea"/>
                <a:cs typeface="+mn-cs"/>
                <a:hlinkClick r:id="rId3"/>
              </a:rPr>
              <a:t>https://communitydentalservices.co.uk/clinics/essex/</a:t>
            </a:r>
            <a:endParaRPr lang="en-GB" b="0" i="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a:t>Some dental practices offer a ‘quiet’ hour once a week which can be really helpful for children or adults with sensory needs.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i="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i="1" dirty="0"/>
          </a:p>
          <a:p>
            <a:pPr marL="0" lvl="0" indent="0">
              <a:buFont typeface="Arial" panose="020B0604020202020204" pitchFamily="34" charset="0"/>
              <a:buNone/>
            </a:pPr>
            <a:endParaRPr lang="en-GB" i="1" dirty="0"/>
          </a:p>
          <a:p>
            <a:pPr marL="0" lvl="0" indent="0">
              <a:buFont typeface="Arial" panose="020B0604020202020204" pitchFamily="34" charset="0"/>
              <a:buNone/>
            </a:pPr>
            <a:endParaRPr lang="en-GB" b="0" i="1" dirty="0"/>
          </a:p>
          <a:p>
            <a:pPr lvl="0"/>
            <a:endParaRPr lang="en-GB" i="1" dirty="0"/>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68</a:t>
            </a:fld>
            <a:endParaRPr lang="en-GB"/>
          </a:p>
        </p:txBody>
      </p:sp>
    </p:spTree>
    <p:extLst>
      <p:ext uri="{BB962C8B-B14F-4D97-AF65-F5344CB8AC3E}">
        <p14:creationId xmlns:p14="http://schemas.microsoft.com/office/powerpoint/2010/main" val="10865776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1" dirty="0"/>
              <a:t>There are several tips that can help with dental attendance for children or adults with behaviour and stimuli barriers: </a:t>
            </a:r>
          </a:p>
          <a:p>
            <a:pPr marL="228600" indent="-228600">
              <a:buFont typeface="+mj-lt"/>
              <a:buAutoNum type="arabicPeriod"/>
            </a:pPr>
            <a:r>
              <a:rPr lang="en-GB" i="1" dirty="0"/>
              <a:t>Headphones/ music can be a useful distraction and can also help relax patients.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The use of a weighted blanket may help the patient feel more relaxed.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Try and stick to the same routine daily as this may help make the patient feel more at ease.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Tinted glasses may help when at the dentist to reduce excess stimuli.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Praise and reinforce good behaviour after every step.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It may take a few attempts to successfully visit the dentist. Try at a different time if needed.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Minimise stress as much as possible so that the experience is positive. Be patient.</a:t>
            </a:r>
          </a:p>
        </p:txBody>
      </p:sp>
      <p:sp>
        <p:nvSpPr>
          <p:cNvPr id="4" name="Slide Number Placeholder 3"/>
          <p:cNvSpPr>
            <a:spLocks noGrp="1"/>
          </p:cNvSpPr>
          <p:nvPr>
            <p:ph type="sldNum" sz="quarter" idx="5"/>
          </p:nvPr>
        </p:nvSpPr>
        <p:spPr/>
        <p:txBody>
          <a:bodyPr/>
          <a:lstStyle/>
          <a:p>
            <a:fld id="{8AB0D4E1-8000-4CED-AADD-8E9ECEC4032D}" type="slidenum">
              <a:rPr lang="en-GB" smtClean="0"/>
              <a:t>69</a:t>
            </a:fld>
            <a:endParaRPr lang="en-GB"/>
          </a:p>
        </p:txBody>
      </p:sp>
    </p:spTree>
    <p:extLst>
      <p:ext uri="{BB962C8B-B14F-4D97-AF65-F5344CB8AC3E}">
        <p14:creationId xmlns:p14="http://schemas.microsoft.com/office/powerpoint/2010/main" val="31368759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285750" indent="-285750">
              <a:buClr>
                <a:srgbClr val="92D050"/>
              </a:buClr>
              <a:buFont typeface="+mj-lt"/>
              <a:buAutoNum type="arabicPeriod"/>
            </a:pPr>
            <a:r>
              <a:rPr lang="en-GB" dirty="0">
                <a:latin typeface="Arial" panose="020B0604020202020204" pitchFamily="34" charset="0"/>
                <a:cs typeface="Arial" panose="020B0604020202020204" pitchFamily="34" charset="0"/>
              </a:rPr>
              <a:t>Community Dental Services have proudly obtained Dementia Friendly Community Status across four of our clinics so far and we are working towards all 8 clinics.</a:t>
            </a:r>
          </a:p>
          <a:p>
            <a:pPr marL="285750" indent="-285750">
              <a:buClr>
                <a:srgbClr val="92D050"/>
              </a:buClr>
              <a:buFont typeface="+mj-lt"/>
              <a:buAutoNum type="arabicPeriod"/>
            </a:pPr>
            <a:r>
              <a:rPr lang="en-GB" dirty="0">
                <a:latin typeface="Arial" panose="020B0604020202020204" pitchFamily="34" charset="0"/>
                <a:cs typeface="Arial" panose="020B0604020202020204" pitchFamily="34" charset="0"/>
              </a:rPr>
              <a:t>You can become a dementia friend by completing a free course by following the link:  </a:t>
            </a:r>
            <a:r>
              <a:rPr lang="en-GB" dirty="0">
                <a:latin typeface="Arial" panose="020B0604020202020204" pitchFamily="34" charset="0"/>
                <a:cs typeface="Arial" panose="020B0604020202020204" pitchFamily="34" charset="0"/>
                <a:hlinkClick r:id="rId3"/>
              </a:rPr>
              <a:t>https://www.dementiafriends.org.uk/</a:t>
            </a:r>
            <a:endParaRPr lang="en-GB" dirty="0">
              <a:latin typeface="Arial" panose="020B0604020202020204" pitchFamily="34" charset="0"/>
              <a:cs typeface="Arial" panose="020B0604020202020204" pitchFamily="34" charset="0"/>
            </a:endParaRPr>
          </a:p>
          <a:p>
            <a:pPr marL="285750" indent="-285750">
              <a:buClr>
                <a:srgbClr val="92D050"/>
              </a:buClr>
              <a:buFont typeface="+mj-lt"/>
              <a:buAutoNum type="arabicPeriod"/>
            </a:pPr>
            <a:r>
              <a:rPr lang="en-GB" dirty="0">
                <a:latin typeface="Arial" panose="020B0604020202020204" pitchFamily="34" charset="0"/>
                <a:cs typeface="Arial" panose="020B0604020202020204" pitchFamily="34" charset="0"/>
              </a:rPr>
              <a:t>You can also work towards making your workplace ‘Dementia Friendly’, further information can be found on this link: </a:t>
            </a:r>
            <a:r>
              <a:rPr lang="en-GB" dirty="0">
                <a:latin typeface="Arial" panose="020B0604020202020204" pitchFamily="34" charset="0"/>
                <a:cs typeface="Arial" panose="020B0604020202020204" pitchFamily="34" charset="0"/>
                <a:hlinkClick r:id="rId4"/>
              </a:rPr>
              <a:t>https://www.dementiafriends.org.uk/WEBArticle?page=dementia-friendly-communities#.Xx7jdZ5Kg2w</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70</a:t>
            </a:fld>
            <a:endParaRPr lang="en-GB"/>
          </a:p>
        </p:txBody>
      </p:sp>
    </p:spTree>
    <p:extLst>
      <p:ext uri="{BB962C8B-B14F-4D97-AF65-F5344CB8AC3E}">
        <p14:creationId xmlns:p14="http://schemas.microsoft.com/office/powerpoint/2010/main" val="99271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7</a:t>
            </a:fld>
            <a:endParaRPr lang="en-GB"/>
          </a:p>
        </p:txBody>
      </p:sp>
    </p:spTree>
    <p:extLst>
      <p:ext uri="{BB962C8B-B14F-4D97-AF65-F5344CB8AC3E}">
        <p14:creationId xmlns:p14="http://schemas.microsoft.com/office/powerpoint/2010/main" val="870339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discuss why maintaining oral health during end of life care is important..</a:t>
            </a:r>
          </a:p>
        </p:txBody>
      </p:sp>
      <p:sp>
        <p:nvSpPr>
          <p:cNvPr id="4" name="Slide Number Placeholder 3"/>
          <p:cNvSpPr>
            <a:spLocks noGrp="1"/>
          </p:cNvSpPr>
          <p:nvPr>
            <p:ph type="sldNum" sz="quarter" idx="5"/>
          </p:nvPr>
        </p:nvSpPr>
        <p:spPr/>
        <p:txBody>
          <a:bodyPr/>
          <a:lstStyle/>
          <a:p>
            <a:fld id="{8AB0D4E1-8000-4CED-AADD-8E9ECEC4032D}" type="slidenum">
              <a:rPr lang="en-GB" smtClean="0"/>
              <a:t>71</a:t>
            </a:fld>
            <a:endParaRPr lang="en-GB"/>
          </a:p>
        </p:txBody>
      </p:sp>
    </p:spTree>
    <p:extLst>
      <p:ext uri="{BB962C8B-B14F-4D97-AF65-F5344CB8AC3E}">
        <p14:creationId xmlns:p14="http://schemas.microsoft.com/office/powerpoint/2010/main" val="7827780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oral health important in end of life care?</a:t>
            </a:r>
          </a:p>
          <a:p>
            <a:endParaRPr lang="en-GB" dirty="0"/>
          </a:p>
          <a:p>
            <a:r>
              <a:rPr lang="en-GB" dirty="0"/>
              <a:t>It is important for many reasons:</a:t>
            </a:r>
          </a:p>
          <a:p>
            <a:endParaRPr lang="en-GB" dirty="0"/>
          </a:p>
          <a:p>
            <a:pPr marL="171450" indent="-171450">
              <a:buFont typeface="Arial" panose="020B0604020202020204" pitchFamily="34" charset="0"/>
              <a:buChar char="•"/>
            </a:pPr>
            <a:r>
              <a:rPr lang="en-GB" dirty="0"/>
              <a:t>For eating and drinking</a:t>
            </a:r>
          </a:p>
          <a:p>
            <a:pPr marL="171450" indent="-171450">
              <a:buFont typeface="Arial" panose="020B0604020202020204" pitchFamily="34" charset="0"/>
              <a:buChar char="•"/>
            </a:pPr>
            <a:r>
              <a:rPr lang="en-GB" dirty="0"/>
              <a:t>Speaking and socialising</a:t>
            </a:r>
          </a:p>
          <a:p>
            <a:pPr marL="171450" indent="-171450">
              <a:buFont typeface="Arial" panose="020B0604020202020204" pitchFamily="34" charset="0"/>
              <a:buChar char="•"/>
            </a:pPr>
            <a:r>
              <a:rPr lang="en-GB" dirty="0"/>
              <a:t>Being pain free</a:t>
            </a:r>
          </a:p>
          <a:p>
            <a:pPr marL="171450" indent="-171450">
              <a:buFont typeface="Arial" panose="020B0604020202020204" pitchFamily="34" charset="0"/>
              <a:buChar char="•"/>
            </a:pPr>
            <a:r>
              <a:rPr lang="en-GB" dirty="0"/>
              <a:t>Maintaining dignity</a:t>
            </a:r>
          </a:p>
        </p:txBody>
      </p:sp>
      <p:sp>
        <p:nvSpPr>
          <p:cNvPr id="4" name="Slide Number Placeholder 3"/>
          <p:cNvSpPr>
            <a:spLocks noGrp="1"/>
          </p:cNvSpPr>
          <p:nvPr>
            <p:ph type="sldNum" sz="quarter" idx="5"/>
          </p:nvPr>
        </p:nvSpPr>
        <p:spPr/>
        <p:txBody>
          <a:bodyPr/>
          <a:lstStyle/>
          <a:p>
            <a:fld id="{8AB0D4E1-8000-4CED-AADD-8E9ECEC4032D}" type="slidenum">
              <a:rPr lang="en-GB" smtClean="0"/>
              <a:t>72</a:t>
            </a:fld>
            <a:endParaRPr lang="en-GB"/>
          </a:p>
        </p:txBody>
      </p:sp>
    </p:spTree>
    <p:extLst>
      <p:ext uri="{BB962C8B-B14F-4D97-AF65-F5344CB8AC3E}">
        <p14:creationId xmlns:p14="http://schemas.microsoft.com/office/powerpoint/2010/main" val="40194599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The end of life process can have the following effects on oral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Bad breath-</a:t>
            </a:r>
            <a:r>
              <a:rPr lang="en-GB" i="1" dirty="0"/>
              <a:t>This can be caused by dry mouth or the natural process of end of life </a:t>
            </a:r>
          </a:p>
          <a:p>
            <a:pPr marL="285750" indent="-285750">
              <a:buFont typeface="Arial" panose="020B0604020202020204" pitchFamily="34" charset="0"/>
              <a:buChar char="•"/>
            </a:pPr>
            <a:r>
              <a:rPr lang="en-GB" sz="1200" i="1" dirty="0">
                <a:latin typeface="Arial" panose="020B0604020202020204" pitchFamily="34" charset="0"/>
                <a:cs typeface="Arial" panose="020B0604020202020204" pitchFamily="34" charset="0"/>
              </a:rPr>
              <a:t>Loose teeth- teeth may become loose due to different conditions </a:t>
            </a:r>
          </a:p>
          <a:p>
            <a:pPr marL="285750" indent="-285750">
              <a:buFont typeface="Arial" panose="020B0604020202020204" pitchFamily="34" charset="0"/>
              <a:buChar char="•"/>
            </a:pPr>
            <a:r>
              <a:rPr lang="en-GB" sz="1200" i="1" dirty="0">
                <a:latin typeface="Arial" panose="020B0604020202020204" pitchFamily="34" charset="0"/>
                <a:cs typeface="Arial" panose="020B0604020202020204" pitchFamily="34" charset="0"/>
              </a:rPr>
              <a:t>Oral thrush- due to the bodies natural process  - people receiving end of life care could be more prone to oral thrush </a:t>
            </a:r>
          </a:p>
          <a:p>
            <a:pPr marL="285750" indent="-285750">
              <a:buFont typeface="Arial" panose="020B0604020202020204" pitchFamily="34" charset="0"/>
              <a:buChar char="•"/>
            </a:pPr>
            <a:r>
              <a:rPr lang="en-GB" sz="1200" i="1" dirty="0">
                <a:latin typeface="Arial" panose="020B0604020202020204" pitchFamily="34" charset="0"/>
                <a:cs typeface="Arial" panose="020B0604020202020204" pitchFamily="34" charset="0"/>
              </a:rPr>
              <a:t>Ill fitting dentures- due to weight loss or tooth loss this could effect the denture fit and can also effect nutrition</a:t>
            </a:r>
          </a:p>
          <a:p>
            <a:pPr marL="285750" indent="-285750">
              <a:buFont typeface="Arial" panose="020B0604020202020204" pitchFamily="34" charset="0"/>
              <a:buChar char="•"/>
            </a:pPr>
            <a:r>
              <a:rPr lang="en-GB" sz="1200" i="1" dirty="0">
                <a:latin typeface="Arial" panose="020B0604020202020204" pitchFamily="34" charset="0"/>
                <a:cs typeface="Arial" panose="020B0604020202020204" pitchFamily="34" charset="0"/>
              </a:rPr>
              <a:t>Dry mouth- can be caused by dehydration. We recommend saliva replacement gels to lubricate the mouth. </a:t>
            </a:r>
          </a:p>
          <a:p>
            <a:pPr marL="285750" indent="-285750">
              <a:buFont typeface="Arial" panose="020B0604020202020204" pitchFamily="34" charset="0"/>
              <a:buChar char="•"/>
            </a:pPr>
            <a:r>
              <a:rPr lang="en-GB" sz="1200" i="1" dirty="0">
                <a:latin typeface="Arial" panose="020B0604020202020204" pitchFamily="34" charset="0"/>
                <a:cs typeface="Arial" panose="020B0604020202020204" pitchFamily="34" charset="0"/>
              </a:rPr>
              <a:t>Also try to slightly elevate the resident to stop excessive saliva causing a chocking hazard.</a:t>
            </a: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73</a:t>
            </a:fld>
            <a:endParaRPr lang="en-GB"/>
          </a:p>
        </p:txBody>
      </p:sp>
    </p:spTree>
    <p:extLst>
      <p:ext uri="{BB962C8B-B14F-4D97-AF65-F5344CB8AC3E}">
        <p14:creationId xmlns:p14="http://schemas.microsoft.com/office/powerpoint/2010/main" val="237477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74</a:t>
            </a:fld>
            <a:endParaRPr lang="en-GB"/>
          </a:p>
        </p:txBody>
      </p:sp>
    </p:spTree>
    <p:extLst>
      <p:ext uri="{BB962C8B-B14F-4D97-AF65-F5344CB8AC3E}">
        <p14:creationId xmlns:p14="http://schemas.microsoft.com/office/powerpoint/2010/main" val="3423815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mouth is more likely</a:t>
            </a:r>
            <a:r>
              <a:rPr lang="en-GB" baseline="0" dirty="0"/>
              <a:t> to be sore in end of life care. Everything is shutting down, their immunity is low and they are more susceptible to bacteria and infections in the mouth. The following products that could be used are:</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1. 360 mouth cleaner</a:t>
            </a:r>
            <a:r>
              <a:rPr lang="en-GB" baseline="0" dirty="0"/>
              <a:t> </a:t>
            </a:r>
            <a:r>
              <a:rPr lang="en-GB" sz="1200" b="1" i="1" kern="1200" dirty="0">
                <a:solidFill>
                  <a:schemeClr val="tx1"/>
                </a:solidFill>
                <a:effectLst/>
                <a:latin typeface="+mn-lt"/>
                <a:ea typeface="+mn-ea"/>
                <a:cs typeface="+mn-cs"/>
              </a:rPr>
              <a:t>(</a:t>
            </a:r>
            <a:r>
              <a:rPr lang="en-GB" sz="1200" b="1" i="1" kern="1200" dirty="0" err="1">
                <a:solidFill>
                  <a:schemeClr val="tx1"/>
                </a:solidFill>
                <a:effectLst/>
                <a:latin typeface="+mn-lt"/>
                <a:ea typeface="+mn-ea"/>
                <a:cs typeface="+mn-cs"/>
              </a:rPr>
              <a:t>Moutheze</a:t>
            </a:r>
            <a:r>
              <a:rPr lang="en-GB" sz="1200" b="1" i="1" kern="1200" dirty="0">
                <a:solidFill>
                  <a:schemeClr val="tx1"/>
                </a:solidFill>
                <a:effectLst/>
                <a:latin typeface="+mn-lt"/>
                <a:ea typeface="+mn-ea"/>
                <a:cs typeface="+mn-cs"/>
              </a:rPr>
              <a:t> Oral Cleanser</a:t>
            </a:r>
            <a:r>
              <a:rPr lang="en-GB" sz="1200" b="1" kern="1200" dirty="0">
                <a:solidFill>
                  <a:schemeClr val="tx1"/>
                </a:solidFill>
                <a:effectLst/>
                <a:latin typeface="+mn-lt"/>
                <a:ea typeface="+mn-ea"/>
                <a:cs typeface="+mn-cs"/>
              </a:rPr>
              <a:t>)- </a:t>
            </a:r>
            <a:r>
              <a:rPr lang="en-GB" baseline="0" dirty="0"/>
              <a:t>- </a:t>
            </a:r>
            <a:r>
              <a:rPr lang="en-GB" i="1" baseline="0" dirty="0"/>
              <a:t>good for end of life care if the mouth is sore. It</a:t>
            </a:r>
            <a:r>
              <a:rPr lang="en-GB" i="1" dirty="0"/>
              <a:t> can be used to clean and lubricate the mouth. </a:t>
            </a:r>
            <a:r>
              <a:rPr lang="en-GB" i="1" baseline="0" dirty="0"/>
              <a:t> </a:t>
            </a: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2. Extra soft</a:t>
            </a:r>
            <a:r>
              <a:rPr lang="en-GB" b="1" baseline="0" dirty="0"/>
              <a:t> toothbrush</a:t>
            </a:r>
            <a:r>
              <a:rPr lang="en-GB" baseline="0" dirty="0"/>
              <a:t>- </a:t>
            </a:r>
            <a:r>
              <a:rPr lang="en-GB" i="1" baseline="0" dirty="0"/>
              <a:t>A babies brush is fine as the gums may be sore.</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3. Dent-O-Care Fingertip Toothbrush: </a:t>
            </a:r>
            <a:r>
              <a:rPr lang="en-GB" sz="1200" i="1" kern="1200" dirty="0">
                <a:solidFill>
                  <a:schemeClr val="tx1"/>
                </a:solidFill>
                <a:effectLst/>
                <a:latin typeface="+mn-lt"/>
                <a:ea typeface="+mn-ea"/>
                <a:cs typeface="+mn-cs"/>
              </a:rPr>
              <a:t>can be used as a gentler way to massage tender gums. Its flexible brush that fits over your finger and is made from super soft PVC-free silicone and is latex free. Assess suitability of product on patient – do not use on anyone with risk of biting. </a:t>
            </a:r>
          </a:p>
        </p:txBody>
      </p:sp>
      <p:sp>
        <p:nvSpPr>
          <p:cNvPr id="4" name="Slide Number Placeholder 3"/>
          <p:cNvSpPr>
            <a:spLocks noGrp="1"/>
          </p:cNvSpPr>
          <p:nvPr>
            <p:ph type="sldNum" sz="quarter" idx="5"/>
          </p:nvPr>
        </p:nvSpPr>
        <p:spPr/>
        <p:txBody>
          <a:bodyPr/>
          <a:lstStyle/>
          <a:p>
            <a:fld id="{8AB0D4E1-8000-4CED-AADD-8E9ECEC4032D}" type="slidenum">
              <a:rPr lang="en-GB" smtClean="0"/>
              <a:t>75</a:t>
            </a:fld>
            <a:endParaRPr lang="en-GB"/>
          </a:p>
        </p:txBody>
      </p:sp>
    </p:spTree>
    <p:extLst>
      <p:ext uri="{BB962C8B-B14F-4D97-AF65-F5344CB8AC3E}">
        <p14:creationId xmlns:p14="http://schemas.microsoft.com/office/powerpoint/2010/main" val="3962452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Char char="•"/>
            </a:pPr>
            <a:r>
              <a:rPr lang="en-GB" sz="1200" i="1" dirty="0">
                <a:solidFill>
                  <a:schemeClr val="tx1"/>
                </a:solidFill>
                <a:latin typeface="Arial" panose="020B0604020202020204" pitchFamily="34" charset="0"/>
                <a:cs typeface="Arial" panose="020B0604020202020204" pitchFamily="34" charset="0"/>
              </a:rPr>
              <a:t>Encourage plenty of fluids only if it is safe for the patient- small sips, little and often.</a:t>
            </a:r>
          </a:p>
          <a:p>
            <a:pPr>
              <a:buClrTx/>
              <a:buFont typeface="Arial" panose="020B0604020202020204" pitchFamily="34" charset="0"/>
              <a:buChar char="•"/>
            </a:pPr>
            <a:r>
              <a:rPr lang="en-GB" sz="1200" i="1" dirty="0">
                <a:solidFill>
                  <a:schemeClr val="tx1"/>
                </a:solidFill>
                <a:latin typeface="Arial" panose="020B0604020202020204" pitchFamily="34" charset="0"/>
                <a:cs typeface="Arial" panose="020B0604020202020204" pitchFamily="34" charset="0"/>
              </a:rPr>
              <a:t>Sucking on ice chips can help hydrate the mouth, again this must be deemed safe for the resident.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For dry lips you can use a water based lip balm. As mentioned previously Vaseline must not be used if the resident is on oxygen. </a:t>
            </a:r>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76</a:t>
            </a:fld>
            <a:endParaRPr lang="en-GB"/>
          </a:p>
        </p:txBody>
      </p:sp>
    </p:spTree>
    <p:extLst>
      <p:ext uri="{BB962C8B-B14F-4D97-AF65-F5344CB8AC3E}">
        <p14:creationId xmlns:p14="http://schemas.microsoft.com/office/powerpoint/2010/main" val="4158444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1"/>
              </a:buClr>
              <a:buFont typeface="+mj-lt"/>
              <a:buAutoNum type="arabicPeriod"/>
            </a:pPr>
            <a:r>
              <a:rPr lang="en-GB" sz="1200" i="0" dirty="0">
                <a:latin typeface="Arial" panose="020B0604020202020204" pitchFamily="34" charset="0"/>
                <a:cs typeface="Arial" panose="020B0604020202020204" pitchFamily="34" charset="0"/>
              </a:rPr>
              <a:t>This is the Department of Health document that we mentioned at the beginning of the presentation called Delivering Better Oral Health which </a:t>
            </a:r>
            <a:r>
              <a:rPr lang="en-US" i="0" dirty="0">
                <a:latin typeface="Arial" panose="020B0604020202020204" pitchFamily="34" charset="0"/>
                <a:cs typeface="Arial" panose="020B0604020202020204" pitchFamily="34" charset="0"/>
              </a:rPr>
              <a:t>provides </a:t>
            </a:r>
            <a:r>
              <a:rPr lang="en-GB" sz="1200" i="0" dirty="0">
                <a:latin typeface="Arial" panose="020B0604020202020204" pitchFamily="34" charset="0"/>
                <a:cs typeface="Arial" panose="020B0604020202020204" pitchFamily="34" charset="0"/>
              </a:rPr>
              <a:t>guidelines on oral care for all ages and is a really useful resource. </a:t>
            </a:r>
            <a:r>
              <a:rPr lang="en-GB" sz="1200" u="sng" kern="1200" dirty="0">
                <a:solidFill>
                  <a:schemeClr val="tx1"/>
                </a:solidFill>
                <a:effectLst/>
                <a:latin typeface="+mn-lt"/>
                <a:ea typeface="+mn-ea"/>
                <a:cs typeface="+mn-cs"/>
                <a:hlinkClick r:id="rId3"/>
              </a:rPr>
              <a:t>https://www.gov.uk/government/publications/delivering-better-oral-health-an-evidence-based-toolkit-for-prevention</a:t>
            </a:r>
            <a:endParaRPr lang="en-GB" sz="1200" i="0" dirty="0">
              <a:latin typeface="Arial" panose="020B0604020202020204" pitchFamily="34" charset="0"/>
              <a:cs typeface="Arial" panose="020B0604020202020204" pitchFamily="34" charset="0"/>
            </a:endParaRPr>
          </a:p>
          <a:p>
            <a:pPr marL="342900" indent="-342900">
              <a:buClr>
                <a:schemeClr val="accent1"/>
              </a:buClr>
              <a:buFont typeface="+mj-lt"/>
              <a:buAutoNum type="arabicPeriod"/>
            </a:pPr>
            <a:r>
              <a:rPr lang="en-GB" sz="1200" i="0" dirty="0">
                <a:latin typeface="Arial" panose="020B0604020202020204" pitchFamily="34" charset="0"/>
                <a:cs typeface="Arial" panose="020B0604020202020204" pitchFamily="34" charset="0"/>
              </a:rPr>
              <a:t>It includes evidence-based guidelines, fluoride recommendations for all ages and information on the Eatwell Guide. </a:t>
            </a:r>
          </a:p>
          <a:p>
            <a:endParaRPr lang="en-GB" dirty="0"/>
          </a:p>
        </p:txBody>
      </p:sp>
      <p:sp>
        <p:nvSpPr>
          <p:cNvPr id="4" name="Slide Number Placeholder 3"/>
          <p:cNvSpPr>
            <a:spLocks noGrp="1"/>
          </p:cNvSpPr>
          <p:nvPr>
            <p:ph type="sldNum" sz="quarter" idx="10"/>
          </p:nvPr>
        </p:nvSpPr>
        <p:spPr/>
        <p:txBody>
          <a:bodyPr/>
          <a:lstStyle/>
          <a:p>
            <a:fld id="{8AB0D4E1-8000-4CED-AADD-8E9ECEC4032D}" type="slidenum">
              <a:rPr lang="en-GB" smtClean="0"/>
              <a:t>77</a:t>
            </a:fld>
            <a:endParaRPr lang="en-GB"/>
          </a:p>
        </p:txBody>
      </p:sp>
    </p:spTree>
    <p:extLst>
      <p:ext uri="{BB962C8B-B14F-4D97-AF65-F5344CB8AC3E}">
        <p14:creationId xmlns:p14="http://schemas.microsoft.com/office/powerpoint/2010/main" val="31787759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mj-lt"/>
              <a:buAutoNum type="arabicPeriod"/>
              <a:tabLst/>
              <a:defRPr/>
            </a:pPr>
            <a:r>
              <a:rPr lang="en-GB" sz="1200" dirty="0">
                <a:latin typeface="+mn-lt"/>
                <a:cs typeface="Arial" panose="020B0604020202020204" pitchFamily="34" charset="0"/>
              </a:rPr>
              <a:t>The NICE 2021 Safeguarding Adults in Care Homes guidelines are available online at: </a:t>
            </a:r>
            <a:r>
              <a:rPr lang="en-GB" sz="1200" u="sng" kern="1200" dirty="0">
                <a:solidFill>
                  <a:schemeClr val="tx1"/>
                </a:solidFill>
                <a:effectLst/>
                <a:latin typeface="+mn-lt"/>
                <a:ea typeface="+mn-ea"/>
                <a:cs typeface="+mn-cs"/>
                <a:hlinkClick r:id="rId3"/>
              </a:rPr>
              <a:t>https://www.nice.org.uk/guidance/ng189</a:t>
            </a:r>
            <a:r>
              <a:rPr lang="en-GB" sz="1200" u="sng" kern="1200" dirty="0">
                <a:solidFill>
                  <a:schemeClr val="tx1"/>
                </a:solidFill>
                <a:effectLst/>
                <a:latin typeface="+mn-lt"/>
                <a:ea typeface="+mn-ea"/>
                <a:cs typeface="+mn-cs"/>
              </a:rPr>
              <a:t> </a:t>
            </a:r>
            <a:r>
              <a:rPr lang="en-GB" sz="1200" dirty="0">
                <a:latin typeface="+mn-lt"/>
                <a:cs typeface="Arial" panose="020B0604020202020204" pitchFamily="34" charset="0"/>
              </a:rPr>
              <a:t>and provides a comprehensive policy on Safeguarding which should be followed in conjunction with any local policy in place at your work place. </a:t>
            </a:r>
            <a:r>
              <a:rPr lang="en-GB" sz="1200" kern="1200" dirty="0">
                <a:solidFill>
                  <a:schemeClr val="tx1"/>
                </a:solidFill>
                <a:effectLst/>
                <a:latin typeface="+mn-lt"/>
                <a:ea typeface="+mn-ea"/>
                <a:cs typeface="+mn-cs"/>
              </a:rPr>
              <a:t>For the purposes of this training we have purely focused on dental neglect but this policy provides further information on keeping adults in care homes safe from all forms of abuse and neglect. </a:t>
            </a:r>
            <a:endParaRPr lang="en-GB" dirty="0">
              <a:latin typeface="Arial" panose="020B0604020202020204" pitchFamily="34" charset="0"/>
              <a:cs typeface="Arial" panose="020B0604020202020204" pitchFamily="34" charset="0"/>
            </a:endParaRPr>
          </a:p>
          <a:p>
            <a:pPr marL="228600" lvl="0" indent="-228600" algn="l">
              <a:buFont typeface="+mj-lt"/>
              <a:buAutoNum type="arabicPeriod"/>
            </a:pPr>
            <a:r>
              <a:rPr lang="en-GB" dirty="0">
                <a:latin typeface="Arial" panose="020B0604020202020204" pitchFamily="34" charset="0"/>
                <a:cs typeface="Arial" panose="020B0604020202020204" pitchFamily="34" charset="0"/>
              </a:rPr>
              <a:t>These guidelines highlight that neglect can include things like residents not being supported to present themselves the way they would like (for example haircuts, makeup, fingernails and oral hygiene and care).</a:t>
            </a:r>
          </a:p>
          <a:p>
            <a:pPr marL="228600" lvl="0" indent="-228600" algn="l">
              <a:buFont typeface="+mj-lt"/>
              <a:buAutoNum type="arabicPeriod"/>
            </a:pPr>
            <a:r>
              <a:rPr lang="en-GB" dirty="0">
                <a:latin typeface="Arial" panose="020B0604020202020204" pitchFamily="34" charset="0"/>
                <a:cs typeface="Arial" panose="020B0604020202020204" pitchFamily="34" charset="0"/>
              </a:rPr>
              <a:t>Dental neglect may occur in isolation or may be an indicator of a wider picture of maltreatment.</a:t>
            </a:r>
          </a:p>
          <a:p>
            <a:pPr marL="228600" lvl="0" indent="-228600" algn="l">
              <a:buFont typeface="+mj-lt"/>
              <a:buAutoNum type="arabicPeriod"/>
            </a:pPr>
            <a:r>
              <a:rPr lang="en-GB" dirty="0">
                <a:latin typeface="Arial" panose="020B0604020202020204" pitchFamily="34" charset="0"/>
                <a:cs typeface="Arial" panose="020B0604020202020204" pitchFamily="34" charset="0"/>
              </a:rPr>
              <a:t>Failure to respond to a known significant problem is a form of neglect.</a:t>
            </a:r>
          </a:p>
          <a:p>
            <a:pPr marL="228600" lvl="0" indent="-228600" algn="l">
              <a:buFont typeface="+mj-lt"/>
              <a:buAutoNum type="arabicPeriod"/>
            </a:pPr>
            <a:r>
              <a:rPr lang="en-GB" dirty="0">
                <a:latin typeface="Arial" panose="020B0604020202020204" pitchFamily="34" charset="0"/>
                <a:cs typeface="Arial" panose="020B0604020202020204" pitchFamily="34" charset="0"/>
              </a:rPr>
              <a:t>Failure to provide someone (who is unable to do it themselves) with adequate oral health products such as a toothbrush/ toothpaste is also a form of neglect.</a:t>
            </a:r>
            <a:endParaRPr lang="en-GB" dirty="0"/>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78</a:t>
            </a:fld>
            <a:endParaRPr lang="en-GB"/>
          </a:p>
        </p:txBody>
      </p:sp>
    </p:spTree>
    <p:extLst>
      <p:ext uri="{BB962C8B-B14F-4D97-AF65-F5344CB8AC3E}">
        <p14:creationId xmlns:p14="http://schemas.microsoft.com/office/powerpoint/2010/main" val="6617804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79</a:t>
            </a:fld>
            <a:endParaRPr lang="en-GB"/>
          </a:p>
        </p:txBody>
      </p:sp>
    </p:spTree>
    <p:extLst>
      <p:ext uri="{BB962C8B-B14F-4D97-AF65-F5344CB8AC3E}">
        <p14:creationId xmlns:p14="http://schemas.microsoft.com/office/powerpoint/2010/main" val="8476944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80</a:t>
            </a:fld>
            <a:endParaRPr lang="en-GB"/>
          </a:p>
        </p:txBody>
      </p:sp>
    </p:spTree>
    <p:extLst>
      <p:ext uri="{BB962C8B-B14F-4D97-AF65-F5344CB8AC3E}">
        <p14:creationId xmlns:p14="http://schemas.microsoft.com/office/powerpoint/2010/main" val="311346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i="1" dirty="0">
                <a:latin typeface="Arial" panose="020B0604020202020204" pitchFamily="34" charset="0"/>
                <a:cs typeface="Arial" panose="020B0604020202020204" pitchFamily="34" charset="0"/>
              </a:rPr>
              <a:t>Poor oral health can lead to a number a problems such as:</a:t>
            </a:r>
          </a:p>
          <a:p>
            <a:pPr marL="228600" lvl="0" indent="-228600">
              <a:buFont typeface="+mj-lt"/>
              <a:buAutoNum type="arabicPeriod"/>
            </a:pPr>
            <a:r>
              <a:rPr lang="en-GB" b="0" i="1" dirty="0">
                <a:latin typeface="Arial" panose="020B0604020202020204" pitchFamily="34" charset="0"/>
                <a:cs typeface="Arial" panose="020B0604020202020204" pitchFamily="34" charset="0"/>
              </a:rPr>
              <a:t>Disrupted sleep for example due to toothache.</a:t>
            </a:r>
          </a:p>
          <a:p>
            <a:pPr marL="228600" lvl="0" indent="-228600">
              <a:buFont typeface="+mj-lt"/>
              <a:buAutoNum type="arabicPeriod"/>
            </a:pPr>
            <a:r>
              <a:rPr lang="en-GB" b="0" i="1" dirty="0">
                <a:latin typeface="Arial" panose="020B0604020202020204" pitchFamily="34" charset="0"/>
                <a:cs typeface="Arial" panose="020B0604020202020204" pitchFamily="34" charset="0"/>
              </a:rPr>
              <a:t>It can lead to infection, pain and discomfort</a:t>
            </a:r>
          </a:p>
          <a:p>
            <a:pPr marL="228600" lvl="0" indent="-228600">
              <a:buFont typeface="+mj-lt"/>
              <a:buAutoNum type="arabicPeriod"/>
            </a:pPr>
            <a:r>
              <a:rPr lang="en-GB" b="0" i="1" dirty="0">
                <a:latin typeface="Arial" panose="020B0604020202020204" pitchFamily="34" charset="0"/>
                <a:cs typeface="Arial" panose="020B0604020202020204" pitchFamily="34" charset="0"/>
              </a:rPr>
              <a:t>It can lead to low self confidence and can effect someone’s socialisation.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latin typeface="Arial" panose="020B0604020202020204" pitchFamily="34" charset="0"/>
                <a:cs typeface="Arial" panose="020B0604020202020204" pitchFamily="34" charset="0"/>
              </a:rPr>
              <a:t>Poor oral health can lead to problems with nutritional intake particularly if someone is in pain.</a:t>
            </a:r>
          </a:p>
          <a:p>
            <a:pPr marL="228600" lvl="0" indent="-228600">
              <a:buSzPct val="100000"/>
              <a:buFont typeface="+mj-lt"/>
              <a:buAutoNum type="arabicPeriod"/>
            </a:pPr>
            <a:r>
              <a:rPr lang="en-GB" i="1" dirty="0">
                <a:latin typeface="Arial" panose="020B0604020202020204" pitchFamily="34" charset="0"/>
                <a:cs typeface="Arial" panose="020B0604020202020204" pitchFamily="34" charset="0"/>
              </a:rPr>
              <a:t>Perception of the dentist – We want everyone to develop a positive relationship with the dentist and to attend regularly so that problems are picked up early and preventative advice can be given.  </a:t>
            </a:r>
          </a:p>
          <a:p>
            <a:pPr marL="228600" lvl="0" indent="-228600">
              <a:buSzPct val="100000"/>
              <a:buFont typeface="+mj-lt"/>
              <a:buAutoNum type="arabicPeriod"/>
            </a:pPr>
            <a:r>
              <a:rPr lang="en-GB" i="1" dirty="0">
                <a:latin typeface="Arial" panose="020B0604020202020204" pitchFamily="34" charset="0"/>
                <a:cs typeface="Arial" panose="020B0604020202020204" pitchFamily="34" charset="0"/>
              </a:rPr>
              <a:t>Economic cost- Millions are spent per year on adults with tooth decay.</a:t>
            </a:r>
          </a:p>
          <a:p>
            <a:pPr marL="228600" lvl="0" indent="-228600">
              <a:buSzPct val="100000"/>
              <a:buFont typeface="+mj-lt"/>
              <a:buAutoNum type="arabicPeriod"/>
            </a:pPr>
            <a:r>
              <a:rPr lang="en-GB" i="1" dirty="0">
                <a:latin typeface="Arial" panose="020B0604020202020204" pitchFamily="34" charset="0"/>
                <a:cs typeface="Arial" panose="020B0604020202020204" pitchFamily="34" charset="0"/>
              </a:rPr>
              <a:t>Pregnancy - Bacteria in the blood stream from the mouth has been linked to low birth weight and premature birth.</a:t>
            </a:r>
          </a:p>
          <a:p>
            <a:pPr marL="228600" lvl="0" indent="-228600">
              <a:buSzPct val="100000"/>
              <a:buFont typeface="+mj-lt"/>
              <a:buAutoNum type="arabicPeriod"/>
            </a:pPr>
            <a:endParaRPr lang="en-GB" i="1" dirty="0">
              <a:latin typeface="Arial" panose="020B0604020202020204" pitchFamily="34" charset="0"/>
              <a:cs typeface="Arial" panose="020B0604020202020204" pitchFamily="34" charset="0"/>
            </a:endParaRPr>
          </a:p>
          <a:p>
            <a:pPr marL="0" indent="0">
              <a:buFontTx/>
              <a:buNone/>
            </a:pPr>
            <a:endParaRPr lang="en-GB" dirty="0"/>
          </a:p>
        </p:txBody>
      </p:sp>
      <p:sp>
        <p:nvSpPr>
          <p:cNvPr id="4" name="Slide Number Placeholder 3"/>
          <p:cNvSpPr>
            <a:spLocks noGrp="1"/>
          </p:cNvSpPr>
          <p:nvPr>
            <p:ph type="sldNum" sz="quarter" idx="10"/>
          </p:nvPr>
        </p:nvSpPr>
        <p:spPr/>
        <p:txBody>
          <a:bodyPr/>
          <a:lstStyle/>
          <a:p>
            <a:fld id="{8AB0D4E1-8000-4CED-AADD-8E9ECEC4032D}" type="slidenum">
              <a:rPr lang="en-GB" smtClean="0"/>
              <a:t>8</a:t>
            </a:fld>
            <a:endParaRPr lang="en-GB"/>
          </a:p>
        </p:txBody>
      </p:sp>
    </p:spTree>
    <p:extLst>
      <p:ext uri="{BB962C8B-B14F-4D97-AF65-F5344CB8AC3E}">
        <p14:creationId xmlns:p14="http://schemas.microsoft.com/office/powerpoint/2010/main" val="8381477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a:spcBef>
                <a:spcPct val="0"/>
              </a:spcBef>
            </a:pPr>
            <a:endParaRPr lang="en-US" sz="1400" b="1" i="1" dirty="0"/>
          </a:p>
          <a:p>
            <a:pPr>
              <a:spcBef>
                <a:spcPct val="0"/>
              </a:spcBef>
            </a:pPr>
            <a:endParaRPr lang="en-US" sz="14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AB0D4E1-8000-4CED-AADD-8E9ECEC4032D}" type="slidenum">
              <a:rPr lang="en-GB" smtClean="0"/>
              <a:t>81</a:t>
            </a:fld>
            <a:endParaRPr lang="en-GB"/>
          </a:p>
        </p:txBody>
      </p:sp>
    </p:spTree>
    <p:extLst>
      <p:ext uri="{BB962C8B-B14F-4D97-AF65-F5344CB8AC3E}">
        <p14:creationId xmlns:p14="http://schemas.microsoft.com/office/powerpoint/2010/main" val="11893065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These are our contact details please feel free to ring us or email us with any questions or if you need any support with regards to oral care.</a:t>
            </a:r>
          </a:p>
          <a:p>
            <a:endParaRPr lang="en-GB" dirty="0"/>
          </a:p>
        </p:txBody>
      </p:sp>
    </p:spTree>
    <p:extLst>
      <p:ext uri="{BB962C8B-B14F-4D97-AF65-F5344CB8AC3E}">
        <p14:creationId xmlns:p14="http://schemas.microsoft.com/office/powerpoint/2010/main" val="25687288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228600" indent="-228600">
              <a:buFont typeface="+mj-lt"/>
              <a:buAutoNum type="arabicPeriod"/>
            </a:pPr>
            <a:r>
              <a:rPr lang="en-GB" i="0" dirty="0"/>
              <a:t>Thank you for completing our online training toolkit. </a:t>
            </a:r>
          </a:p>
          <a:p>
            <a:pPr marL="228600" indent="-228600">
              <a:buFont typeface="+mj-lt"/>
              <a:buAutoNum type="arabicPeriod"/>
            </a:pPr>
            <a:r>
              <a:rPr lang="en-GB" i="0" dirty="0"/>
              <a:t>We would be really grateful if you could complete our evaluation form and oral health quiz- Your feedback is really important to us. </a:t>
            </a:r>
          </a:p>
          <a:p>
            <a:pPr marL="228600" indent="-228600">
              <a:buFont typeface="+mj-lt"/>
              <a:buAutoNum type="arabicPeriod"/>
            </a:pPr>
            <a:r>
              <a:rPr lang="en-GB" i="0" dirty="0"/>
              <a:t>Please click on the above links to complete these. Alternatively you can use your phone to scan the QR codes on the next 2 slides to complete. </a:t>
            </a:r>
          </a:p>
          <a:p>
            <a:pPr marL="228600" indent="-228600">
              <a:buFont typeface="+mj-lt"/>
              <a:buAutoNum type="arabicPeriod"/>
            </a:pPr>
            <a:r>
              <a:rPr lang="en-GB" i="0" dirty="0"/>
              <a:t>Once the evaluation and is quiz is completed we will issue you with an Oral Health Training certificate.</a:t>
            </a:r>
          </a:p>
          <a:p>
            <a:pPr marL="228600" indent="-228600">
              <a:buFont typeface="+mj-lt"/>
              <a:buAutoNum type="arabicPeriod"/>
            </a:pPr>
            <a:r>
              <a:rPr lang="en-GB" i="0" dirty="0"/>
              <a:t>Please contact us if you need any support/ help completing these. Our contact details are on slide 68. </a:t>
            </a:r>
          </a:p>
          <a:p>
            <a:pPr marL="228600" indent="-228600">
              <a:buFont typeface="+mj-lt"/>
              <a:buAutoNum type="arabicPeriod"/>
            </a:pPr>
            <a:endParaRPr lang="en-GB" i="1" dirty="0"/>
          </a:p>
          <a:p>
            <a:endParaRPr lang="en-GB" dirty="0"/>
          </a:p>
        </p:txBody>
      </p:sp>
    </p:spTree>
    <p:extLst>
      <p:ext uri="{BB962C8B-B14F-4D97-AF65-F5344CB8AC3E}">
        <p14:creationId xmlns:p14="http://schemas.microsoft.com/office/powerpoint/2010/main" val="19161263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scan the above QR code on your phone in order to complete our evaluation form. </a:t>
            </a:r>
          </a:p>
        </p:txBody>
      </p:sp>
      <p:sp>
        <p:nvSpPr>
          <p:cNvPr id="4" name="Slide Number Placeholder 3"/>
          <p:cNvSpPr>
            <a:spLocks noGrp="1"/>
          </p:cNvSpPr>
          <p:nvPr>
            <p:ph type="sldNum" sz="quarter" idx="5"/>
          </p:nvPr>
        </p:nvSpPr>
        <p:spPr/>
        <p:txBody>
          <a:bodyPr/>
          <a:lstStyle/>
          <a:p>
            <a:fld id="{8AB0D4E1-8000-4CED-AADD-8E9ECEC4032D}" type="slidenum">
              <a:rPr lang="en-GB" smtClean="0"/>
              <a:t>84</a:t>
            </a:fld>
            <a:endParaRPr lang="en-GB"/>
          </a:p>
        </p:txBody>
      </p:sp>
    </p:spTree>
    <p:extLst>
      <p:ext uri="{BB962C8B-B14F-4D97-AF65-F5344CB8AC3E}">
        <p14:creationId xmlns:p14="http://schemas.microsoft.com/office/powerpoint/2010/main" val="20983491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scan the above QR code on your phone in order to complete our oral health quiz form. </a:t>
            </a:r>
          </a:p>
          <a:p>
            <a:endParaRPr lang="en-GB" dirty="0"/>
          </a:p>
        </p:txBody>
      </p:sp>
      <p:sp>
        <p:nvSpPr>
          <p:cNvPr id="4" name="Slide Number Placeholder 3"/>
          <p:cNvSpPr>
            <a:spLocks noGrp="1"/>
          </p:cNvSpPr>
          <p:nvPr>
            <p:ph type="sldNum" sz="quarter" idx="5"/>
          </p:nvPr>
        </p:nvSpPr>
        <p:spPr/>
        <p:txBody>
          <a:bodyPr/>
          <a:lstStyle/>
          <a:p>
            <a:fld id="{8AB0D4E1-8000-4CED-AADD-8E9ECEC4032D}" type="slidenum">
              <a:rPr lang="en-GB" smtClean="0"/>
              <a:t>85</a:t>
            </a:fld>
            <a:endParaRPr lang="en-GB"/>
          </a:p>
        </p:txBody>
      </p:sp>
    </p:spTree>
    <p:extLst>
      <p:ext uri="{BB962C8B-B14F-4D97-AF65-F5344CB8AC3E}">
        <p14:creationId xmlns:p14="http://schemas.microsoft.com/office/powerpoint/2010/main" val="13350205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342900" indent="-342900">
              <a:buClr>
                <a:schemeClr val="accent1"/>
              </a:buClr>
              <a:buFont typeface="Wingdings" panose="05000000000000000000" pitchFamily="2" charset="2"/>
              <a:buChar char="v"/>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86</a:t>
            </a:fld>
            <a:endParaRPr lang="en-GB"/>
          </a:p>
        </p:txBody>
      </p:sp>
    </p:spTree>
    <p:extLst>
      <p:ext uri="{BB962C8B-B14F-4D97-AF65-F5344CB8AC3E}">
        <p14:creationId xmlns:p14="http://schemas.microsoft.com/office/powerpoint/2010/main" val="135561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This diagram shows us what problems poor dental health can cause.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Our mouth health has now been linked to a number of health conditions. </a:t>
            </a:r>
            <a:r>
              <a:rPr lang="en-GB" b="0" i="0" dirty="0"/>
              <a:t>The main factor is the bacteria in our mouth can travel around the body.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Poor oral health has now been linked to:</a:t>
            </a:r>
            <a:endParaRPr lang="en-GB"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Aspirational pneumonia</a:t>
            </a:r>
            <a:r>
              <a:rPr lang="en-GB" sz="1200" i="0" kern="1200" dirty="0">
                <a:solidFill>
                  <a:schemeClr val="tx1"/>
                </a:solidFill>
                <a:effectLst/>
                <a:latin typeface="+mn-lt"/>
                <a:ea typeface="+mn-ea"/>
                <a:cs typeface="+mn-cs"/>
              </a:rPr>
              <a:t>- </a:t>
            </a:r>
            <a:r>
              <a:rPr lang="en-GB" i="0" dirty="0"/>
              <a:t>Secretions left in the mouth can go into the lungs if someone is lying down for long periods – this can cause aspiration pneumonia.</a:t>
            </a:r>
            <a:endParaRPr lang="en-GB"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Stroke - </a:t>
            </a:r>
            <a:r>
              <a:rPr lang="en-GB" sz="1200" dirty="0"/>
              <a:t>bacteria can travel through the blood stream and trigger inflammation alarms which can lead to blood clots.</a:t>
            </a:r>
            <a:endParaRPr lang="en-GB"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Heart disease</a:t>
            </a:r>
            <a:r>
              <a:rPr lang="en-GB" sz="1200" i="0" kern="1200" dirty="0">
                <a:solidFill>
                  <a:schemeClr val="tx1"/>
                </a:solidFill>
                <a:effectLst/>
                <a:latin typeface="+mn-lt"/>
                <a:ea typeface="+mn-ea"/>
                <a:cs typeface="+mn-cs"/>
              </a:rPr>
              <a:t> (inflammation of the valves) </a:t>
            </a:r>
            <a:r>
              <a:rPr lang="en-GB" sz="1200" dirty="0"/>
              <a:t>The bacteria can then start to circulate in the blood stream and can cause inflammation of the valves. </a:t>
            </a:r>
            <a:endParaRPr lang="en-GB"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Mouth cancer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Diabetes </a:t>
            </a:r>
            <a:r>
              <a:rPr lang="en-GB" sz="1200" i="0" kern="1200" dirty="0">
                <a:solidFill>
                  <a:schemeClr val="tx1"/>
                </a:solidFill>
                <a:effectLst/>
                <a:latin typeface="+mn-lt"/>
                <a:ea typeface="+mn-ea"/>
                <a:cs typeface="+mn-cs"/>
              </a:rPr>
              <a:t>-  People with diabetes are more prone to oral health problems particularly if they have poor management of their blood sugars. Prolonged high blood sugars increase the risk of infection and periodontal disease.  A person with poor oral health is also at increased risk of developing diabetes.</a:t>
            </a:r>
          </a:p>
          <a:p>
            <a:pPr marL="171450" lvl="0" indent="-171450">
              <a:buFont typeface="Arial" panose="020B0604020202020204" pitchFamily="34" charset="0"/>
              <a:buChar char="•"/>
            </a:pPr>
            <a:r>
              <a:rPr lang="en-GB" sz="1200" b="1" i="0" kern="1200" dirty="0">
                <a:solidFill>
                  <a:schemeClr val="tx1"/>
                </a:solidFill>
                <a:effectLst/>
                <a:latin typeface="+mn-lt"/>
                <a:ea typeface="+mn-ea"/>
                <a:cs typeface="+mn-cs"/>
              </a:rPr>
              <a:t>Tooth loss</a:t>
            </a:r>
            <a:r>
              <a:rPr lang="en-GB" sz="1200" i="0" kern="1200" dirty="0">
                <a:solidFill>
                  <a:schemeClr val="tx1"/>
                </a:solidFill>
                <a:effectLst/>
                <a:latin typeface="+mn-lt"/>
                <a:ea typeface="+mn-ea"/>
                <a:cs typeface="+mn-cs"/>
              </a:rPr>
              <a:t>- this is caused by bacteria being left within the mouth and around the tooth surface and gum line. The gums will become inflamed and if left the gums will begin to recede. When the gum recedes, a gap appears between the tooth and the gum line and bacteria can enter into the body. </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8AB0D4E1-8000-4CED-AADD-8E9ECEC4032D}" type="slidenum">
              <a:rPr lang="en-GB" smtClean="0"/>
              <a:t>9</a:t>
            </a:fld>
            <a:endParaRPr lang="en-GB"/>
          </a:p>
        </p:txBody>
      </p:sp>
    </p:spTree>
    <p:extLst>
      <p:ext uri="{BB962C8B-B14F-4D97-AF65-F5344CB8AC3E}">
        <p14:creationId xmlns:p14="http://schemas.microsoft.com/office/powerpoint/2010/main" val="3333046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3"/>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04962"/>
            <a:ext cx="2295792" cy="581954"/>
          </a:xfrm>
          <a:prstGeom prst="rect">
            <a:avLst/>
          </a:prstGeom>
          <a:ln>
            <a:noFill/>
          </a:ln>
          <a:effectLst/>
        </p:spPr>
      </p:pic>
    </p:spTree>
    <p:extLst>
      <p:ext uri="{BB962C8B-B14F-4D97-AF65-F5344CB8AC3E}">
        <p14:creationId xmlns:p14="http://schemas.microsoft.com/office/powerpoint/2010/main" val="98221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103729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7"/>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345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266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48" y="4203593"/>
            <a:ext cx="2876429"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89"/>
            <a:ext cx="5544515"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7"/>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56"/>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5" name="Footer Placeholder 4"/>
          <p:cNvSpPr>
            <a:spLocks noGrp="1"/>
          </p:cNvSpPr>
          <p:nvPr>
            <p:ph type="ftr" sz="quarter" idx="11"/>
          </p:nvPr>
        </p:nvSpPr>
        <p:spPr/>
        <p:txBody>
          <a:bodyPr/>
          <a:lstStyle/>
          <a:p>
            <a:endParaRPr lang="en-GB" dirty="0">
              <a:solidFill>
                <a:srgbClr val="3E3D2D"/>
              </a:solidFill>
            </a:endParaRPr>
          </a:p>
        </p:txBody>
      </p:sp>
      <p:sp>
        <p:nvSpPr>
          <p:cNvPr id="6" name="Slide Number Placeholder 5"/>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04962"/>
            <a:ext cx="2295792" cy="581954"/>
          </a:xfrm>
          <a:prstGeom prst="rect">
            <a:avLst/>
          </a:prstGeom>
          <a:ln>
            <a:noFill/>
          </a:ln>
          <a:effectLst/>
        </p:spPr>
      </p:pic>
    </p:spTree>
    <p:extLst>
      <p:ext uri="{BB962C8B-B14F-4D97-AF65-F5344CB8AC3E}">
        <p14:creationId xmlns:p14="http://schemas.microsoft.com/office/powerpoint/2010/main" val="182307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67744" y="338328"/>
            <a:ext cx="6419056" cy="1252728"/>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6" name="Footer Placeholder 5"/>
          <p:cNvSpPr>
            <a:spLocks noGrp="1"/>
          </p:cNvSpPr>
          <p:nvPr>
            <p:ph type="ftr" sz="quarter" idx="11"/>
          </p:nvPr>
        </p:nvSpPr>
        <p:spPr/>
        <p:txBody>
          <a:bodyPr/>
          <a:lstStyle/>
          <a:p>
            <a:endParaRPr lang="en-GB" dirty="0">
              <a:solidFill>
                <a:srgbClr val="3E3D2D"/>
              </a:solidFill>
            </a:endParaRPr>
          </a:p>
        </p:txBody>
      </p:sp>
      <p:sp>
        <p:nvSpPr>
          <p:cNvPr id="7" name="Slide Number Placeholder 6"/>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18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7"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8" name="Footer Placeholder 7"/>
          <p:cNvSpPr>
            <a:spLocks noGrp="1"/>
          </p:cNvSpPr>
          <p:nvPr>
            <p:ph type="ftr" sz="quarter" idx="11"/>
          </p:nvPr>
        </p:nvSpPr>
        <p:spPr/>
        <p:txBody>
          <a:bodyPr/>
          <a:lstStyle/>
          <a:p>
            <a:endParaRPr lang="en-GB" dirty="0">
              <a:solidFill>
                <a:srgbClr val="3E3D2D"/>
              </a:solidFill>
            </a:endParaRPr>
          </a:p>
        </p:txBody>
      </p:sp>
      <p:sp>
        <p:nvSpPr>
          <p:cNvPr id="9" name="Slide Number Placeholder 8"/>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406617"/>
            <a:ext cx="1800200" cy="500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830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4" name="Footer Placeholder 3"/>
          <p:cNvSpPr>
            <a:spLocks noGrp="1"/>
          </p:cNvSpPr>
          <p:nvPr>
            <p:ph type="ftr" sz="quarter" idx="11"/>
          </p:nvPr>
        </p:nvSpPr>
        <p:spPr/>
        <p:txBody>
          <a:bodyPr/>
          <a:lstStyle/>
          <a:p>
            <a:endParaRPr lang="en-GB" dirty="0">
              <a:solidFill>
                <a:srgbClr val="3E3D2D"/>
              </a:solidFill>
            </a:endParaRPr>
          </a:p>
        </p:txBody>
      </p:sp>
      <p:sp>
        <p:nvSpPr>
          <p:cNvPr id="5" name="Slide Number Placeholder 4"/>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423257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flip="none" rotWithShape="1">
            <a:gsLst>
              <a:gs pos="0">
                <a:schemeClr val="accent1">
                  <a:lumMod val="75000"/>
                </a:schemeClr>
              </a:gs>
              <a:gs pos="9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3"/>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3" name="Footer Placeholder 2"/>
          <p:cNvSpPr>
            <a:spLocks noGrp="1"/>
          </p:cNvSpPr>
          <p:nvPr>
            <p:ph type="ftr" sz="quarter" idx="11"/>
          </p:nvPr>
        </p:nvSpPr>
        <p:spPr/>
        <p:txBody>
          <a:bodyPr/>
          <a:lstStyle/>
          <a:p>
            <a:endParaRPr lang="en-GB" dirty="0">
              <a:solidFill>
                <a:srgbClr val="3E3D2D"/>
              </a:solidFill>
            </a:endParaRPr>
          </a:p>
        </p:txBody>
      </p:sp>
      <p:sp>
        <p:nvSpPr>
          <p:cNvPr id="4" name="Slide Number Placeholder 3"/>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Tree>
    <p:extLst>
      <p:ext uri="{BB962C8B-B14F-4D97-AF65-F5344CB8AC3E}">
        <p14:creationId xmlns:p14="http://schemas.microsoft.com/office/powerpoint/2010/main" val="30764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6" name="Footer Placeholder 5"/>
          <p:cNvSpPr>
            <a:spLocks noGrp="1"/>
          </p:cNvSpPr>
          <p:nvPr>
            <p:ph type="ftr" sz="quarter" idx="11"/>
          </p:nvPr>
        </p:nvSpPr>
        <p:spPr/>
        <p:txBody>
          <a:bodyPr/>
          <a:lstStyle/>
          <a:p>
            <a:endParaRPr lang="en-GB" dirty="0">
              <a:solidFill>
                <a:srgbClr val="3E3D2D"/>
              </a:solidFill>
            </a:endParaRPr>
          </a:p>
        </p:txBody>
      </p:sp>
      <p:sp>
        <p:nvSpPr>
          <p:cNvPr id="7" name="Slide Number Placeholder 6"/>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
        <p:nvSpPr>
          <p:cNvPr id="4" name="Text Placeholder 3"/>
          <p:cNvSpPr>
            <a:spLocks noGrp="1"/>
          </p:cNvSpPr>
          <p:nvPr>
            <p:ph type="body" sz="half" idx="2"/>
          </p:nvPr>
        </p:nvSpPr>
        <p:spPr>
          <a:xfrm>
            <a:off x="914400" y="3581408"/>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135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67" y="338674"/>
            <a:ext cx="3812645" cy="2429935"/>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45"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6" name="Footer Placeholder 5"/>
          <p:cNvSpPr>
            <a:spLocks noGrp="1"/>
          </p:cNvSpPr>
          <p:nvPr>
            <p:ph type="ftr" sz="quarter" idx="11"/>
          </p:nvPr>
        </p:nvSpPr>
        <p:spPr/>
        <p:txBody>
          <a:bodyPr/>
          <a:lstStyle/>
          <a:p>
            <a:endParaRPr lang="en-GB" dirty="0">
              <a:solidFill>
                <a:srgbClr val="3E3D2D"/>
              </a:solidFill>
            </a:endParaRPr>
          </a:p>
        </p:txBody>
      </p:sp>
      <p:sp>
        <p:nvSpPr>
          <p:cNvPr id="7" name="Slide Number Placeholder 6"/>
          <p:cNvSpPr>
            <a:spLocks noGrp="1"/>
          </p:cNvSpPr>
          <p:nvPr>
            <p:ph type="sldNum" sz="quarter" idx="12"/>
          </p:nvPr>
        </p:nvSpPr>
        <p:spPr/>
        <p:txBody>
          <a:bodyPr/>
          <a:lstStyle/>
          <a:p>
            <a:fld id="{7D062C71-8F70-4883-B141-0733811FF9E2}" type="slidenum">
              <a:rPr lang="en-GB" smtClean="0">
                <a:solidFill>
                  <a:srgbClr val="3E3D2D"/>
                </a:solidFill>
              </a:rPr>
              <a:pPr/>
              <a:t>‹#›</a:t>
            </a:fld>
            <a:endParaRPr lang="en-GB" dirty="0">
              <a:solidFill>
                <a:srgbClr val="3E3D2D"/>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01169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flip="none" rotWithShape="1">
            <a:gsLst>
              <a:gs pos="0">
                <a:schemeClr val="accent1">
                  <a:lumMod val="75000"/>
                </a:schemeClr>
              </a:gs>
              <a:gs pos="9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291640"/>
            <a:ext cx="8723376" cy="1417280"/>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28B9D4-06ED-4C1D-86AC-1F444BE4E2B3}" type="datetimeFigureOut">
              <a:rPr lang="en-GB" smtClean="0">
                <a:solidFill>
                  <a:srgbClr val="3E3D2D"/>
                </a:solidFill>
              </a:rPr>
              <a:pPr/>
              <a:t>15/07/2021</a:t>
            </a:fld>
            <a:endParaRPr lang="en-GB" dirty="0">
              <a:solidFill>
                <a:srgbClr val="3E3D2D"/>
              </a:solidFill>
            </a:endParaRPr>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solidFill>
                <a:srgbClr val="3E3D2D"/>
              </a:solidFill>
            </a:endParaRPr>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7D062C71-8F70-4883-B141-0733811FF9E2}" type="slidenum">
              <a:rPr lang="en-GB" smtClean="0">
                <a:solidFill>
                  <a:srgbClr val="3E3D2D"/>
                </a:solidFill>
              </a:rPr>
              <a:pPr/>
              <a:t>‹#›</a:t>
            </a:fld>
            <a:endParaRPr lang="en-GB" dirty="0">
              <a:solidFill>
                <a:srgbClr val="3E3D2D"/>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3528" y="304962"/>
            <a:ext cx="2295792" cy="581954"/>
          </a:xfrm>
          <a:prstGeom prst="rect">
            <a:avLst/>
          </a:prstGeom>
          <a:ln>
            <a:noFill/>
          </a:ln>
          <a:effectLst/>
        </p:spPr>
      </p:pic>
    </p:spTree>
    <p:extLst>
      <p:ext uri="{BB962C8B-B14F-4D97-AF65-F5344CB8AC3E}">
        <p14:creationId xmlns:p14="http://schemas.microsoft.com/office/powerpoint/2010/main" val="1888153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unitydental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jpeg"/><Relationship Id="rId2" Type="http://schemas.openxmlformats.org/officeDocument/2006/relationships/notesSlide" Target="../notesSlides/notesSlide10.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ideo" Target="https://www.youtube.com/embed/BapR9J86ZZw?feature=oembed" TargetMode="Externa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ieQJFSUlOps?feature=oembed" TargetMode="Externa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ideo" Target="https://www.youtube.com/embed/aJvsFUtRL9k?list=PLrVQaAxyJE3eYeayCLSUFpxtkMxWmRo7L" TargetMode="Externa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70.jpe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73.jpeg"/><Relationship Id="rId4" Type="http://schemas.openxmlformats.org/officeDocument/2006/relationships/image" Target="../media/image7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59.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 Id="rId9" Type="http://schemas.openxmlformats.org/officeDocument/2006/relationships/image" Target="../media/image9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 Id="rId9" Type="http://schemas.openxmlformats.org/officeDocument/2006/relationships/image" Target="../media/image101.jpeg"/></Relationships>
</file>

<file path=ppt/slides/_rels/slide6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nhs.uk/"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dementiafriends.org.uk/"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106.jpeg"/><Relationship Id="rId4" Type="http://schemas.openxmlformats.org/officeDocument/2006/relationships/hyperlink" Target="https://www.dementiafriends.org.uk/WEBArticle?page=dementia-friendly-communities#.Xx7jdZ5Kg2w"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74.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110.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www.communitydentalservices.co.uk/"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112.jpeg"/></Relationships>
</file>

<file path=ppt/slides/_rels/slide82.xml.rels><?xml version="1.0" encoding="UTF-8" standalone="yes"?>
<Relationships xmlns="http://schemas.openxmlformats.org/package/2006/relationships"><Relationship Id="rId3" Type="http://schemas.openxmlformats.org/officeDocument/2006/relationships/hyperlink" Target="mailto:Claire.Hobbs@cds-cic.co.uk"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hyperlink" Target="mailto:Toyah.Khan@cds-cic.co.uk"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forms.office.com/Pages/ResponsePage.aspx?id=BGTVb1eNdkuheiLEHw6uPemj0uKHIaBDnO-NigVx3RZUMkhISzJXVE9KSjhTV000Slg2WkFNUFc1Qy4u" TargetMode="External"/><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hyperlink" Target="https://forms.office.com/Pages/ResponsePage.aspx?id=BGTVb1eNdkuheiLEHw6uPemj0uKHIaBDnO-NigVx3RZUNDJYWEFVQ0RURE9DRU00NUtUVDk1WDNGVS4u"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mouthcarematters.hee.nhs.uk/links-resources/mouth-care-matters-resources-2/" TargetMode="External"/><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hyperlink" Target="https://www.cqc.org.uk/publications/major-report/smiling-matters-oral-health-care-care-homes" TargetMode="External"/><Relationship Id="rId5" Type="http://schemas.openxmlformats.org/officeDocument/2006/relationships/hyperlink" Target="https://www.wrigleyoralhealthcare.co.uk/research-and-evidence" TargetMode="External"/><Relationship Id="rId4" Type="http://schemas.openxmlformats.org/officeDocument/2006/relationships/hyperlink" Target="https://www.nice.org.uk/improving-oral-health-for-adults-in-care-homes"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alzheimers.org.uk/publications-about-dementia/the-dementia-guide" TargetMode="External"/><Relationship Id="rId2" Type="http://schemas.openxmlformats.org/officeDocument/2006/relationships/hyperlink" Target="http://www.dentaltrauma.co.uk/" TargetMode="External"/><Relationship Id="rId1" Type="http://schemas.openxmlformats.org/officeDocument/2006/relationships/slideLayout" Target="../slideLayouts/slideLayout4.xml"/><Relationship Id="rId6" Type="http://schemas.openxmlformats.org/officeDocument/2006/relationships/hyperlink" Target="https://www.dementiafriends.org.uk/" TargetMode="External"/><Relationship Id="rId5" Type="http://schemas.openxmlformats.org/officeDocument/2006/relationships/hyperlink" Target="https://www.dementiafriends.org.uk/WEBArticle?page=dementia-friendly-communities#.Xx7jdZ5Kg2w" TargetMode="External"/><Relationship Id="rId4" Type="http://schemas.openxmlformats.org/officeDocument/2006/relationships/hyperlink" Target="https://www.nhs.uk/Service-Search/Dentists/LocationSearch/3"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youtube.com/watch?v=ieQJFSUlOps" TargetMode="External"/><Relationship Id="rId2" Type="http://schemas.openxmlformats.org/officeDocument/2006/relationships/hyperlink" Target="https://www.youtube.com/watch?v=aJvsFUtRL9k&amp;list=PLrVQaAxyJE3eYeayCLSUFpxtkMxWmRo7L&amp;index=1" TargetMode="External"/><Relationship Id="rId1" Type="http://schemas.openxmlformats.org/officeDocument/2006/relationships/slideLayout" Target="../slideLayouts/slideLayout4.xml"/><Relationship Id="rId5" Type="http://schemas.openxmlformats.org/officeDocument/2006/relationships/hyperlink" Target="https://www.youtube.com/watch?v=BapR9J86ZZw" TargetMode="External"/><Relationship Id="rId4" Type="http://schemas.openxmlformats.org/officeDocument/2006/relationships/hyperlink" Target="https://www.gov.uk/government/publications/adult-oral-health-in-care-homes-toolkit"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gov.uk/government/publications/delivering-better-oral-health-an-evidence-based-toolkit-for-prevention" TargetMode="External"/><Relationship Id="rId2" Type="http://schemas.openxmlformats.org/officeDocument/2006/relationships/hyperlink" Target="https://www.nice.org.uk/guidance/ng48" TargetMode="External"/><Relationship Id="rId1" Type="http://schemas.openxmlformats.org/officeDocument/2006/relationships/slideLayout" Target="../slideLayouts/slideLayout4.xml"/><Relationship Id="rId5" Type="http://schemas.openxmlformats.org/officeDocument/2006/relationships/hyperlink" Target="https://www.nice.org.uk/guidance/ng189" TargetMode="External"/><Relationship Id="rId4" Type="http://schemas.openxmlformats.org/officeDocument/2006/relationships/hyperlink" Target="https://www.gov.uk/government/publications/covid-19-mouth-care-for-patients-with-a-confirmed-or-suspected-case/mouth-care-for-hospitalised-patients-with-confirmed-or-suspected-covid-1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BA0B02-183F-4E77-B77F-29D8A1E49B75}"/>
              </a:ext>
            </a:extLst>
          </p:cNvPr>
          <p:cNvSpPr/>
          <p:nvPr/>
        </p:nvSpPr>
        <p:spPr>
          <a:xfrm>
            <a:off x="899592" y="2174185"/>
            <a:ext cx="7070222" cy="1754326"/>
          </a:xfrm>
          <a:prstGeom prst="rect">
            <a:avLst/>
          </a:prstGeom>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Oral Health Training</a:t>
            </a:r>
          </a:p>
          <a:p>
            <a:pPr algn="ctr"/>
            <a:r>
              <a:rPr lang="en-GB" sz="3600" b="1" dirty="0">
                <a:solidFill>
                  <a:schemeClr val="accent1"/>
                </a:solidFill>
                <a:latin typeface="Arial" panose="020B0604020202020204" pitchFamily="34" charset="0"/>
                <a:cs typeface="Arial" panose="020B0604020202020204" pitchFamily="34" charset="0"/>
              </a:rPr>
              <a:t>Adults with Additional Needs (ONLINE)</a:t>
            </a:r>
          </a:p>
        </p:txBody>
      </p:sp>
      <p:sp>
        <p:nvSpPr>
          <p:cNvPr id="3" name="Rectangle 2">
            <a:extLst>
              <a:ext uri="{FF2B5EF4-FFF2-40B4-BE49-F238E27FC236}">
                <a16:creationId xmlns:a16="http://schemas.microsoft.com/office/drawing/2014/main" id="{18CCD50A-652C-42BA-AE30-3FD79D4D3C07}"/>
              </a:ext>
            </a:extLst>
          </p:cNvPr>
          <p:cNvSpPr/>
          <p:nvPr/>
        </p:nvSpPr>
        <p:spPr>
          <a:xfrm>
            <a:off x="522218" y="4427580"/>
            <a:ext cx="5688632" cy="2123658"/>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Essex Oral Health Improvement Team</a:t>
            </a:r>
          </a:p>
          <a:p>
            <a:r>
              <a:rPr lang="en-GB" sz="2400" dirty="0">
                <a:latin typeface="Arial" panose="020B0604020202020204" pitchFamily="34" charset="0"/>
                <a:cs typeface="Arial" panose="020B0604020202020204" pitchFamily="34" charset="0"/>
              </a:rPr>
              <a:t>Community Dental Services </a:t>
            </a:r>
          </a:p>
          <a:p>
            <a:r>
              <a:rPr lang="en-GB" sz="2400" dirty="0">
                <a:latin typeface="Arial" panose="020B0604020202020204" pitchFamily="34" charset="0"/>
                <a:cs typeface="Arial" panose="020B0604020202020204" pitchFamily="34" charset="0"/>
                <a:hlinkClick r:id="rId3"/>
              </a:rPr>
              <a:t>www.communitydentalservices.co.uk</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pic>
        <p:nvPicPr>
          <p:cNvPr id="6" name="Picture 5" descr="C:\Users\Emma.Gunner\AppData\Local\Microsoft\Windows\INetCache\Content.MSO\79F7197E.tmp">
            <a:extLst>
              <a:ext uri="{FF2B5EF4-FFF2-40B4-BE49-F238E27FC236}">
                <a16:creationId xmlns:a16="http://schemas.microsoft.com/office/drawing/2014/main" id="{98114980-0095-4A3B-85C6-5FF181E624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33258" y="3929648"/>
            <a:ext cx="2265299" cy="1878254"/>
          </a:xfrm>
          <a:prstGeom prst="rect">
            <a:avLst/>
          </a:prstGeom>
          <a:noFill/>
          <a:ln>
            <a:noFill/>
          </a:ln>
        </p:spPr>
      </p:pic>
      <p:sp>
        <p:nvSpPr>
          <p:cNvPr id="4" name="TextBox 3">
            <a:extLst>
              <a:ext uri="{FF2B5EF4-FFF2-40B4-BE49-F238E27FC236}">
                <a16:creationId xmlns:a16="http://schemas.microsoft.com/office/drawing/2014/main" id="{E3E6CAFA-9874-4F69-9F12-23FCB5D4F237}"/>
              </a:ext>
            </a:extLst>
          </p:cNvPr>
          <p:cNvSpPr txBox="1"/>
          <p:nvPr/>
        </p:nvSpPr>
        <p:spPr>
          <a:xfrm>
            <a:off x="395536" y="5993704"/>
            <a:ext cx="910890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All the information contained in this training is up to date as of 15/07/2021</a:t>
            </a:r>
            <a:endParaRPr lang="en-GB" dirty="0"/>
          </a:p>
        </p:txBody>
      </p:sp>
    </p:spTree>
    <p:extLst>
      <p:ext uri="{BB962C8B-B14F-4D97-AF65-F5344CB8AC3E}">
        <p14:creationId xmlns:p14="http://schemas.microsoft.com/office/powerpoint/2010/main" val="55448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4BB14029-35E7-411C-AB8F-A1467BB2C46A}"/>
              </a:ext>
            </a:extLst>
          </p:cNvPr>
          <p:cNvGrpSpPr/>
          <p:nvPr/>
        </p:nvGrpSpPr>
        <p:grpSpPr>
          <a:xfrm>
            <a:off x="897133" y="-367376"/>
            <a:ext cx="7262731" cy="7142447"/>
            <a:chOff x="971893" y="-683741"/>
            <a:chExt cx="7867959" cy="7737651"/>
          </a:xfrm>
        </p:grpSpPr>
        <p:grpSp>
          <p:nvGrpSpPr>
            <p:cNvPr id="151" name="Group 150">
              <a:extLst>
                <a:ext uri="{FF2B5EF4-FFF2-40B4-BE49-F238E27FC236}">
                  <a16:creationId xmlns:a16="http://schemas.microsoft.com/office/drawing/2014/main" id="{0A1B9B90-EE75-46EF-B7C1-1D9E13B63007}"/>
                </a:ext>
              </a:extLst>
            </p:cNvPr>
            <p:cNvGrpSpPr/>
            <p:nvPr/>
          </p:nvGrpSpPr>
          <p:grpSpPr>
            <a:xfrm>
              <a:off x="971893" y="-683741"/>
              <a:ext cx="7867959" cy="7578745"/>
              <a:chOff x="2155365" y="-710748"/>
              <a:chExt cx="7867959" cy="7578745"/>
            </a:xfrm>
          </p:grpSpPr>
          <p:sp>
            <p:nvSpPr>
              <p:cNvPr id="150" name="Oval 149">
                <a:extLst>
                  <a:ext uri="{FF2B5EF4-FFF2-40B4-BE49-F238E27FC236}">
                    <a16:creationId xmlns:a16="http://schemas.microsoft.com/office/drawing/2014/main" id="{39D5D1BA-0B85-4DDD-B685-C07CF4D330F3}"/>
                  </a:ext>
                </a:extLst>
              </p:cNvPr>
              <p:cNvSpPr/>
              <p:nvPr/>
            </p:nvSpPr>
            <p:spPr>
              <a:xfrm>
                <a:off x="2155365" y="-710748"/>
                <a:ext cx="7867959" cy="756920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sp>
            <p:nvSpPr>
              <p:cNvPr id="145" name="Oval 144">
                <a:extLst>
                  <a:ext uri="{FF2B5EF4-FFF2-40B4-BE49-F238E27FC236}">
                    <a16:creationId xmlns:a16="http://schemas.microsoft.com/office/drawing/2014/main" id="{C27C9D38-AE05-40BD-B3C9-2F115AC1AF0B}"/>
                  </a:ext>
                </a:extLst>
              </p:cNvPr>
              <p:cNvSpPr/>
              <p:nvPr/>
            </p:nvSpPr>
            <p:spPr>
              <a:xfrm>
                <a:off x="2552928" y="-158298"/>
                <a:ext cx="7103165" cy="7026295"/>
              </a:xfrm>
              <a:prstGeom prst="ellipse">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sp>
            <p:nvSpPr>
              <p:cNvPr id="144" name="Oval 143">
                <a:extLst>
                  <a:ext uri="{FF2B5EF4-FFF2-40B4-BE49-F238E27FC236}">
                    <a16:creationId xmlns:a16="http://schemas.microsoft.com/office/drawing/2014/main" id="{290CC226-BDDC-44D0-86EB-6A977460BFB2}"/>
                  </a:ext>
                </a:extLst>
              </p:cNvPr>
              <p:cNvSpPr/>
              <p:nvPr/>
            </p:nvSpPr>
            <p:spPr>
              <a:xfrm>
                <a:off x="3143479" y="764692"/>
                <a:ext cx="5914917" cy="6048073"/>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grpSp>
        <p:grpSp>
          <p:nvGrpSpPr>
            <p:cNvPr id="143" name="Group 142">
              <a:extLst>
                <a:ext uri="{FF2B5EF4-FFF2-40B4-BE49-F238E27FC236}">
                  <a16:creationId xmlns:a16="http://schemas.microsoft.com/office/drawing/2014/main" id="{9250C5DA-549A-43EC-B4A4-E3882341C8E0}"/>
                </a:ext>
              </a:extLst>
            </p:cNvPr>
            <p:cNvGrpSpPr/>
            <p:nvPr/>
          </p:nvGrpSpPr>
          <p:grpSpPr>
            <a:xfrm>
              <a:off x="2087579" y="764692"/>
              <a:ext cx="5769733" cy="6289218"/>
              <a:chOff x="5084627" y="1219200"/>
              <a:chExt cx="4419600" cy="4419600"/>
            </a:xfrm>
          </p:grpSpPr>
          <p:pic>
            <p:nvPicPr>
              <p:cNvPr id="7" name="Graphic 6" descr="Confused person">
                <a:extLst>
                  <a:ext uri="{FF2B5EF4-FFF2-40B4-BE49-F238E27FC236}">
                    <a16:creationId xmlns:a16="http://schemas.microsoft.com/office/drawing/2014/main" id="{C54B6F82-1644-40C8-A43E-D7F762CA2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4627" y="1219200"/>
                <a:ext cx="4419600" cy="4419600"/>
              </a:xfrm>
              <a:prstGeom prst="rect">
                <a:avLst/>
              </a:prstGeom>
            </p:spPr>
          </p:pic>
          <p:pic>
            <p:nvPicPr>
              <p:cNvPr id="5" name="Graphic 4" descr="Brain">
                <a:extLst>
                  <a:ext uri="{FF2B5EF4-FFF2-40B4-BE49-F238E27FC236}">
                    <a16:creationId xmlns:a16="http://schemas.microsoft.com/office/drawing/2014/main" id="{D42F6B9A-C545-4C8A-8EE7-A01D402A555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4887"/>
              <a:stretch/>
            </p:blipFill>
            <p:spPr>
              <a:xfrm>
                <a:off x="6896209" y="1293328"/>
                <a:ext cx="746054" cy="485776"/>
              </a:xfrm>
              <a:prstGeom prst="rect">
                <a:avLst/>
              </a:prstGeom>
            </p:spPr>
          </p:pic>
          <p:pic>
            <p:nvPicPr>
              <p:cNvPr id="34" name="Graphic 33" descr="Lips">
                <a:extLst>
                  <a:ext uri="{FF2B5EF4-FFF2-40B4-BE49-F238E27FC236}">
                    <a16:creationId xmlns:a16="http://schemas.microsoft.com/office/drawing/2014/main" id="{6821ABF2-CECE-4221-809E-22FD2FB33A6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25278">
                <a:off x="7082118" y="1373904"/>
                <a:ext cx="186177" cy="186177"/>
              </a:xfrm>
              <a:prstGeom prst="rect">
                <a:avLst/>
              </a:prstGeom>
            </p:spPr>
          </p:pic>
          <p:grpSp>
            <p:nvGrpSpPr>
              <p:cNvPr id="120" name="Group 119">
                <a:extLst>
                  <a:ext uri="{FF2B5EF4-FFF2-40B4-BE49-F238E27FC236}">
                    <a16:creationId xmlns:a16="http://schemas.microsoft.com/office/drawing/2014/main" id="{4B886B0C-5DC2-45DF-8820-5E1ACA43A18F}"/>
                  </a:ext>
                </a:extLst>
              </p:cNvPr>
              <p:cNvGrpSpPr/>
              <p:nvPr/>
            </p:nvGrpSpPr>
            <p:grpSpPr>
              <a:xfrm>
                <a:off x="5845157" y="2473012"/>
                <a:ext cx="1118138" cy="655553"/>
                <a:chOff x="5850187" y="2457913"/>
                <a:chExt cx="1118138" cy="655553"/>
              </a:xfrm>
            </p:grpSpPr>
            <p:sp>
              <p:nvSpPr>
                <p:cNvPr id="118" name="Freeform: Shape 117">
                  <a:extLst>
                    <a:ext uri="{FF2B5EF4-FFF2-40B4-BE49-F238E27FC236}">
                      <a16:creationId xmlns:a16="http://schemas.microsoft.com/office/drawing/2014/main" id="{02A0EF72-BE49-4C0D-AF0A-9EAB1356BB5A}"/>
                    </a:ext>
                  </a:extLst>
                </p:cNvPr>
                <p:cNvSpPr/>
                <p:nvPr/>
              </p:nvSpPr>
              <p:spPr>
                <a:xfrm>
                  <a:off x="5886137" y="2457913"/>
                  <a:ext cx="1082188" cy="584601"/>
                </a:xfrm>
                <a:custGeom>
                  <a:avLst/>
                  <a:gdLst>
                    <a:gd name="connsiteX0" fmla="*/ 971550 w 971550"/>
                    <a:gd name="connsiteY0" fmla="*/ 0 h 470764"/>
                    <a:gd name="connsiteX1" fmla="*/ 565150 w 971550"/>
                    <a:gd name="connsiteY1" fmla="*/ 425450 h 470764"/>
                    <a:gd name="connsiteX2" fmla="*/ 0 w 971550"/>
                    <a:gd name="connsiteY2" fmla="*/ 438150 h 470764"/>
                  </a:gdLst>
                  <a:ahLst/>
                  <a:cxnLst>
                    <a:cxn ang="0">
                      <a:pos x="connsiteX0" y="connsiteY0"/>
                    </a:cxn>
                    <a:cxn ang="0">
                      <a:pos x="connsiteX1" y="connsiteY1"/>
                    </a:cxn>
                    <a:cxn ang="0">
                      <a:pos x="connsiteX2" y="connsiteY2"/>
                    </a:cxn>
                  </a:cxnLst>
                  <a:rect l="l" t="t" r="r" b="b"/>
                  <a:pathLst>
                    <a:path w="971550" h="470764">
                      <a:moveTo>
                        <a:pt x="971550" y="0"/>
                      </a:moveTo>
                      <a:cubicBezTo>
                        <a:pt x="849312" y="176212"/>
                        <a:pt x="727075" y="352425"/>
                        <a:pt x="565150" y="425450"/>
                      </a:cubicBezTo>
                      <a:cubicBezTo>
                        <a:pt x="403225" y="498475"/>
                        <a:pt x="201612" y="468312"/>
                        <a:pt x="0" y="438150"/>
                      </a:cubicBezTo>
                    </a:path>
                  </a:pathLst>
                </a:custGeom>
                <a:ln w="76200">
                  <a:solidFill>
                    <a:schemeClr val="bg1"/>
                  </a:solidFill>
                </a:ln>
              </p:spPr>
              <p:style>
                <a:lnRef idx="3">
                  <a:schemeClr val="accent5"/>
                </a:lnRef>
                <a:fillRef idx="0">
                  <a:schemeClr val="accent5"/>
                </a:fillRef>
                <a:effectRef idx="2">
                  <a:schemeClr val="accent5"/>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grpSp>
              <p:nvGrpSpPr>
                <p:cNvPr id="119" name="Group 118">
                  <a:extLst>
                    <a:ext uri="{FF2B5EF4-FFF2-40B4-BE49-F238E27FC236}">
                      <a16:creationId xmlns:a16="http://schemas.microsoft.com/office/drawing/2014/main" id="{BC5FAD2A-4733-445A-B67E-8257F9E2A623}"/>
                    </a:ext>
                  </a:extLst>
                </p:cNvPr>
                <p:cNvGrpSpPr/>
                <p:nvPr/>
              </p:nvGrpSpPr>
              <p:grpSpPr>
                <a:xfrm>
                  <a:off x="5850187" y="2504833"/>
                  <a:ext cx="1116458" cy="608633"/>
                  <a:chOff x="5931136" y="2477789"/>
                  <a:chExt cx="1116458" cy="608633"/>
                </a:xfrm>
              </p:grpSpPr>
              <p:pic>
                <p:nvPicPr>
                  <p:cNvPr id="50" name="Graphic 49" descr="Lips">
                    <a:extLst>
                      <a:ext uri="{FF2B5EF4-FFF2-40B4-BE49-F238E27FC236}">
                        <a16:creationId xmlns:a16="http://schemas.microsoft.com/office/drawing/2014/main" id="{060C4DB4-928F-4C48-805C-81664841C0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854683" y="2588046"/>
                    <a:ext cx="136938" cy="136938"/>
                  </a:xfrm>
                  <a:prstGeom prst="rect">
                    <a:avLst/>
                  </a:prstGeom>
                </p:spPr>
              </p:pic>
              <p:pic>
                <p:nvPicPr>
                  <p:cNvPr id="51" name="Graphic 50" descr="Lips">
                    <a:extLst>
                      <a:ext uri="{FF2B5EF4-FFF2-40B4-BE49-F238E27FC236}">
                        <a16:creationId xmlns:a16="http://schemas.microsoft.com/office/drawing/2014/main" id="{5EDBD97F-8871-4740-8BF3-5801B79CE77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015051">
                    <a:off x="6741352" y="2718079"/>
                    <a:ext cx="136938" cy="136938"/>
                  </a:xfrm>
                  <a:prstGeom prst="rect">
                    <a:avLst/>
                  </a:prstGeom>
                </p:spPr>
              </p:pic>
              <p:pic>
                <p:nvPicPr>
                  <p:cNvPr id="52" name="Graphic 51" descr="Lips">
                    <a:extLst>
                      <a:ext uri="{FF2B5EF4-FFF2-40B4-BE49-F238E27FC236}">
                        <a16:creationId xmlns:a16="http://schemas.microsoft.com/office/drawing/2014/main" id="{47232CA4-A6B7-49A2-853B-80F2B633DD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67689">
                    <a:off x="6528932" y="2896941"/>
                    <a:ext cx="136938" cy="136938"/>
                  </a:xfrm>
                  <a:prstGeom prst="rect">
                    <a:avLst/>
                  </a:prstGeom>
                </p:spPr>
              </p:pic>
              <p:pic>
                <p:nvPicPr>
                  <p:cNvPr id="53" name="Graphic 52" descr="Lips">
                    <a:extLst>
                      <a:ext uri="{FF2B5EF4-FFF2-40B4-BE49-F238E27FC236}">
                        <a16:creationId xmlns:a16="http://schemas.microsoft.com/office/drawing/2014/main" id="{DAC5CB52-DC99-423C-8FD0-B7551D31AD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7976" y="2943488"/>
                    <a:ext cx="136938" cy="136938"/>
                  </a:xfrm>
                  <a:prstGeom prst="rect">
                    <a:avLst/>
                  </a:prstGeom>
                </p:spPr>
              </p:pic>
              <p:pic>
                <p:nvPicPr>
                  <p:cNvPr id="54" name="Graphic 53" descr="Lips">
                    <a:extLst>
                      <a:ext uri="{FF2B5EF4-FFF2-40B4-BE49-F238E27FC236}">
                        <a16:creationId xmlns:a16="http://schemas.microsoft.com/office/drawing/2014/main" id="{D29EEEEC-6586-41C1-9445-F62FF8E26F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988125">
                    <a:off x="6106866" y="2949484"/>
                    <a:ext cx="136938" cy="136938"/>
                  </a:xfrm>
                  <a:prstGeom prst="rect">
                    <a:avLst/>
                  </a:prstGeom>
                </p:spPr>
              </p:pic>
              <p:pic>
                <p:nvPicPr>
                  <p:cNvPr id="55" name="Graphic 54" descr="Lips">
                    <a:extLst>
                      <a:ext uri="{FF2B5EF4-FFF2-40B4-BE49-F238E27FC236}">
                        <a16:creationId xmlns:a16="http://schemas.microsoft.com/office/drawing/2014/main" id="{D10C8734-4711-4264-869B-B0F13B52658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40763">
                    <a:off x="5931136" y="2910770"/>
                    <a:ext cx="136938" cy="136938"/>
                  </a:xfrm>
                  <a:prstGeom prst="rect">
                    <a:avLst/>
                  </a:prstGeom>
                </p:spPr>
              </p:pic>
              <p:pic>
                <p:nvPicPr>
                  <p:cNvPr id="56" name="Graphic 55" descr="Lips">
                    <a:extLst>
                      <a:ext uri="{FF2B5EF4-FFF2-40B4-BE49-F238E27FC236}">
                        <a16:creationId xmlns:a16="http://schemas.microsoft.com/office/drawing/2014/main" id="{2B8D0E63-E53E-4568-B75A-CBE379E327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10656" y="2477789"/>
                    <a:ext cx="136938" cy="136938"/>
                  </a:xfrm>
                  <a:prstGeom prst="rect">
                    <a:avLst/>
                  </a:prstGeom>
                </p:spPr>
              </p:pic>
              <p:pic>
                <p:nvPicPr>
                  <p:cNvPr id="58" name="Graphic 57" descr="Lips">
                    <a:extLst>
                      <a:ext uri="{FF2B5EF4-FFF2-40B4-BE49-F238E27FC236}">
                        <a16:creationId xmlns:a16="http://schemas.microsoft.com/office/drawing/2014/main" id="{0EBAB094-5C16-4BF4-9985-71494EE5088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644395" y="2832042"/>
                    <a:ext cx="136938" cy="136938"/>
                  </a:xfrm>
                  <a:prstGeom prst="rect">
                    <a:avLst/>
                  </a:prstGeom>
                </p:spPr>
              </p:pic>
              <p:pic>
                <p:nvPicPr>
                  <p:cNvPr id="60" name="Graphic 59" descr="Lips">
                    <a:extLst>
                      <a:ext uri="{FF2B5EF4-FFF2-40B4-BE49-F238E27FC236}">
                        <a16:creationId xmlns:a16="http://schemas.microsoft.com/office/drawing/2014/main" id="{310EA11B-35E6-4E20-8A9D-B6CE89C523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226392" y="2929586"/>
                    <a:ext cx="136938" cy="136938"/>
                  </a:xfrm>
                  <a:prstGeom prst="rect">
                    <a:avLst/>
                  </a:prstGeom>
                </p:spPr>
              </p:pic>
            </p:grpSp>
          </p:grpSp>
          <p:grpSp>
            <p:nvGrpSpPr>
              <p:cNvPr id="142" name="Group 141">
                <a:extLst>
                  <a:ext uri="{FF2B5EF4-FFF2-40B4-BE49-F238E27FC236}">
                    <a16:creationId xmlns:a16="http://schemas.microsoft.com/office/drawing/2014/main" id="{6FC76C9A-4A68-4FEC-978F-0D584033936D}"/>
                  </a:ext>
                </a:extLst>
              </p:cNvPr>
              <p:cNvGrpSpPr/>
              <p:nvPr/>
            </p:nvGrpSpPr>
            <p:grpSpPr>
              <a:xfrm>
                <a:off x="6791472" y="1508951"/>
                <a:ext cx="1995234" cy="3965423"/>
                <a:chOff x="6791472" y="1508951"/>
                <a:chExt cx="1995234" cy="3965423"/>
              </a:xfrm>
            </p:grpSpPr>
            <p:sp>
              <p:nvSpPr>
                <p:cNvPr id="135" name="Freeform: Shape 134">
                  <a:extLst>
                    <a:ext uri="{FF2B5EF4-FFF2-40B4-BE49-F238E27FC236}">
                      <a16:creationId xmlns:a16="http://schemas.microsoft.com/office/drawing/2014/main" id="{EC2D3B92-BC70-4DF9-B4EF-54FA2FDF2C42}"/>
                    </a:ext>
                  </a:extLst>
                </p:cNvPr>
                <p:cNvSpPr/>
                <p:nvPr/>
              </p:nvSpPr>
              <p:spPr>
                <a:xfrm>
                  <a:off x="7000508" y="3608946"/>
                  <a:ext cx="123482" cy="1808873"/>
                </a:xfrm>
                <a:custGeom>
                  <a:avLst/>
                  <a:gdLst>
                    <a:gd name="connsiteX0" fmla="*/ 131813 w 131813"/>
                    <a:gd name="connsiteY0" fmla="*/ 0 h 2026920"/>
                    <a:gd name="connsiteX1" fmla="*/ 17513 w 131813"/>
                    <a:gd name="connsiteY1" fmla="*/ 403860 h 2026920"/>
                    <a:gd name="connsiteX2" fmla="*/ 2273 w 131813"/>
                    <a:gd name="connsiteY2" fmla="*/ 2026920 h 2026920"/>
                  </a:gdLst>
                  <a:ahLst/>
                  <a:cxnLst>
                    <a:cxn ang="0">
                      <a:pos x="connsiteX0" y="connsiteY0"/>
                    </a:cxn>
                    <a:cxn ang="0">
                      <a:pos x="connsiteX1" y="connsiteY1"/>
                    </a:cxn>
                    <a:cxn ang="0">
                      <a:pos x="connsiteX2" y="connsiteY2"/>
                    </a:cxn>
                  </a:cxnLst>
                  <a:rect l="l" t="t" r="r" b="b"/>
                  <a:pathLst>
                    <a:path w="131813" h="2026920">
                      <a:moveTo>
                        <a:pt x="131813" y="0"/>
                      </a:moveTo>
                      <a:cubicBezTo>
                        <a:pt x="85458" y="33020"/>
                        <a:pt x="39103" y="66040"/>
                        <a:pt x="17513" y="403860"/>
                      </a:cubicBezTo>
                      <a:cubicBezTo>
                        <a:pt x="-4077" y="741680"/>
                        <a:pt x="-902" y="1384300"/>
                        <a:pt x="2273" y="202692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sp>
              <p:nvSpPr>
                <p:cNvPr id="136" name="Freeform: Shape 135">
                  <a:extLst>
                    <a:ext uri="{FF2B5EF4-FFF2-40B4-BE49-F238E27FC236}">
                      <a16:creationId xmlns:a16="http://schemas.microsoft.com/office/drawing/2014/main" id="{33180025-F44D-48FE-BA36-02F863641479}"/>
                    </a:ext>
                  </a:extLst>
                </p:cNvPr>
                <p:cNvSpPr/>
                <p:nvPr/>
              </p:nvSpPr>
              <p:spPr>
                <a:xfrm flipH="1">
                  <a:off x="7392028" y="3608946"/>
                  <a:ext cx="206184" cy="1808873"/>
                </a:xfrm>
                <a:custGeom>
                  <a:avLst/>
                  <a:gdLst>
                    <a:gd name="connsiteX0" fmla="*/ 131813 w 131813"/>
                    <a:gd name="connsiteY0" fmla="*/ 0 h 2026920"/>
                    <a:gd name="connsiteX1" fmla="*/ 17513 w 131813"/>
                    <a:gd name="connsiteY1" fmla="*/ 403860 h 2026920"/>
                    <a:gd name="connsiteX2" fmla="*/ 2273 w 131813"/>
                    <a:gd name="connsiteY2" fmla="*/ 2026920 h 2026920"/>
                  </a:gdLst>
                  <a:ahLst/>
                  <a:cxnLst>
                    <a:cxn ang="0">
                      <a:pos x="connsiteX0" y="connsiteY0"/>
                    </a:cxn>
                    <a:cxn ang="0">
                      <a:pos x="connsiteX1" y="connsiteY1"/>
                    </a:cxn>
                    <a:cxn ang="0">
                      <a:pos x="connsiteX2" y="connsiteY2"/>
                    </a:cxn>
                  </a:cxnLst>
                  <a:rect l="l" t="t" r="r" b="b"/>
                  <a:pathLst>
                    <a:path w="131813" h="2026920">
                      <a:moveTo>
                        <a:pt x="131813" y="0"/>
                      </a:moveTo>
                      <a:cubicBezTo>
                        <a:pt x="85458" y="33020"/>
                        <a:pt x="39103" y="66040"/>
                        <a:pt x="17513" y="403860"/>
                      </a:cubicBezTo>
                      <a:cubicBezTo>
                        <a:pt x="-4077" y="741680"/>
                        <a:pt x="-902" y="1384300"/>
                        <a:pt x="2273" y="202692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pic>
              <p:nvPicPr>
                <p:cNvPr id="9" name="Graphic 8" descr="Lungs">
                  <a:extLst>
                    <a:ext uri="{FF2B5EF4-FFF2-40B4-BE49-F238E27FC236}">
                      <a16:creationId xmlns:a16="http://schemas.microsoft.com/office/drawing/2014/main" id="{1333F08D-5E45-40F9-B14B-D10F3B9CE72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7751"/>
                <a:stretch/>
              </p:blipFill>
              <p:spPr>
                <a:xfrm>
                  <a:off x="6791472" y="2101998"/>
                  <a:ext cx="477764" cy="937003"/>
                </a:xfrm>
                <a:prstGeom prst="rect">
                  <a:avLst/>
                </a:prstGeom>
              </p:spPr>
            </p:pic>
            <p:pic>
              <p:nvPicPr>
                <p:cNvPr id="11" name="Graphic 10" descr="Lips">
                  <a:extLst>
                    <a:ext uri="{FF2B5EF4-FFF2-40B4-BE49-F238E27FC236}">
                      <a16:creationId xmlns:a16="http://schemas.microsoft.com/office/drawing/2014/main" id="{D2FC098B-7AB0-4BC1-8D67-42F4032CFE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49795" y="1779104"/>
                  <a:ext cx="238882" cy="238882"/>
                </a:xfrm>
                <a:prstGeom prst="rect">
                  <a:avLst/>
                </a:prstGeom>
              </p:spPr>
            </p:pic>
            <p:pic>
              <p:nvPicPr>
                <p:cNvPr id="26" name="Graphic 25" descr="Heart">
                  <a:extLst>
                    <a:ext uri="{FF2B5EF4-FFF2-40B4-BE49-F238E27FC236}">
                      <a16:creationId xmlns:a16="http://schemas.microsoft.com/office/drawing/2014/main" id="{F12BB7E6-C6CB-4212-BFD6-83C8C3DDF4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06451" y="2413094"/>
                  <a:ext cx="550055" cy="550055"/>
                </a:xfrm>
                <a:prstGeom prst="rect">
                  <a:avLst/>
                </a:prstGeom>
              </p:spPr>
            </p:pic>
            <p:pic>
              <p:nvPicPr>
                <p:cNvPr id="30" name="Graphic 29" descr="Baby">
                  <a:extLst>
                    <a:ext uri="{FF2B5EF4-FFF2-40B4-BE49-F238E27FC236}">
                      <a16:creationId xmlns:a16="http://schemas.microsoft.com/office/drawing/2014/main" id="{826CDEA0-482B-4585-8877-FBB9064794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08327" y="2991243"/>
                  <a:ext cx="772128" cy="772128"/>
                </a:xfrm>
                <a:prstGeom prst="rect">
                  <a:avLst/>
                </a:prstGeom>
              </p:spPr>
            </p:pic>
            <p:pic>
              <p:nvPicPr>
                <p:cNvPr id="32" name="Graphic 31" descr="Lips">
                  <a:extLst>
                    <a:ext uri="{FF2B5EF4-FFF2-40B4-BE49-F238E27FC236}">
                      <a16:creationId xmlns:a16="http://schemas.microsoft.com/office/drawing/2014/main" id="{5EA23157-0D12-40F1-85F8-D56FA72CA7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05751">
                  <a:off x="7082119" y="1573308"/>
                  <a:ext cx="186177" cy="186177"/>
                </a:xfrm>
                <a:prstGeom prst="rect">
                  <a:avLst/>
                </a:prstGeom>
              </p:spPr>
            </p:pic>
            <p:pic>
              <p:nvPicPr>
                <p:cNvPr id="33" name="Graphic 32" descr="Lips">
                  <a:extLst>
                    <a:ext uri="{FF2B5EF4-FFF2-40B4-BE49-F238E27FC236}">
                      <a16:creationId xmlns:a16="http://schemas.microsoft.com/office/drawing/2014/main" id="{B831D06C-7157-43B4-B1CE-909482F0B7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51075">
                  <a:off x="7295589" y="1508951"/>
                  <a:ext cx="186177" cy="186177"/>
                </a:xfrm>
                <a:prstGeom prst="rect">
                  <a:avLst/>
                </a:prstGeom>
              </p:spPr>
            </p:pic>
            <p:pic>
              <p:nvPicPr>
                <p:cNvPr id="35" name="Graphic 34" descr="Lips">
                  <a:extLst>
                    <a:ext uri="{FF2B5EF4-FFF2-40B4-BE49-F238E27FC236}">
                      <a16:creationId xmlns:a16="http://schemas.microsoft.com/office/drawing/2014/main" id="{3052FFF7-6D29-4DA6-98F2-B73B01EC95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25278">
                  <a:off x="6960133" y="2281020"/>
                  <a:ext cx="186177" cy="186177"/>
                </a:xfrm>
                <a:prstGeom prst="rect">
                  <a:avLst/>
                </a:prstGeom>
              </p:spPr>
            </p:pic>
            <p:pic>
              <p:nvPicPr>
                <p:cNvPr id="36" name="Graphic 35" descr="Lips">
                  <a:extLst>
                    <a:ext uri="{FF2B5EF4-FFF2-40B4-BE49-F238E27FC236}">
                      <a16:creationId xmlns:a16="http://schemas.microsoft.com/office/drawing/2014/main" id="{BAB544E5-0BBC-4D45-8A6B-04479EE67D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564913">
                  <a:off x="6920804" y="2719387"/>
                  <a:ext cx="186177" cy="186177"/>
                </a:xfrm>
                <a:prstGeom prst="rect">
                  <a:avLst/>
                </a:prstGeom>
              </p:spPr>
            </p:pic>
            <p:pic>
              <p:nvPicPr>
                <p:cNvPr id="37" name="Graphic 36" descr="Lips">
                  <a:extLst>
                    <a:ext uri="{FF2B5EF4-FFF2-40B4-BE49-F238E27FC236}">
                      <a16:creationId xmlns:a16="http://schemas.microsoft.com/office/drawing/2014/main" id="{30BAD70B-E48D-4720-87F1-716E7D3D15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581530">
                  <a:off x="7043468" y="2568814"/>
                  <a:ext cx="186177" cy="186177"/>
                </a:xfrm>
                <a:prstGeom prst="rect">
                  <a:avLst/>
                </a:prstGeom>
              </p:spPr>
            </p:pic>
            <p:pic>
              <p:nvPicPr>
                <p:cNvPr id="38" name="Graphic 37" descr="Lips">
                  <a:extLst>
                    <a:ext uri="{FF2B5EF4-FFF2-40B4-BE49-F238E27FC236}">
                      <a16:creationId xmlns:a16="http://schemas.microsoft.com/office/drawing/2014/main" id="{E4E745E5-187F-48A7-9E28-7FAFCFF66D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341441">
                  <a:off x="7262604" y="2505768"/>
                  <a:ext cx="186177" cy="186177"/>
                </a:xfrm>
                <a:prstGeom prst="rect">
                  <a:avLst/>
                </a:prstGeom>
              </p:spPr>
            </p:pic>
            <p:pic>
              <p:nvPicPr>
                <p:cNvPr id="39" name="Graphic 38" descr="Lips">
                  <a:extLst>
                    <a:ext uri="{FF2B5EF4-FFF2-40B4-BE49-F238E27FC236}">
                      <a16:creationId xmlns:a16="http://schemas.microsoft.com/office/drawing/2014/main" id="{36F4A29D-2DED-4D5F-9858-1C51E59465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859218">
                  <a:off x="7448913" y="2533017"/>
                  <a:ext cx="186177" cy="186177"/>
                </a:xfrm>
                <a:prstGeom prst="rect">
                  <a:avLst/>
                </a:prstGeom>
              </p:spPr>
            </p:pic>
            <p:pic>
              <p:nvPicPr>
                <p:cNvPr id="40" name="Graphic 39" descr="Lips">
                  <a:extLst>
                    <a:ext uri="{FF2B5EF4-FFF2-40B4-BE49-F238E27FC236}">
                      <a16:creationId xmlns:a16="http://schemas.microsoft.com/office/drawing/2014/main" id="{4B90ACEE-DAEA-4598-BF2E-F59F450AAC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341441">
                  <a:off x="7349875" y="2618596"/>
                  <a:ext cx="186177" cy="186177"/>
                </a:xfrm>
                <a:prstGeom prst="rect">
                  <a:avLst/>
                </a:prstGeom>
              </p:spPr>
            </p:pic>
            <p:pic>
              <p:nvPicPr>
                <p:cNvPr id="45" name="Graphic 44" descr="Lips">
                  <a:extLst>
                    <a:ext uri="{FF2B5EF4-FFF2-40B4-BE49-F238E27FC236}">
                      <a16:creationId xmlns:a16="http://schemas.microsoft.com/office/drawing/2014/main" id="{ADD3F4D1-ADAB-47A2-91A4-1C76E70D923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341441">
                  <a:off x="7178798" y="3022471"/>
                  <a:ext cx="186177" cy="186177"/>
                </a:xfrm>
                <a:prstGeom prst="rect">
                  <a:avLst/>
                </a:prstGeom>
              </p:spPr>
            </p:pic>
            <p:pic>
              <p:nvPicPr>
                <p:cNvPr id="46" name="Graphic 45" descr="Lips">
                  <a:extLst>
                    <a:ext uri="{FF2B5EF4-FFF2-40B4-BE49-F238E27FC236}">
                      <a16:creationId xmlns:a16="http://schemas.microsoft.com/office/drawing/2014/main" id="{7FDD275D-0794-48EA-8154-B9292B8EE1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341441">
                  <a:off x="7054349" y="3238889"/>
                  <a:ext cx="186177" cy="186177"/>
                </a:xfrm>
                <a:prstGeom prst="rect">
                  <a:avLst/>
                </a:prstGeom>
              </p:spPr>
            </p:pic>
            <p:pic>
              <p:nvPicPr>
                <p:cNvPr id="47" name="Graphic 46" descr="Lips">
                  <a:extLst>
                    <a:ext uri="{FF2B5EF4-FFF2-40B4-BE49-F238E27FC236}">
                      <a16:creationId xmlns:a16="http://schemas.microsoft.com/office/drawing/2014/main" id="{8355842B-5765-4478-A530-7AB6FB78E23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61110">
                  <a:off x="7309728" y="3234775"/>
                  <a:ext cx="186177" cy="186177"/>
                </a:xfrm>
                <a:prstGeom prst="rect">
                  <a:avLst/>
                </a:prstGeom>
              </p:spPr>
            </p:pic>
            <p:pic>
              <p:nvPicPr>
                <p:cNvPr id="57" name="Graphic 56" descr="Lips">
                  <a:extLst>
                    <a:ext uri="{FF2B5EF4-FFF2-40B4-BE49-F238E27FC236}">
                      <a16:creationId xmlns:a16="http://schemas.microsoft.com/office/drawing/2014/main" id="{60E136D2-B464-4165-9912-17F1777830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897335" y="2846315"/>
                  <a:ext cx="136938" cy="136938"/>
                </a:xfrm>
                <a:prstGeom prst="rect">
                  <a:avLst/>
                </a:prstGeom>
              </p:spPr>
            </p:pic>
            <p:pic>
              <p:nvPicPr>
                <p:cNvPr id="80" name="Graphic 79" descr="Lips">
                  <a:extLst>
                    <a:ext uri="{FF2B5EF4-FFF2-40B4-BE49-F238E27FC236}">
                      <a16:creationId xmlns:a16="http://schemas.microsoft.com/office/drawing/2014/main" id="{A55846B9-3F37-4510-A052-7769199DA30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520701">
                  <a:off x="6965700" y="3694659"/>
                  <a:ext cx="136938" cy="136938"/>
                </a:xfrm>
                <a:prstGeom prst="rect">
                  <a:avLst/>
                </a:prstGeom>
              </p:spPr>
            </p:pic>
            <p:pic>
              <p:nvPicPr>
                <p:cNvPr id="81" name="Graphic 80" descr="Lips">
                  <a:extLst>
                    <a:ext uri="{FF2B5EF4-FFF2-40B4-BE49-F238E27FC236}">
                      <a16:creationId xmlns:a16="http://schemas.microsoft.com/office/drawing/2014/main" id="{148183D4-A4C3-4CD7-AD45-807B80BC86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019795" y="3571605"/>
                  <a:ext cx="136938" cy="136938"/>
                </a:xfrm>
                <a:prstGeom prst="rect">
                  <a:avLst/>
                </a:prstGeom>
              </p:spPr>
            </p:pic>
            <p:pic>
              <p:nvPicPr>
                <p:cNvPr id="82" name="Graphic 81" descr="Lips">
                  <a:extLst>
                    <a:ext uri="{FF2B5EF4-FFF2-40B4-BE49-F238E27FC236}">
                      <a16:creationId xmlns:a16="http://schemas.microsoft.com/office/drawing/2014/main" id="{06D62BFA-0865-4617-BCF0-B8DF6B3A9C2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48405" y="3907169"/>
                  <a:ext cx="136938" cy="136938"/>
                </a:xfrm>
                <a:prstGeom prst="rect">
                  <a:avLst/>
                </a:prstGeom>
              </p:spPr>
            </p:pic>
            <p:pic>
              <p:nvPicPr>
                <p:cNvPr id="83" name="Graphic 82" descr="Lips">
                  <a:extLst>
                    <a:ext uri="{FF2B5EF4-FFF2-40B4-BE49-F238E27FC236}">
                      <a16:creationId xmlns:a16="http://schemas.microsoft.com/office/drawing/2014/main" id="{63C9FE78-7240-4909-AD27-69EE031BFB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430795" y="2747232"/>
                  <a:ext cx="136938" cy="136938"/>
                </a:xfrm>
                <a:prstGeom prst="rect">
                  <a:avLst/>
                </a:prstGeom>
              </p:spPr>
            </p:pic>
            <p:pic>
              <p:nvPicPr>
                <p:cNvPr id="84" name="Graphic 83" descr="Lips">
                  <a:extLst>
                    <a:ext uri="{FF2B5EF4-FFF2-40B4-BE49-F238E27FC236}">
                      <a16:creationId xmlns:a16="http://schemas.microsoft.com/office/drawing/2014/main" id="{64D48390-FCDA-46E1-B00C-ED036A9310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14064">
                  <a:off x="7473804" y="3746553"/>
                  <a:ext cx="136938" cy="136938"/>
                </a:xfrm>
                <a:prstGeom prst="rect">
                  <a:avLst/>
                </a:prstGeom>
              </p:spPr>
            </p:pic>
            <p:pic>
              <p:nvPicPr>
                <p:cNvPr id="85" name="Graphic 84" descr="Lips">
                  <a:extLst>
                    <a:ext uri="{FF2B5EF4-FFF2-40B4-BE49-F238E27FC236}">
                      <a16:creationId xmlns:a16="http://schemas.microsoft.com/office/drawing/2014/main" id="{6946A579-0AC6-48E2-ACAC-8580EECFA9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390312">
                  <a:off x="7381876" y="3576629"/>
                  <a:ext cx="136938" cy="136938"/>
                </a:xfrm>
                <a:prstGeom prst="rect">
                  <a:avLst/>
                </a:prstGeom>
              </p:spPr>
            </p:pic>
            <p:pic>
              <p:nvPicPr>
                <p:cNvPr id="86" name="Graphic 85" descr="Lips">
                  <a:extLst>
                    <a:ext uri="{FF2B5EF4-FFF2-40B4-BE49-F238E27FC236}">
                      <a16:creationId xmlns:a16="http://schemas.microsoft.com/office/drawing/2014/main" id="{0529D29E-4FEE-454A-B605-B02BC4FC74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512194" y="3936043"/>
                  <a:ext cx="136938" cy="136938"/>
                </a:xfrm>
                <a:prstGeom prst="rect">
                  <a:avLst/>
                </a:prstGeom>
              </p:spPr>
            </p:pic>
            <p:pic>
              <p:nvPicPr>
                <p:cNvPr id="95" name="Graphic 94" descr="Lips">
                  <a:extLst>
                    <a:ext uri="{FF2B5EF4-FFF2-40B4-BE49-F238E27FC236}">
                      <a16:creationId xmlns:a16="http://schemas.microsoft.com/office/drawing/2014/main" id="{F80D5AC0-51AF-4A91-92CF-8AF3F1252F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532277" y="4426246"/>
                  <a:ext cx="136938" cy="136938"/>
                </a:xfrm>
                <a:prstGeom prst="rect">
                  <a:avLst/>
                </a:prstGeom>
              </p:spPr>
            </p:pic>
            <p:pic>
              <p:nvPicPr>
                <p:cNvPr id="96" name="Graphic 95" descr="Lips">
                  <a:extLst>
                    <a:ext uri="{FF2B5EF4-FFF2-40B4-BE49-F238E27FC236}">
                      <a16:creationId xmlns:a16="http://schemas.microsoft.com/office/drawing/2014/main" id="{C4DF7945-1639-424E-BC79-A919F5D63C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9558">
                  <a:off x="7518914" y="4177266"/>
                  <a:ext cx="136938" cy="136938"/>
                </a:xfrm>
                <a:prstGeom prst="rect">
                  <a:avLst/>
                </a:prstGeom>
              </p:spPr>
            </p:pic>
            <p:pic>
              <p:nvPicPr>
                <p:cNvPr id="97" name="Graphic 96" descr="Lips">
                  <a:extLst>
                    <a:ext uri="{FF2B5EF4-FFF2-40B4-BE49-F238E27FC236}">
                      <a16:creationId xmlns:a16="http://schemas.microsoft.com/office/drawing/2014/main" id="{871AAEEE-9EAC-4194-BF5E-615073DFD57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537565" y="4693553"/>
                  <a:ext cx="136938" cy="136938"/>
                </a:xfrm>
                <a:prstGeom prst="rect">
                  <a:avLst/>
                </a:prstGeom>
              </p:spPr>
            </p:pic>
            <p:pic>
              <p:nvPicPr>
                <p:cNvPr id="98" name="Graphic 97" descr="Lips">
                  <a:extLst>
                    <a:ext uri="{FF2B5EF4-FFF2-40B4-BE49-F238E27FC236}">
                      <a16:creationId xmlns:a16="http://schemas.microsoft.com/office/drawing/2014/main" id="{31929BEF-E261-4895-A0E4-BC0CCEA1039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25161" y="5005075"/>
                  <a:ext cx="136938" cy="136938"/>
                </a:xfrm>
                <a:prstGeom prst="rect">
                  <a:avLst/>
                </a:prstGeom>
              </p:spPr>
            </p:pic>
            <p:pic>
              <p:nvPicPr>
                <p:cNvPr id="99" name="Graphic 98" descr="Lips">
                  <a:extLst>
                    <a:ext uri="{FF2B5EF4-FFF2-40B4-BE49-F238E27FC236}">
                      <a16:creationId xmlns:a16="http://schemas.microsoft.com/office/drawing/2014/main" id="{C12ED471-1916-4154-9D7D-06A3345E2E0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336893">
                  <a:off x="6936672" y="4760592"/>
                  <a:ext cx="136938" cy="136938"/>
                </a:xfrm>
                <a:prstGeom prst="rect">
                  <a:avLst/>
                </a:prstGeom>
              </p:spPr>
            </p:pic>
            <p:pic>
              <p:nvPicPr>
                <p:cNvPr id="100" name="Graphic 99" descr="Lips">
                  <a:extLst>
                    <a:ext uri="{FF2B5EF4-FFF2-40B4-BE49-F238E27FC236}">
                      <a16:creationId xmlns:a16="http://schemas.microsoft.com/office/drawing/2014/main" id="{B5881B49-4C49-4CB5-A303-8556F31732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35220" y="5337436"/>
                  <a:ext cx="136938" cy="136938"/>
                </a:xfrm>
                <a:prstGeom prst="rect">
                  <a:avLst/>
                </a:prstGeom>
              </p:spPr>
            </p:pic>
            <p:pic>
              <p:nvPicPr>
                <p:cNvPr id="101" name="Graphic 100" descr="Lips">
                  <a:extLst>
                    <a:ext uri="{FF2B5EF4-FFF2-40B4-BE49-F238E27FC236}">
                      <a16:creationId xmlns:a16="http://schemas.microsoft.com/office/drawing/2014/main" id="{D7854FBD-7C91-4F3D-A0F7-8A6E3177E73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27514" y="4261423"/>
                  <a:ext cx="136938" cy="136938"/>
                </a:xfrm>
                <a:prstGeom prst="rect">
                  <a:avLst/>
                </a:prstGeom>
              </p:spPr>
            </p:pic>
            <p:pic>
              <p:nvPicPr>
                <p:cNvPr id="102" name="Graphic 101" descr="Lips">
                  <a:extLst>
                    <a:ext uri="{FF2B5EF4-FFF2-40B4-BE49-F238E27FC236}">
                      <a16:creationId xmlns:a16="http://schemas.microsoft.com/office/drawing/2014/main" id="{36000667-2F12-49CA-BAC1-E2F86118C2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74569">
                  <a:off x="6940390" y="4051629"/>
                  <a:ext cx="136938" cy="136938"/>
                </a:xfrm>
                <a:prstGeom prst="rect">
                  <a:avLst/>
                </a:prstGeom>
              </p:spPr>
            </p:pic>
            <p:pic>
              <p:nvPicPr>
                <p:cNvPr id="103" name="Graphic 102" descr="Lips">
                  <a:extLst>
                    <a:ext uri="{FF2B5EF4-FFF2-40B4-BE49-F238E27FC236}">
                      <a16:creationId xmlns:a16="http://schemas.microsoft.com/office/drawing/2014/main" id="{0B44FC9D-FE1D-4BFE-BBFC-C36C250013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35221" y="4540735"/>
                  <a:ext cx="136938" cy="136938"/>
                </a:xfrm>
                <a:prstGeom prst="rect">
                  <a:avLst/>
                </a:prstGeom>
              </p:spPr>
            </p:pic>
            <p:pic>
              <p:nvPicPr>
                <p:cNvPr id="104" name="Graphic 103" descr="Lips">
                  <a:extLst>
                    <a:ext uri="{FF2B5EF4-FFF2-40B4-BE49-F238E27FC236}">
                      <a16:creationId xmlns:a16="http://schemas.microsoft.com/office/drawing/2014/main" id="{366AD364-46F4-468E-9B2B-22856C71E01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57205">
                  <a:off x="7529743" y="5050193"/>
                  <a:ext cx="136938" cy="136938"/>
                </a:xfrm>
                <a:prstGeom prst="rect">
                  <a:avLst/>
                </a:prstGeom>
              </p:spPr>
            </p:pic>
            <p:pic>
              <p:nvPicPr>
                <p:cNvPr id="105" name="Graphic 104" descr="Lips">
                  <a:extLst>
                    <a:ext uri="{FF2B5EF4-FFF2-40B4-BE49-F238E27FC236}">
                      <a16:creationId xmlns:a16="http://schemas.microsoft.com/office/drawing/2014/main" id="{06E39B52-335C-4C4B-8368-B0C0056E54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521516" y="4876540"/>
                  <a:ext cx="136938" cy="136938"/>
                </a:xfrm>
                <a:prstGeom prst="rect">
                  <a:avLst/>
                </a:prstGeom>
              </p:spPr>
            </p:pic>
            <p:pic>
              <p:nvPicPr>
                <p:cNvPr id="106" name="Graphic 105" descr="Lips">
                  <a:extLst>
                    <a:ext uri="{FF2B5EF4-FFF2-40B4-BE49-F238E27FC236}">
                      <a16:creationId xmlns:a16="http://schemas.microsoft.com/office/drawing/2014/main" id="{1BAFAE0B-E08F-4BCB-A5B6-075FC884A12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529743" y="5327719"/>
                  <a:ext cx="136938" cy="136938"/>
                </a:xfrm>
                <a:prstGeom prst="rect">
                  <a:avLst/>
                </a:prstGeom>
              </p:spPr>
            </p:pic>
            <p:pic>
              <p:nvPicPr>
                <p:cNvPr id="109" name="Graphic 108" descr="Lips">
                  <a:extLst>
                    <a:ext uri="{FF2B5EF4-FFF2-40B4-BE49-F238E27FC236}">
                      <a16:creationId xmlns:a16="http://schemas.microsoft.com/office/drawing/2014/main" id="{DFCE19AD-B4EB-469B-95F9-7CC4315FB55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43219" y="1589407"/>
                  <a:ext cx="136938" cy="136938"/>
                </a:xfrm>
                <a:prstGeom prst="rect">
                  <a:avLst/>
                </a:prstGeom>
              </p:spPr>
            </p:pic>
            <p:pic>
              <p:nvPicPr>
                <p:cNvPr id="110" name="Graphic 109" descr="Lips">
                  <a:extLst>
                    <a:ext uri="{FF2B5EF4-FFF2-40B4-BE49-F238E27FC236}">
                      <a16:creationId xmlns:a16="http://schemas.microsoft.com/office/drawing/2014/main" id="{664D9B1E-F567-44D2-B1BC-8B933AE2713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453899" y="1629847"/>
                  <a:ext cx="136938" cy="136938"/>
                </a:xfrm>
                <a:prstGeom prst="rect">
                  <a:avLst/>
                </a:prstGeom>
              </p:spPr>
            </p:pic>
            <p:grpSp>
              <p:nvGrpSpPr>
                <p:cNvPr id="121" name="Group 120">
                  <a:extLst>
                    <a:ext uri="{FF2B5EF4-FFF2-40B4-BE49-F238E27FC236}">
                      <a16:creationId xmlns:a16="http://schemas.microsoft.com/office/drawing/2014/main" id="{9C6816FB-61C4-4A9B-B55E-D081E52D609D}"/>
                    </a:ext>
                  </a:extLst>
                </p:cNvPr>
                <p:cNvGrpSpPr/>
                <p:nvPr/>
              </p:nvGrpSpPr>
              <p:grpSpPr>
                <a:xfrm flipH="1">
                  <a:off x="7598211" y="2575101"/>
                  <a:ext cx="1112113" cy="533093"/>
                  <a:chOff x="5886137" y="2457913"/>
                  <a:chExt cx="1082188" cy="655553"/>
                </a:xfrm>
              </p:grpSpPr>
              <p:sp>
                <p:nvSpPr>
                  <p:cNvPr id="122" name="Freeform: Shape 121">
                    <a:extLst>
                      <a:ext uri="{FF2B5EF4-FFF2-40B4-BE49-F238E27FC236}">
                        <a16:creationId xmlns:a16="http://schemas.microsoft.com/office/drawing/2014/main" id="{B2F9FA78-55D8-4DB5-92E3-CE4D54D87B58}"/>
                      </a:ext>
                    </a:extLst>
                  </p:cNvPr>
                  <p:cNvSpPr/>
                  <p:nvPr/>
                </p:nvSpPr>
                <p:spPr>
                  <a:xfrm>
                    <a:off x="5886137" y="2457913"/>
                    <a:ext cx="1082188" cy="584601"/>
                  </a:xfrm>
                  <a:custGeom>
                    <a:avLst/>
                    <a:gdLst>
                      <a:gd name="connsiteX0" fmla="*/ 971550 w 971550"/>
                      <a:gd name="connsiteY0" fmla="*/ 0 h 470764"/>
                      <a:gd name="connsiteX1" fmla="*/ 565150 w 971550"/>
                      <a:gd name="connsiteY1" fmla="*/ 425450 h 470764"/>
                      <a:gd name="connsiteX2" fmla="*/ 0 w 971550"/>
                      <a:gd name="connsiteY2" fmla="*/ 438150 h 470764"/>
                    </a:gdLst>
                    <a:ahLst/>
                    <a:cxnLst>
                      <a:cxn ang="0">
                        <a:pos x="connsiteX0" y="connsiteY0"/>
                      </a:cxn>
                      <a:cxn ang="0">
                        <a:pos x="connsiteX1" y="connsiteY1"/>
                      </a:cxn>
                      <a:cxn ang="0">
                        <a:pos x="connsiteX2" y="connsiteY2"/>
                      </a:cxn>
                    </a:cxnLst>
                    <a:rect l="l" t="t" r="r" b="b"/>
                    <a:pathLst>
                      <a:path w="971550" h="470764">
                        <a:moveTo>
                          <a:pt x="971550" y="0"/>
                        </a:moveTo>
                        <a:cubicBezTo>
                          <a:pt x="849312" y="176212"/>
                          <a:pt x="727075" y="352425"/>
                          <a:pt x="565150" y="425450"/>
                        </a:cubicBezTo>
                        <a:cubicBezTo>
                          <a:pt x="403225" y="498475"/>
                          <a:pt x="201612" y="468312"/>
                          <a:pt x="0" y="438150"/>
                        </a:cubicBezTo>
                      </a:path>
                    </a:pathLst>
                  </a:custGeom>
                  <a:ln w="76200">
                    <a:solidFill>
                      <a:schemeClr val="bg1"/>
                    </a:solidFill>
                  </a:ln>
                </p:spPr>
                <p:style>
                  <a:lnRef idx="3">
                    <a:schemeClr val="accent5"/>
                  </a:lnRef>
                  <a:fillRef idx="0">
                    <a:schemeClr val="accent5"/>
                  </a:fillRef>
                  <a:effectRef idx="2">
                    <a:schemeClr val="accent5"/>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a:p>
                </p:txBody>
              </p:sp>
              <p:grpSp>
                <p:nvGrpSpPr>
                  <p:cNvPr id="123" name="Group 122">
                    <a:extLst>
                      <a:ext uri="{FF2B5EF4-FFF2-40B4-BE49-F238E27FC236}">
                        <a16:creationId xmlns:a16="http://schemas.microsoft.com/office/drawing/2014/main" id="{07316B73-1CFD-4BCA-A949-7D4CD0895FE1}"/>
                      </a:ext>
                    </a:extLst>
                  </p:cNvPr>
                  <p:cNvGrpSpPr/>
                  <p:nvPr/>
                </p:nvGrpSpPr>
                <p:grpSpPr>
                  <a:xfrm>
                    <a:off x="5942253" y="2504833"/>
                    <a:ext cx="1024392" cy="608633"/>
                    <a:chOff x="6023202" y="2477789"/>
                    <a:chExt cx="1024392" cy="608633"/>
                  </a:xfrm>
                </p:grpSpPr>
                <p:pic>
                  <p:nvPicPr>
                    <p:cNvPr id="124" name="Graphic 123" descr="Lips">
                      <a:extLst>
                        <a:ext uri="{FF2B5EF4-FFF2-40B4-BE49-F238E27FC236}">
                          <a16:creationId xmlns:a16="http://schemas.microsoft.com/office/drawing/2014/main" id="{456658ED-BAF6-489F-BCA8-07B315D78FA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854683" y="2588046"/>
                      <a:ext cx="136938" cy="136938"/>
                    </a:xfrm>
                    <a:prstGeom prst="rect">
                      <a:avLst/>
                    </a:prstGeom>
                  </p:spPr>
                </p:pic>
                <p:pic>
                  <p:nvPicPr>
                    <p:cNvPr id="125" name="Graphic 124" descr="Lips">
                      <a:extLst>
                        <a:ext uri="{FF2B5EF4-FFF2-40B4-BE49-F238E27FC236}">
                          <a16:creationId xmlns:a16="http://schemas.microsoft.com/office/drawing/2014/main" id="{FC8B1A90-D9E2-4894-AD9A-42D6F5DFB5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015051">
                      <a:off x="6741352" y="2718079"/>
                      <a:ext cx="136938" cy="136938"/>
                    </a:xfrm>
                    <a:prstGeom prst="rect">
                      <a:avLst/>
                    </a:prstGeom>
                  </p:spPr>
                </p:pic>
                <p:pic>
                  <p:nvPicPr>
                    <p:cNvPr id="127" name="Graphic 126" descr="Lips">
                      <a:extLst>
                        <a:ext uri="{FF2B5EF4-FFF2-40B4-BE49-F238E27FC236}">
                          <a16:creationId xmlns:a16="http://schemas.microsoft.com/office/drawing/2014/main" id="{3EBBCBEC-46C8-435E-8B63-72941DCEA3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7976" y="2943488"/>
                      <a:ext cx="136938" cy="136938"/>
                    </a:xfrm>
                    <a:prstGeom prst="rect">
                      <a:avLst/>
                    </a:prstGeom>
                  </p:spPr>
                </p:pic>
                <p:pic>
                  <p:nvPicPr>
                    <p:cNvPr id="128" name="Graphic 127" descr="Lips">
                      <a:extLst>
                        <a:ext uri="{FF2B5EF4-FFF2-40B4-BE49-F238E27FC236}">
                          <a16:creationId xmlns:a16="http://schemas.microsoft.com/office/drawing/2014/main" id="{61A50A4F-2AE9-409E-B403-76C4E3DA56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988125">
                      <a:off x="6106866" y="2949484"/>
                      <a:ext cx="136938" cy="136938"/>
                    </a:xfrm>
                    <a:prstGeom prst="rect">
                      <a:avLst/>
                    </a:prstGeom>
                  </p:spPr>
                </p:pic>
                <p:pic>
                  <p:nvPicPr>
                    <p:cNvPr id="129" name="Graphic 128" descr="Lips">
                      <a:extLst>
                        <a:ext uri="{FF2B5EF4-FFF2-40B4-BE49-F238E27FC236}">
                          <a16:creationId xmlns:a16="http://schemas.microsoft.com/office/drawing/2014/main" id="{BF6A8414-FB69-4AC1-9D6A-24ACBCB796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40763">
                      <a:off x="6023202" y="2925155"/>
                      <a:ext cx="136938" cy="136938"/>
                    </a:xfrm>
                    <a:prstGeom prst="rect">
                      <a:avLst/>
                    </a:prstGeom>
                  </p:spPr>
                </p:pic>
                <p:pic>
                  <p:nvPicPr>
                    <p:cNvPr id="130" name="Graphic 129" descr="Lips">
                      <a:extLst>
                        <a:ext uri="{FF2B5EF4-FFF2-40B4-BE49-F238E27FC236}">
                          <a16:creationId xmlns:a16="http://schemas.microsoft.com/office/drawing/2014/main" id="{C2ED9001-E7AA-4DD2-A499-7FCD5088A3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10656" y="2477789"/>
                      <a:ext cx="136938" cy="136938"/>
                    </a:xfrm>
                    <a:prstGeom prst="rect">
                      <a:avLst/>
                    </a:prstGeom>
                  </p:spPr>
                </p:pic>
                <p:pic>
                  <p:nvPicPr>
                    <p:cNvPr id="131" name="Graphic 130" descr="Lips">
                      <a:extLst>
                        <a:ext uri="{FF2B5EF4-FFF2-40B4-BE49-F238E27FC236}">
                          <a16:creationId xmlns:a16="http://schemas.microsoft.com/office/drawing/2014/main" id="{9F0C77E0-5C71-4AF9-9EAB-D2FB486AD66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644395" y="2832042"/>
                      <a:ext cx="136938" cy="136938"/>
                    </a:xfrm>
                    <a:prstGeom prst="rect">
                      <a:avLst/>
                    </a:prstGeom>
                  </p:spPr>
                </p:pic>
                <p:pic>
                  <p:nvPicPr>
                    <p:cNvPr id="132" name="Graphic 131" descr="Lips">
                      <a:extLst>
                        <a:ext uri="{FF2B5EF4-FFF2-40B4-BE49-F238E27FC236}">
                          <a16:creationId xmlns:a16="http://schemas.microsoft.com/office/drawing/2014/main" id="{279771E6-29C9-4B3E-AD6A-3CE69AE3947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226392" y="2929586"/>
                      <a:ext cx="136938" cy="136938"/>
                    </a:xfrm>
                    <a:prstGeom prst="rect">
                      <a:avLst/>
                    </a:prstGeom>
                  </p:spPr>
                </p:pic>
              </p:grpSp>
            </p:grpSp>
            <p:grpSp>
              <p:nvGrpSpPr>
                <p:cNvPr id="73" name="Group 72">
                  <a:extLst>
                    <a:ext uri="{FF2B5EF4-FFF2-40B4-BE49-F238E27FC236}">
                      <a16:creationId xmlns:a16="http://schemas.microsoft.com/office/drawing/2014/main" id="{D5729FB3-B4DC-4837-A3BA-0BFB6CDA359B}"/>
                    </a:ext>
                  </a:extLst>
                </p:cNvPr>
                <p:cNvGrpSpPr/>
                <p:nvPr/>
              </p:nvGrpSpPr>
              <p:grpSpPr>
                <a:xfrm flipH="1">
                  <a:off x="7062507" y="2745606"/>
                  <a:ext cx="1724199" cy="343263"/>
                  <a:chOff x="5524609" y="2719697"/>
                  <a:chExt cx="1589270" cy="343263"/>
                </a:xfrm>
              </p:grpSpPr>
              <p:pic>
                <p:nvPicPr>
                  <p:cNvPr id="64" name="Graphic 63" descr="Lips">
                    <a:extLst>
                      <a:ext uri="{FF2B5EF4-FFF2-40B4-BE49-F238E27FC236}">
                        <a16:creationId xmlns:a16="http://schemas.microsoft.com/office/drawing/2014/main" id="{8FF3297D-A529-45D8-9379-2FC224CE5F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67689">
                    <a:off x="6128490" y="2912904"/>
                    <a:ext cx="136938" cy="136938"/>
                  </a:xfrm>
                  <a:prstGeom prst="rect">
                    <a:avLst/>
                  </a:prstGeom>
                </p:spPr>
              </p:pic>
              <p:pic>
                <p:nvPicPr>
                  <p:cNvPr id="68" name="Graphic 67" descr="Lips">
                    <a:extLst>
                      <a:ext uri="{FF2B5EF4-FFF2-40B4-BE49-F238E27FC236}">
                        <a16:creationId xmlns:a16="http://schemas.microsoft.com/office/drawing/2014/main" id="{55BE1468-ACC2-47B6-A007-5265D79053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6976941" y="2719697"/>
                    <a:ext cx="136938" cy="136938"/>
                  </a:xfrm>
                  <a:prstGeom prst="rect">
                    <a:avLst/>
                  </a:prstGeom>
                </p:spPr>
              </p:pic>
              <p:pic>
                <p:nvPicPr>
                  <p:cNvPr id="71" name="Graphic 70" descr="Lips">
                    <a:extLst>
                      <a:ext uri="{FF2B5EF4-FFF2-40B4-BE49-F238E27FC236}">
                        <a16:creationId xmlns:a16="http://schemas.microsoft.com/office/drawing/2014/main" id="{37979F01-00EC-41BD-BD38-A14C89FB718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5524609" y="2926022"/>
                    <a:ext cx="136938" cy="136938"/>
                  </a:xfrm>
                  <a:prstGeom prst="rect">
                    <a:avLst/>
                  </a:prstGeom>
                </p:spPr>
              </p:pic>
            </p:grpSp>
            <p:pic>
              <p:nvPicPr>
                <p:cNvPr id="139" name="Graphic 138" descr="Lips">
                  <a:extLst>
                    <a:ext uri="{FF2B5EF4-FFF2-40B4-BE49-F238E27FC236}">
                      <a16:creationId xmlns:a16="http://schemas.microsoft.com/office/drawing/2014/main" id="{610843F8-9576-4476-B520-4E1194F49A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994660">
                  <a:off x="7096788" y="2771302"/>
                  <a:ext cx="89840" cy="89840"/>
                </a:xfrm>
                <a:prstGeom prst="rect">
                  <a:avLst/>
                </a:prstGeom>
              </p:spPr>
            </p:pic>
          </p:grpSp>
        </p:grpSp>
      </p:grpSp>
      <p:sp>
        <p:nvSpPr>
          <p:cNvPr id="148" name="Rectangle 147">
            <a:extLst>
              <a:ext uri="{FF2B5EF4-FFF2-40B4-BE49-F238E27FC236}">
                <a16:creationId xmlns:a16="http://schemas.microsoft.com/office/drawing/2014/main" id="{B4B921AC-87DF-4BF3-B8C8-CB8B2BB2D4C2}"/>
              </a:ext>
            </a:extLst>
          </p:cNvPr>
          <p:cNvSpPr/>
          <p:nvPr/>
        </p:nvSpPr>
        <p:spPr>
          <a:xfrm>
            <a:off x="-18073" y="1457225"/>
            <a:ext cx="3594313" cy="1683025"/>
          </a:xfrm>
          <a:prstGeom prst="rect">
            <a:avLst/>
          </a:prstGeom>
          <a:gradFill flip="none" rotWithShape="1">
            <a:gsLst>
              <a:gs pos="14000">
                <a:srgbClr val="92D050">
                  <a:alpha val="79000"/>
                </a:srgbClr>
              </a:gs>
              <a:gs pos="71000">
                <a:schemeClr val="bg1">
                  <a:alpha val="63000"/>
                </a:schemeClr>
              </a:gs>
            </a:gsLst>
            <a:lin ang="0" scaled="1"/>
            <a:tileRect/>
          </a:gradFill>
        </p:spPr>
        <p:txBody>
          <a:bodyPr wrap="square">
            <a:spAutoFit/>
          </a:bodyPr>
          <a:lstStyle/>
          <a:p>
            <a:pPr algn="just"/>
            <a:r>
              <a:rPr lang="en-GB" sz="1292" b="1" dirty="0"/>
              <a:t>Aspiration pneumonia </a:t>
            </a:r>
          </a:p>
          <a:p>
            <a:pPr algn="just"/>
            <a:r>
              <a:rPr lang="en-GB" sz="1292" dirty="0"/>
              <a:t>Probably the most common sequelae of poor oral health in aged persons is a risk of aspiration pneumonia. The risk of aspiration pneumonia is greatest when periodontal disease, dental caries, and poor oral hygiene are compounded by swallowing disease, feeding problems, and poor functional status</a:t>
            </a:r>
          </a:p>
        </p:txBody>
      </p:sp>
      <p:sp>
        <p:nvSpPr>
          <p:cNvPr id="152" name="Rectangle 151">
            <a:extLst>
              <a:ext uri="{FF2B5EF4-FFF2-40B4-BE49-F238E27FC236}">
                <a16:creationId xmlns:a16="http://schemas.microsoft.com/office/drawing/2014/main" id="{614F6D7B-2A49-44BC-A5DB-2579E71055AC}"/>
              </a:ext>
            </a:extLst>
          </p:cNvPr>
          <p:cNvSpPr/>
          <p:nvPr/>
        </p:nvSpPr>
        <p:spPr>
          <a:xfrm>
            <a:off x="-1" y="3615398"/>
            <a:ext cx="3999950" cy="1484189"/>
          </a:xfrm>
          <a:prstGeom prst="rect">
            <a:avLst/>
          </a:prstGeom>
          <a:gradFill flip="none" rotWithShape="1">
            <a:gsLst>
              <a:gs pos="14000">
                <a:srgbClr val="92D050">
                  <a:alpha val="79000"/>
                </a:srgbClr>
              </a:gs>
              <a:gs pos="71000">
                <a:schemeClr val="bg1">
                  <a:alpha val="63000"/>
                </a:schemeClr>
              </a:gs>
            </a:gsLst>
            <a:lin ang="0" scaled="1"/>
            <a:tileRect/>
          </a:gradFill>
        </p:spPr>
        <p:txBody>
          <a:bodyPr wrap="square">
            <a:spAutoFit/>
          </a:bodyPr>
          <a:lstStyle/>
          <a:p>
            <a:pPr algn="just"/>
            <a:r>
              <a:rPr lang="en-GB" sz="1292" b="1" dirty="0"/>
              <a:t>Diabetes </a:t>
            </a:r>
          </a:p>
          <a:p>
            <a:pPr algn="just"/>
            <a:r>
              <a:rPr lang="en-GB" sz="1292" dirty="0"/>
              <a:t>It is especially important for diabetics to take good care of their oral health to prevent complications with their disease. Because gum disease can lead to higher than normal blood sugar levels, a person with poor oral health is at an increased risk of developing diabetes</a:t>
            </a:r>
          </a:p>
        </p:txBody>
      </p:sp>
      <p:sp>
        <p:nvSpPr>
          <p:cNvPr id="153" name="Rectangle 152">
            <a:extLst>
              <a:ext uri="{FF2B5EF4-FFF2-40B4-BE49-F238E27FC236}">
                <a16:creationId xmlns:a16="http://schemas.microsoft.com/office/drawing/2014/main" id="{5C507442-95C7-4CE7-B1E6-ABB7DC633248}"/>
              </a:ext>
            </a:extLst>
          </p:cNvPr>
          <p:cNvSpPr/>
          <p:nvPr/>
        </p:nvSpPr>
        <p:spPr>
          <a:xfrm>
            <a:off x="-16095" y="5224203"/>
            <a:ext cx="3999951" cy="1285352"/>
          </a:xfrm>
          <a:prstGeom prst="rect">
            <a:avLst/>
          </a:prstGeom>
          <a:gradFill flip="none" rotWithShape="1">
            <a:gsLst>
              <a:gs pos="14000">
                <a:srgbClr val="92D050">
                  <a:alpha val="79000"/>
                </a:srgbClr>
              </a:gs>
              <a:gs pos="71000">
                <a:schemeClr val="bg1">
                  <a:alpha val="63000"/>
                </a:schemeClr>
              </a:gs>
            </a:gsLst>
            <a:lin ang="0" scaled="1"/>
            <a:tileRect/>
          </a:gradFill>
        </p:spPr>
        <p:txBody>
          <a:bodyPr wrap="square">
            <a:spAutoFit/>
          </a:bodyPr>
          <a:lstStyle/>
          <a:p>
            <a:pPr algn="just"/>
            <a:r>
              <a:rPr lang="en-GB" sz="1292" b="1" dirty="0"/>
              <a:t>Strokes</a:t>
            </a:r>
          </a:p>
          <a:p>
            <a:pPr algn="just"/>
            <a:r>
              <a:rPr lang="en-GB" sz="1292" dirty="0"/>
              <a:t>People need to take care of their teeth because it is good for their brain and their heart as well as their teeth. A recent study has shown that oral bacteria are involved in several kinds of stroke, including brain haemorrhages and strokes that lead to dementia."</a:t>
            </a:r>
          </a:p>
        </p:txBody>
      </p:sp>
      <p:sp>
        <p:nvSpPr>
          <p:cNvPr id="154" name="Rectangle 153">
            <a:extLst>
              <a:ext uri="{FF2B5EF4-FFF2-40B4-BE49-F238E27FC236}">
                <a16:creationId xmlns:a16="http://schemas.microsoft.com/office/drawing/2014/main" id="{25DEEAA1-9E00-4829-92C3-D0AAEDF9ADD2}"/>
              </a:ext>
            </a:extLst>
          </p:cNvPr>
          <p:cNvSpPr/>
          <p:nvPr/>
        </p:nvSpPr>
        <p:spPr>
          <a:xfrm flipH="1">
            <a:off x="5184668" y="5092726"/>
            <a:ext cx="3922182" cy="1484189"/>
          </a:xfrm>
          <a:prstGeom prst="rect">
            <a:avLst/>
          </a:prstGeom>
          <a:gradFill flip="none" rotWithShape="1">
            <a:gsLst>
              <a:gs pos="14000">
                <a:srgbClr val="92D050">
                  <a:alpha val="79000"/>
                </a:srgbClr>
              </a:gs>
              <a:gs pos="71000">
                <a:schemeClr val="bg1">
                  <a:alpha val="63000"/>
                </a:schemeClr>
              </a:gs>
            </a:gsLst>
            <a:lin ang="0" scaled="1"/>
            <a:tileRect/>
          </a:gradFill>
        </p:spPr>
        <p:txBody>
          <a:bodyPr wrap="square">
            <a:spAutoFit/>
          </a:bodyPr>
          <a:lstStyle/>
          <a:p>
            <a:r>
              <a:rPr lang="en-GB" sz="1292" b="1" dirty="0"/>
              <a:t>Low birth weight and prematurity </a:t>
            </a:r>
          </a:p>
          <a:p>
            <a:pPr algn="just"/>
            <a:r>
              <a:rPr lang="en-GB" sz="1292" dirty="0"/>
              <a:t>Research Links Poor Dental Hygiene to Low Birth Weight &amp; Preterm Babies. Studies show the oral bacteria present in a pregnant woman can impact the health of her baby. More recently, researchers have unearthed more evidence which links periodontitis with low birth weight and premature birth</a:t>
            </a:r>
          </a:p>
        </p:txBody>
      </p:sp>
      <p:sp>
        <p:nvSpPr>
          <p:cNvPr id="156" name="Rectangle 155">
            <a:extLst>
              <a:ext uri="{FF2B5EF4-FFF2-40B4-BE49-F238E27FC236}">
                <a16:creationId xmlns:a16="http://schemas.microsoft.com/office/drawing/2014/main" id="{ABF30E52-2084-498E-BCF3-F8BB889E9FBD}"/>
              </a:ext>
            </a:extLst>
          </p:cNvPr>
          <p:cNvSpPr/>
          <p:nvPr/>
        </p:nvSpPr>
        <p:spPr>
          <a:xfrm flipH="1">
            <a:off x="5221817" y="3615398"/>
            <a:ext cx="3922183" cy="1484189"/>
          </a:xfrm>
          <a:prstGeom prst="rect">
            <a:avLst/>
          </a:prstGeom>
          <a:gradFill flip="none" rotWithShape="1">
            <a:gsLst>
              <a:gs pos="14000">
                <a:srgbClr val="92D050">
                  <a:alpha val="79000"/>
                </a:srgbClr>
              </a:gs>
              <a:gs pos="71000">
                <a:schemeClr val="bg1">
                  <a:alpha val="63000"/>
                </a:schemeClr>
              </a:gs>
            </a:gsLst>
            <a:lin ang="0" scaled="1"/>
            <a:tileRect/>
          </a:gradFill>
        </p:spPr>
        <p:txBody>
          <a:bodyPr wrap="square">
            <a:spAutoFit/>
          </a:bodyPr>
          <a:lstStyle/>
          <a:p>
            <a:pPr algn="just"/>
            <a:r>
              <a:rPr lang="en-GB" sz="1292" b="1" dirty="0"/>
              <a:t>Heart disease</a:t>
            </a:r>
          </a:p>
          <a:p>
            <a:pPr algn="just"/>
            <a:r>
              <a:rPr lang="en-GB" sz="1292" dirty="0"/>
              <a:t>Gum disease (periodontitis) is associated with an increased risk of developing heart disease. Poor dental health increases the risk of a bacterial infection in the blood stream, which can affect the heart valves. Oral health may be particularly important if you have artificial heart valves</a:t>
            </a:r>
          </a:p>
        </p:txBody>
      </p:sp>
      <p:sp>
        <p:nvSpPr>
          <p:cNvPr id="157" name="Rectangle 156">
            <a:extLst>
              <a:ext uri="{FF2B5EF4-FFF2-40B4-BE49-F238E27FC236}">
                <a16:creationId xmlns:a16="http://schemas.microsoft.com/office/drawing/2014/main" id="{3606C12C-E8C0-40D7-92D9-246658E61574}"/>
              </a:ext>
            </a:extLst>
          </p:cNvPr>
          <p:cNvSpPr/>
          <p:nvPr/>
        </p:nvSpPr>
        <p:spPr>
          <a:xfrm flipH="1">
            <a:off x="5528302" y="1425364"/>
            <a:ext cx="3554371" cy="1683025"/>
          </a:xfrm>
          <a:prstGeom prst="rect">
            <a:avLst/>
          </a:prstGeom>
          <a:gradFill flip="none" rotWithShape="1">
            <a:gsLst>
              <a:gs pos="14000">
                <a:srgbClr val="92D050">
                  <a:alpha val="79000"/>
                </a:srgbClr>
              </a:gs>
              <a:gs pos="71000">
                <a:schemeClr val="bg1">
                  <a:alpha val="63000"/>
                </a:schemeClr>
              </a:gs>
            </a:gsLst>
            <a:lin ang="0" scaled="1"/>
            <a:tileRect/>
          </a:gradFill>
        </p:spPr>
        <p:txBody>
          <a:bodyPr wrap="square">
            <a:spAutoFit/>
          </a:bodyPr>
          <a:lstStyle/>
          <a:p>
            <a:pPr algn="just"/>
            <a:r>
              <a:rPr lang="en-GB" sz="1292" b="1" dirty="0"/>
              <a:t>Dementia </a:t>
            </a:r>
          </a:p>
          <a:p>
            <a:pPr algn="just"/>
            <a:r>
              <a:rPr lang="en-GB" sz="1292" dirty="0"/>
              <a:t>The results suggest that poor oral hygiene is associated with dementia, and more so amongst people in advanced stages of the disease. Suboptimal oral health (gingivitis, dental caries, tooth loss, edentulousness) appears to be associated with increased risk of developing cognitive impairment and dementia</a:t>
            </a:r>
          </a:p>
        </p:txBody>
      </p:sp>
      <p:sp>
        <p:nvSpPr>
          <p:cNvPr id="159" name="Rectangle 158">
            <a:extLst>
              <a:ext uri="{FF2B5EF4-FFF2-40B4-BE49-F238E27FC236}">
                <a16:creationId xmlns:a16="http://schemas.microsoft.com/office/drawing/2014/main" id="{993A7E26-DAA8-4163-8FC2-F86F9B3295F9}"/>
              </a:ext>
            </a:extLst>
          </p:cNvPr>
          <p:cNvSpPr/>
          <p:nvPr/>
        </p:nvSpPr>
        <p:spPr>
          <a:xfrm>
            <a:off x="2372962" y="543217"/>
            <a:ext cx="4268681" cy="1784507"/>
          </a:xfrm>
          <a:prstGeom prst="rect">
            <a:avLst/>
          </a:prstGeom>
          <a:noFill/>
        </p:spPr>
        <p:txBody>
          <a:bodyPr wrap="square">
            <a:prstTxWarp prst="textArchUp">
              <a:avLst>
                <a:gd name="adj" fmla="val 11608188"/>
              </a:avLst>
            </a:prstTxWarp>
            <a:spAutoFit/>
          </a:bodyPr>
          <a:lstStyle/>
          <a:p>
            <a:pPr algn="ctr"/>
            <a:r>
              <a:rPr lang="en-GB" sz="2769" b="1" dirty="0">
                <a:solidFill>
                  <a:schemeClr val="bg1"/>
                </a:solidFill>
              </a:rPr>
              <a:t>Oral health and links to general health</a:t>
            </a:r>
          </a:p>
        </p:txBody>
      </p:sp>
      <p:pic>
        <p:nvPicPr>
          <p:cNvPr id="6" name="Picture 5" descr="A picture containing drawing&#10;&#10;Description automatically generated">
            <a:extLst>
              <a:ext uri="{FF2B5EF4-FFF2-40B4-BE49-F238E27FC236}">
                <a16:creationId xmlns:a16="http://schemas.microsoft.com/office/drawing/2014/main" id="{DAB7CDF3-A026-40FA-9F2D-06DC388A817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76102" y="362385"/>
            <a:ext cx="1306506" cy="916296"/>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C564B5DB-EA28-4858-A555-52E4AFB28307}"/>
              </a:ext>
            </a:extLst>
          </p:cNvPr>
          <p:cNvSpPr/>
          <p:nvPr/>
        </p:nvSpPr>
        <p:spPr>
          <a:xfrm>
            <a:off x="3073526" y="837689"/>
            <a:ext cx="2909649" cy="933282"/>
          </a:xfrm>
          <a:prstGeom prst="rect">
            <a:avLst/>
          </a:prstGeom>
          <a:noFill/>
        </p:spPr>
        <p:txBody>
          <a:bodyPr spcFirstLastPara="1" wrap="square" lIns="0" tIns="0" rIns="0" bIns="0" numCol="1" anchor="ctr" anchorCtr="1">
            <a:prstTxWarp prst="textArchUp">
              <a:avLst/>
            </a:prstTxWarp>
            <a:spAutoFit/>
          </a:bodyPr>
          <a:lstStyle/>
          <a:p>
            <a:pPr algn="ctr"/>
            <a:r>
              <a:rPr lang="en-GB" sz="1662" i="1" dirty="0">
                <a:ln w="0"/>
                <a:solidFill>
                  <a:schemeClr val="bg1"/>
                </a:solidFill>
                <a:effectLst>
                  <a:outerShdw blurRad="38100" dist="19050" dir="2700000" algn="tl" rotWithShape="0">
                    <a:schemeClr val="dk1">
                      <a:alpha val="40000"/>
                    </a:schemeClr>
                  </a:outerShdw>
                </a:effectLst>
              </a:rPr>
              <a:t>‘Putting the mouth back in the body’</a:t>
            </a:r>
            <a:endParaRPr lang="en-GB" sz="1662"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2715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C591-A90E-4EB8-AF1C-6A0F18293130}"/>
              </a:ext>
            </a:extLst>
          </p:cNvPr>
          <p:cNvSpPr>
            <a:spLocks noGrp="1"/>
          </p:cNvSpPr>
          <p:nvPr>
            <p:ph type="title"/>
          </p:nvPr>
        </p:nvSpPr>
        <p:spPr>
          <a:xfrm>
            <a:off x="2339752" y="232124"/>
            <a:ext cx="8229600" cy="1252728"/>
          </a:xfrm>
        </p:spPr>
        <p:txBody>
          <a:bodyPr>
            <a:normAutofit fontScale="90000"/>
          </a:bodyPr>
          <a:lstStyle/>
          <a:p>
            <a:r>
              <a:rPr lang="en-GB" sz="4000" b="1" dirty="0">
                <a:latin typeface="Arial" panose="020B0604020202020204" pitchFamily="34" charset="0"/>
                <a:cs typeface="Arial" panose="020B0604020202020204" pitchFamily="34" charset="0"/>
              </a:rPr>
              <a:t>Oral Health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Risk Factors</a:t>
            </a:r>
          </a:p>
        </p:txBody>
      </p:sp>
      <p:sp>
        <p:nvSpPr>
          <p:cNvPr id="3" name="TextBox 2">
            <a:extLst>
              <a:ext uri="{FF2B5EF4-FFF2-40B4-BE49-F238E27FC236}">
                <a16:creationId xmlns:a16="http://schemas.microsoft.com/office/drawing/2014/main" id="{356D46B7-E569-4B45-9185-5CFB4B824729}"/>
              </a:ext>
            </a:extLst>
          </p:cNvPr>
          <p:cNvSpPr txBox="1"/>
          <p:nvPr/>
        </p:nvSpPr>
        <p:spPr>
          <a:xfrm>
            <a:off x="575556" y="2178209"/>
            <a:ext cx="7992888" cy="4524315"/>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GB" sz="2400" b="1" dirty="0">
                <a:latin typeface="Arial" panose="020B0604020202020204" pitchFamily="34" charset="0"/>
                <a:cs typeface="Arial" panose="020B0604020202020204" pitchFamily="34" charset="0"/>
              </a:rPr>
              <a:t>Cognitive Disorder/ Disabilities- </a:t>
            </a:r>
            <a:r>
              <a:rPr lang="en-GB" sz="2400" dirty="0">
                <a:latin typeface="Arial" panose="020B0604020202020204" pitchFamily="34" charset="0"/>
                <a:cs typeface="Arial" panose="020B0604020202020204" pitchFamily="34" charset="0"/>
              </a:rPr>
              <a:t>This may make it harder for people to understand the need for mouth care or to carry out mouth care. </a:t>
            </a:r>
          </a:p>
          <a:p>
            <a:pPr marL="342900" indent="-342900">
              <a:buClr>
                <a:schemeClr val="accent1"/>
              </a:buClr>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b="1" dirty="0">
                <a:latin typeface="Arial" panose="020B0604020202020204" pitchFamily="34" charset="0"/>
                <a:cs typeface="Arial" panose="020B0604020202020204" pitchFamily="34" charset="0"/>
              </a:rPr>
              <a:t>Medical Conditions- </a:t>
            </a:r>
            <a:r>
              <a:rPr lang="en-GB" sz="2400" dirty="0">
                <a:latin typeface="Arial" panose="020B0604020202020204" pitchFamily="34" charset="0"/>
                <a:cs typeface="Arial" panose="020B0604020202020204" pitchFamily="34" charset="0"/>
              </a:rPr>
              <a:t>Some medical conditions will make people more susceptible to oral health problems.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Diabetes, Xerostomia. </a:t>
            </a:r>
            <a:endParaRPr lang="en-GB" sz="2400" b="1" dirty="0">
              <a:latin typeface="Arial" panose="020B0604020202020204" pitchFamily="34" charset="0"/>
              <a:cs typeface="Arial" panose="020B0604020202020204" pitchFamily="34" charset="0"/>
            </a:endParaRPr>
          </a:p>
          <a:p>
            <a:pPr>
              <a:buClr>
                <a:schemeClr val="accent1"/>
              </a:buClr>
            </a:pPr>
            <a:endParaRPr lang="en-GB" sz="2400" b="1"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b="1" dirty="0">
                <a:latin typeface="Arial" panose="020B0604020202020204" pitchFamily="34" charset="0"/>
                <a:cs typeface="Arial" panose="020B0604020202020204" pitchFamily="34" charset="0"/>
              </a:rPr>
              <a:t>Physical Disabilities- </a:t>
            </a:r>
            <a:r>
              <a:rPr lang="en-GB" sz="2400" dirty="0">
                <a:latin typeface="Arial" panose="020B0604020202020204" pitchFamily="34" charset="0"/>
                <a:cs typeface="Arial" panose="020B0604020202020204" pitchFamily="34" charset="0"/>
              </a:rPr>
              <a:t>This may lead to difficulties in carrying out personal mouth care or mobility problems.</a:t>
            </a:r>
          </a:p>
          <a:p>
            <a:pPr>
              <a:buClr>
                <a:schemeClr val="accent1"/>
              </a:buClr>
            </a:pPr>
            <a:r>
              <a:rPr lang="en-GB" sz="2400" b="1" dirty="0">
                <a:latin typeface="Arial" panose="020B0604020202020204" pitchFamily="34" charset="0"/>
                <a:cs typeface="Arial" panose="020B0604020202020204" pitchFamily="34" charset="0"/>
              </a:rPr>
              <a:t>                                   </a:t>
            </a:r>
          </a:p>
          <a:p>
            <a:pPr>
              <a:buClr>
                <a:schemeClr val="accent1"/>
              </a:buClr>
            </a:pP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Mouth Care Matters 2019) </a:t>
            </a:r>
          </a:p>
        </p:txBody>
      </p:sp>
    </p:spTree>
    <p:extLst>
      <p:ext uri="{BB962C8B-B14F-4D97-AF65-F5344CB8AC3E}">
        <p14:creationId xmlns:p14="http://schemas.microsoft.com/office/powerpoint/2010/main" val="367445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ADCF-7F51-4A5C-ABA1-0C1F1C8C0ECC}"/>
              </a:ext>
            </a:extLst>
          </p:cNvPr>
          <p:cNvSpPr>
            <a:spLocks noGrp="1"/>
          </p:cNvSpPr>
          <p:nvPr>
            <p:ph type="title"/>
          </p:nvPr>
        </p:nvSpPr>
        <p:spPr>
          <a:xfrm>
            <a:off x="1763688" y="260648"/>
            <a:ext cx="8229600" cy="1252728"/>
          </a:xfrm>
        </p:spPr>
        <p:txBody>
          <a:bodyPr>
            <a:normAutofit/>
          </a:bodyPr>
          <a:lstStyle/>
          <a:p>
            <a:r>
              <a:rPr lang="en-GB" sz="3600" b="1" dirty="0">
                <a:latin typeface="Arial" panose="020B0604020202020204" pitchFamily="34" charset="0"/>
                <a:cs typeface="Arial" panose="020B0604020202020204" pitchFamily="34" charset="0"/>
              </a:rPr>
              <a:t>Oral Health &amp; People with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Mental Health Problems</a:t>
            </a:r>
            <a:endParaRPr lang="en-GB" sz="3600" dirty="0"/>
          </a:p>
        </p:txBody>
      </p:sp>
      <p:pic>
        <p:nvPicPr>
          <p:cNvPr id="5" name="Picture 4" descr="A picture containing person, indoor&#10;&#10;Description automatically generated">
            <a:extLst>
              <a:ext uri="{FF2B5EF4-FFF2-40B4-BE49-F238E27FC236}">
                <a16:creationId xmlns:a16="http://schemas.microsoft.com/office/drawing/2014/main" id="{8A907F4E-D9E8-45C1-A6CD-171259F34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317344"/>
            <a:ext cx="2873858" cy="2605273"/>
          </a:xfrm>
          <a:prstGeom prst="rect">
            <a:avLst/>
          </a:prstGeom>
        </p:spPr>
      </p:pic>
      <p:sp>
        <p:nvSpPr>
          <p:cNvPr id="6" name="TextBox 5">
            <a:extLst>
              <a:ext uri="{FF2B5EF4-FFF2-40B4-BE49-F238E27FC236}">
                <a16:creationId xmlns:a16="http://schemas.microsoft.com/office/drawing/2014/main" id="{EFB14697-50EE-4706-B4B6-8FD8A21F71F4}"/>
              </a:ext>
            </a:extLst>
          </p:cNvPr>
          <p:cNvSpPr txBox="1"/>
          <p:nvPr/>
        </p:nvSpPr>
        <p:spPr>
          <a:xfrm>
            <a:off x="397846" y="2176988"/>
            <a:ext cx="8229600" cy="1107996"/>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Mental health conditions such as depression can cause patients to lose motivation for personal hygiene including mouth care.  </a:t>
            </a:r>
          </a:p>
        </p:txBody>
      </p:sp>
      <p:sp>
        <p:nvSpPr>
          <p:cNvPr id="7" name="TextBox 6">
            <a:extLst>
              <a:ext uri="{FF2B5EF4-FFF2-40B4-BE49-F238E27FC236}">
                <a16:creationId xmlns:a16="http://schemas.microsoft.com/office/drawing/2014/main" id="{F122946D-94F4-4B53-9814-410937D064B8}"/>
              </a:ext>
            </a:extLst>
          </p:cNvPr>
          <p:cNvSpPr txBox="1"/>
          <p:nvPr/>
        </p:nvSpPr>
        <p:spPr>
          <a:xfrm>
            <a:off x="401998" y="3284984"/>
            <a:ext cx="5466146" cy="3477875"/>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May require motivation from hospital staff to encourage them to look after their mouths. </a:t>
            </a:r>
          </a:p>
          <a:p>
            <a:pPr marL="285750" indent="-285750">
              <a:buClr>
                <a:schemeClr val="accent1"/>
              </a:buClr>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This may include daily reminders and encouraging them at different times of the day when they are more receptive.</a:t>
            </a:r>
          </a:p>
          <a:p>
            <a:pPr marL="285750" indent="-285750">
              <a:buClr>
                <a:schemeClr val="accent1"/>
              </a:buClr>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A number of antidepressant medications can cause dry mouth.  </a:t>
            </a:r>
          </a:p>
        </p:txBody>
      </p:sp>
    </p:spTree>
    <p:extLst>
      <p:ext uri="{BB962C8B-B14F-4D97-AF65-F5344CB8AC3E}">
        <p14:creationId xmlns:p14="http://schemas.microsoft.com/office/powerpoint/2010/main" val="313813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4679-A11F-496D-AC23-F08551E74322}"/>
              </a:ext>
            </a:extLst>
          </p:cNvPr>
          <p:cNvSpPr>
            <a:spLocks noGrp="1"/>
          </p:cNvSpPr>
          <p:nvPr>
            <p:ph type="title"/>
          </p:nvPr>
        </p:nvSpPr>
        <p:spPr>
          <a:xfrm>
            <a:off x="1979712" y="260648"/>
            <a:ext cx="8229600" cy="1252728"/>
          </a:xfrm>
        </p:spPr>
        <p:txBody>
          <a:bodyPr>
            <a:normAutofit/>
          </a:bodyPr>
          <a:lstStyle/>
          <a:p>
            <a:r>
              <a:rPr lang="en-GB" sz="3600" b="1" dirty="0">
                <a:latin typeface="Arial" panose="020B0604020202020204" pitchFamily="34" charset="0"/>
                <a:cs typeface="Arial" panose="020B0604020202020204" pitchFamily="34" charset="0"/>
              </a:rPr>
              <a:t>Oral Health &amp; People with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Learning Disability</a:t>
            </a:r>
          </a:p>
        </p:txBody>
      </p:sp>
      <p:pic>
        <p:nvPicPr>
          <p:cNvPr id="7" name="Content Placeholder 5">
            <a:extLst>
              <a:ext uri="{FF2B5EF4-FFF2-40B4-BE49-F238E27FC236}">
                <a16:creationId xmlns:a16="http://schemas.microsoft.com/office/drawing/2014/main" id="{27A6093C-40F3-4679-A119-B8D858AAC51F}"/>
              </a:ext>
            </a:extLst>
          </p:cNvPr>
          <p:cNvPicPr>
            <a:picLocks noChangeAspect="1"/>
          </p:cNvPicPr>
          <p:nvPr/>
        </p:nvPicPr>
        <p:blipFill rotWithShape="1">
          <a:blip r:embed="rId3"/>
          <a:srcRect l="-1132" b="55276"/>
          <a:stretch/>
        </p:blipFill>
        <p:spPr>
          <a:xfrm>
            <a:off x="6156176" y="3985032"/>
            <a:ext cx="2674639" cy="2518762"/>
          </a:xfrm>
          <a:prstGeom prst="rect">
            <a:avLst/>
          </a:prstGeom>
        </p:spPr>
      </p:pic>
      <p:sp>
        <p:nvSpPr>
          <p:cNvPr id="8" name="TextBox 7">
            <a:extLst>
              <a:ext uri="{FF2B5EF4-FFF2-40B4-BE49-F238E27FC236}">
                <a16:creationId xmlns:a16="http://schemas.microsoft.com/office/drawing/2014/main" id="{6EFCE1DA-4788-42AE-AF49-F6A4028D6092}"/>
              </a:ext>
            </a:extLst>
          </p:cNvPr>
          <p:cNvSpPr txBox="1"/>
          <p:nvPr/>
        </p:nvSpPr>
        <p:spPr>
          <a:xfrm>
            <a:off x="354360" y="1916832"/>
            <a:ext cx="8435279" cy="2462213"/>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The oral health of people with moderate – severe LD has been found to be poorer than that of the general population. </a:t>
            </a:r>
          </a:p>
          <a:p>
            <a:pPr>
              <a:buClr>
                <a:schemeClr val="accent1"/>
              </a:buClr>
            </a:pPr>
            <a:endParaRPr lang="en-GB" sz="2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Have been found to have higher rates of untreated dental decay and severe gum disease.</a:t>
            </a:r>
          </a:p>
          <a:p>
            <a:pPr marL="285750" indent="-285750">
              <a:buClr>
                <a:schemeClr val="accent1"/>
              </a:buClr>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1063FB-41D4-412B-BA30-5AA31325D146}"/>
              </a:ext>
            </a:extLst>
          </p:cNvPr>
          <p:cNvSpPr txBox="1"/>
          <p:nvPr/>
        </p:nvSpPr>
        <p:spPr>
          <a:xfrm>
            <a:off x="336848" y="4135139"/>
            <a:ext cx="5472608" cy="2800767"/>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Patients with LD or autism may find it difficult to communicate when they are in pain or have problems with their mouth.</a:t>
            </a:r>
          </a:p>
          <a:p>
            <a:pPr marL="342900" indent="-342900">
              <a:buClr>
                <a:schemeClr val="accent1"/>
              </a:buClr>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r>
              <a:rPr lang="en-GB" sz="2200" dirty="0">
                <a:latin typeface="Arial" panose="020B0604020202020204" pitchFamily="34" charset="0"/>
                <a:cs typeface="Arial" panose="020B0604020202020204" pitchFamily="34" charset="0"/>
              </a:rPr>
              <a:t>May need simple reminders regarding oral care or may require assistance. </a:t>
            </a:r>
          </a:p>
          <a:p>
            <a:pPr marL="285750" indent="-285750">
              <a:buClr>
                <a:schemeClr val="accent1"/>
              </a:buClr>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94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155DA6-03C4-46AC-AC2E-FC9F2765EAF0}"/>
              </a:ext>
            </a:extLst>
          </p:cNvPr>
          <p:cNvSpPr>
            <a:spLocks noGrp="1"/>
          </p:cNvSpPr>
          <p:nvPr>
            <p:ph idx="1"/>
          </p:nvPr>
        </p:nvSpPr>
        <p:spPr>
          <a:xfrm>
            <a:off x="318356" y="2246962"/>
            <a:ext cx="8507288" cy="3888432"/>
          </a:xfrm>
        </p:spPr>
        <p:txBody>
          <a:bodyPr>
            <a:normAutofit lnSpcReduction="10000"/>
          </a:bodyPr>
          <a:lstStyle/>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Highlighted that awareness and implementation of NICE 2016 guidelines should be a priority.</a:t>
            </a:r>
          </a:p>
          <a:p>
            <a:pPr marL="342900" indent="-342900">
              <a:buFont typeface="Wingdings" panose="05000000000000000000" pitchFamily="2" charset="2"/>
              <a:buChar char="v"/>
            </a:pPr>
            <a:r>
              <a:rPr lang="en-GB" dirty="0">
                <a:latin typeface="Arial" panose="020B0604020202020204" pitchFamily="34" charset="0"/>
                <a:cs typeface="Arial" panose="020B0604020202020204" pitchFamily="34" charset="0"/>
              </a:rPr>
              <a:t>All care homes should have an Oral Health Policy (NICE 2016).</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Oral Health Champion to be assigned.</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Individual care plans &amp; oral health assessment to be completed on admission.</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Daily mouth care following ‘</a:t>
            </a:r>
            <a:r>
              <a:rPr lang="en-GB" i="1" dirty="0">
                <a:latin typeface="Arial" panose="020B0604020202020204" pitchFamily="34" charset="0"/>
                <a:cs typeface="Arial" panose="020B0604020202020204" pitchFamily="34" charset="0"/>
              </a:rPr>
              <a:t>Delivering better oral health toolkit’ .</a:t>
            </a: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Supporting staff knowledge and skills by providing training</a:t>
            </a:r>
            <a:endParaRPr lang="en-GB" dirty="0"/>
          </a:p>
        </p:txBody>
      </p:sp>
      <p:sp>
        <p:nvSpPr>
          <p:cNvPr id="3" name="Title 2">
            <a:extLst>
              <a:ext uri="{FF2B5EF4-FFF2-40B4-BE49-F238E27FC236}">
                <a16:creationId xmlns:a16="http://schemas.microsoft.com/office/drawing/2014/main" id="{5EB88D9D-4E30-4E54-B1DE-EDF954327AC9}"/>
              </a:ext>
            </a:extLst>
          </p:cNvPr>
          <p:cNvSpPr>
            <a:spLocks noGrp="1"/>
          </p:cNvSpPr>
          <p:nvPr>
            <p:ph type="title"/>
          </p:nvPr>
        </p:nvSpPr>
        <p:spPr>
          <a:xfrm>
            <a:off x="914400" y="0"/>
            <a:ext cx="8229600" cy="1938544"/>
          </a:xfrm>
        </p:spPr>
        <p:txBody>
          <a:bodyPr>
            <a:normAutofit/>
          </a:bodyPr>
          <a:lstStyle/>
          <a:p>
            <a:r>
              <a:rPr lang="en-GB" b="1" dirty="0">
                <a:latin typeface="Arial" panose="020B0604020202020204" pitchFamily="34" charset="0"/>
                <a:cs typeface="Arial" panose="020B0604020202020204" pitchFamily="34" charset="0"/>
              </a:rPr>
              <a:t>           CQC Smiling Matters   				   Report 2019 </a:t>
            </a:r>
            <a:endParaRPr lang="en-GB" dirty="0"/>
          </a:p>
        </p:txBody>
      </p:sp>
    </p:spTree>
    <p:extLst>
      <p:ext uri="{BB962C8B-B14F-4D97-AF65-F5344CB8AC3E}">
        <p14:creationId xmlns:p14="http://schemas.microsoft.com/office/powerpoint/2010/main" val="121888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BAB42F-208F-45D5-803E-431894349582}"/>
              </a:ext>
            </a:extLst>
          </p:cNvPr>
          <p:cNvSpPr>
            <a:spLocks noGrp="1"/>
          </p:cNvSpPr>
          <p:nvPr>
            <p:ph idx="1"/>
          </p:nvPr>
        </p:nvSpPr>
        <p:spPr>
          <a:xfrm>
            <a:off x="395536" y="2420888"/>
            <a:ext cx="8064896" cy="3960440"/>
          </a:xfrm>
        </p:spPr>
        <p:txBody>
          <a:bodyPr>
            <a:normAutofit fontScale="92500"/>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Assess the mouth care needs of all residents on admission.</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The oral health assessment can be used as part of daily mouth care and results should be clearly recorded.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Australian Institute of Health &amp; Welfare Oral Health Assessment tool is recommended by NICE guidelines 2016 (NG48).</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Record results of the oral health assessment in the patient’s care plan.</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Any areas scoring 1 or 2 on the assessment tool – seek dentist advice.</a:t>
            </a:r>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GB" dirty="0"/>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565E1FF-6265-4135-9F8F-E0622AADC198}"/>
              </a:ext>
            </a:extLst>
          </p:cNvPr>
          <p:cNvSpPr>
            <a:spLocks noGrp="1"/>
          </p:cNvSpPr>
          <p:nvPr>
            <p:ph type="title"/>
          </p:nvPr>
        </p:nvSpPr>
        <p:spPr>
          <a:xfrm>
            <a:off x="3179508" y="65314"/>
            <a:ext cx="5987007" cy="1584176"/>
          </a:xfrm>
        </p:spPr>
        <p:txBody>
          <a:bodyPr>
            <a:normAutofit/>
          </a:bodyPr>
          <a:lstStyle/>
          <a:p>
            <a:r>
              <a:rPr lang="en-GB" b="1" dirty="0">
                <a:latin typeface="Arial" panose="020B0604020202020204" pitchFamily="34" charset="0"/>
                <a:cs typeface="Arial" panose="020B0604020202020204" pitchFamily="34" charset="0"/>
              </a:rPr>
              <a:t>Oral Health Assessment Tool</a:t>
            </a:r>
          </a:p>
        </p:txBody>
      </p:sp>
    </p:spTree>
    <p:extLst>
      <p:ext uri="{BB962C8B-B14F-4D97-AF65-F5344CB8AC3E}">
        <p14:creationId xmlns:p14="http://schemas.microsoft.com/office/powerpoint/2010/main" val="201662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D97E5E-602E-46EE-AEEE-A3A11752C61C}"/>
              </a:ext>
            </a:extLst>
          </p:cNvPr>
          <p:cNvSpPr>
            <a:spLocks noGrp="1"/>
          </p:cNvSpPr>
          <p:nvPr>
            <p:ph idx="1"/>
          </p:nvPr>
        </p:nvSpPr>
        <p:spPr>
          <a:xfrm>
            <a:off x="287524" y="2060848"/>
            <a:ext cx="8568952" cy="3960440"/>
          </a:xfrm>
        </p:spPr>
        <p:txBody>
          <a:bodyPr>
            <a:normAutofit fontScale="92500" lnSpcReduction="10000"/>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Record results of oral health assessment</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Record how the resident usually manages their daily mouth care and what support they need.</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Record if they have dentures, marked or unmarked.</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Record name &amp; address of resident’s dentist and ensure check ups are booked &amp; recorded.</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Daily documentation of oral care and any concerns.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Review and update residents' mouth care needs in their personal care plans, as their mouth care needs change, to ensure care plans are kept up to date.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All care plans should have review dates (at least monthly). </a:t>
            </a:r>
          </a:p>
          <a:p>
            <a:endParaRPr lang="en-GB" dirty="0"/>
          </a:p>
        </p:txBody>
      </p:sp>
      <p:sp>
        <p:nvSpPr>
          <p:cNvPr id="3" name="Title 2">
            <a:extLst>
              <a:ext uri="{FF2B5EF4-FFF2-40B4-BE49-F238E27FC236}">
                <a16:creationId xmlns:a16="http://schemas.microsoft.com/office/drawing/2014/main" id="{065FC19D-D94A-4ADB-827B-C645A729ADB9}"/>
              </a:ext>
            </a:extLst>
          </p:cNvPr>
          <p:cNvSpPr>
            <a:spLocks noGrp="1"/>
          </p:cNvSpPr>
          <p:nvPr>
            <p:ph type="title"/>
          </p:nvPr>
        </p:nvSpPr>
        <p:spPr>
          <a:xfrm>
            <a:off x="2051720" y="210348"/>
            <a:ext cx="8229600" cy="1252728"/>
          </a:xfrm>
        </p:spPr>
        <p:txBody>
          <a:bodyPr/>
          <a:lstStyle/>
          <a:p>
            <a:r>
              <a:rPr lang="en-GB" b="1" dirty="0">
                <a:latin typeface="Arial" panose="020B0604020202020204" pitchFamily="34" charset="0"/>
                <a:cs typeface="Arial" panose="020B0604020202020204" pitchFamily="34" charset="0"/>
              </a:rPr>
              <a:t>Care planning</a:t>
            </a:r>
          </a:p>
        </p:txBody>
      </p:sp>
    </p:spTree>
    <p:extLst>
      <p:ext uri="{BB962C8B-B14F-4D97-AF65-F5344CB8AC3E}">
        <p14:creationId xmlns:p14="http://schemas.microsoft.com/office/powerpoint/2010/main" val="298272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146D9E-285B-406C-B4E5-20D451621825}"/>
              </a:ext>
            </a:extLst>
          </p:cNvPr>
          <p:cNvPicPr>
            <a:picLocks noGrp="1" noChangeAspect="1"/>
          </p:cNvPicPr>
          <p:nvPr>
            <p:ph idx="1"/>
          </p:nvPr>
        </p:nvPicPr>
        <p:blipFill>
          <a:blip r:embed="rId3"/>
          <a:stretch>
            <a:fillRect/>
          </a:stretch>
        </p:blipFill>
        <p:spPr>
          <a:xfrm>
            <a:off x="1115616" y="260648"/>
            <a:ext cx="7128792" cy="6597352"/>
          </a:xfrm>
          <a:prstGeom prst="rect">
            <a:avLst/>
          </a:prstGeom>
        </p:spPr>
      </p:pic>
    </p:spTree>
    <p:extLst>
      <p:ext uri="{BB962C8B-B14F-4D97-AF65-F5344CB8AC3E}">
        <p14:creationId xmlns:p14="http://schemas.microsoft.com/office/powerpoint/2010/main" val="163653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E1D4-3241-4767-9755-E3192FB2B1E9}"/>
              </a:ext>
            </a:extLst>
          </p:cNvPr>
          <p:cNvSpPr>
            <a:spLocks noGrp="1"/>
          </p:cNvSpPr>
          <p:nvPr>
            <p:ph type="title"/>
          </p:nvPr>
        </p:nvSpPr>
        <p:spPr>
          <a:xfrm>
            <a:off x="2555776" y="375396"/>
            <a:ext cx="6419056" cy="1252728"/>
          </a:xfrm>
        </p:spPr>
        <p:txBody>
          <a:bodyPr/>
          <a:lstStyle/>
          <a:p>
            <a:r>
              <a:rPr lang="en-GB" dirty="0"/>
              <a:t>          </a:t>
            </a:r>
            <a:r>
              <a:rPr lang="en-GB" b="1" dirty="0">
                <a:latin typeface="Arial" panose="020B0604020202020204" pitchFamily="34" charset="0"/>
                <a:cs typeface="Arial" panose="020B0604020202020204" pitchFamily="34" charset="0"/>
              </a:rPr>
              <a:t>Mouth Cancer</a:t>
            </a:r>
          </a:p>
        </p:txBody>
      </p:sp>
      <p:sp>
        <p:nvSpPr>
          <p:cNvPr id="3" name="Content Placeholder 2">
            <a:extLst>
              <a:ext uri="{FF2B5EF4-FFF2-40B4-BE49-F238E27FC236}">
                <a16:creationId xmlns:a16="http://schemas.microsoft.com/office/drawing/2014/main" id="{354B832E-0070-4F1E-B260-0E6331EDA19B}"/>
              </a:ext>
            </a:extLst>
          </p:cNvPr>
          <p:cNvSpPr>
            <a:spLocks noGrp="1"/>
          </p:cNvSpPr>
          <p:nvPr>
            <p:ph sz="quarter" idx="13"/>
          </p:nvPr>
        </p:nvSpPr>
        <p:spPr>
          <a:xfrm>
            <a:off x="566927" y="2148364"/>
            <a:ext cx="8010145" cy="3591304"/>
          </a:xfrm>
        </p:spPr>
        <p:txBody>
          <a:bodyPr>
            <a:normAutofit lnSpcReduction="10000"/>
          </a:bodyPr>
          <a:lstStyle/>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Mouth cancer can occur in a number of places. Three signs and symptoms </a:t>
            </a:r>
            <a:r>
              <a:rPr lang="en-GB" b="1" dirty="0">
                <a:solidFill>
                  <a:schemeClr val="tx1"/>
                </a:solidFill>
                <a:latin typeface="Arial" panose="020B0604020202020204" pitchFamily="34" charset="0"/>
                <a:cs typeface="Arial" panose="020B0604020202020204" pitchFamily="34" charset="0"/>
              </a:rPr>
              <a:t>not to ignore &amp; to be reported to your dentist </a:t>
            </a:r>
            <a:r>
              <a:rPr lang="en-GB" dirty="0">
                <a:solidFill>
                  <a:schemeClr val="tx1"/>
                </a:solidFill>
                <a:latin typeface="Arial" panose="020B0604020202020204" pitchFamily="34" charset="0"/>
                <a:cs typeface="Arial" panose="020B0604020202020204" pitchFamily="34" charset="0"/>
              </a:rPr>
              <a:t>are:</a:t>
            </a:r>
          </a:p>
          <a:p>
            <a:pPr marL="0" indent="0">
              <a:buNone/>
            </a:pPr>
            <a:endParaRPr lang="en-GB" dirty="0">
              <a:solidFill>
                <a:schemeClr val="tx1"/>
              </a:solidFill>
              <a:latin typeface="Arial" panose="020B0604020202020204" pitchFamily="34" charset="0"/>
              <a:cs typeface="Arial" panose="020B0604020202020204" pitchFamily="34" charset="0"/>
            </a:endParaRPr>
          </a:p>
          <a:p>
            <a:pPr lvl="0">
              <a:spcBef>
                <a:spcPts val="0"/>
              </a:spcBef>
              <a:buSzTx/>
              <a:buFont typeface="Wingdings" panose="05000000000000000000" pitchFamily="2" charset="2"/>
              <a:buChar char="v"/>
              <a:defRPr/>
            </a:pPr>
            <a:r>
              <a:rPr lang="en-GB" dirty="0">
                <a:solidFill>
                  <a:schemeClr val="tx1"/>
                </a:solidFill>
                <a:latin typeface="Arial" panose="020B0604020202020204" pitchFamily="34" charset="0"/>
                <a:cs typeface="Arial" panose="020B0604020202020204" pitchFamily="34" charset="0"/>
              </a:rPr>
              <a:t>Any mouth ulcers present for </a:t>
            </a:r>
            <a:r>
              <a:rPr lang="en-GB" b="1" dirty="0">
                <a:solidFill>
                  <a:schemeClr val="tx1"/>
                </a:solidFill>
                <a:latin typeface="Arial" panose="020B0604020202020204" pitchFamily="34" charset="0"/>
                <a:cs typeface="Arial" panose="020B0604020202020204" pitchFamily="34" charset="0"/>
              </a:rPr>
              <a:t>over 10 days</a:t>
            </a:r>
          </a:p>
          <a:p>
            <a:pPr lvl="0">
              <a:spcBef>
                <a:spcPts val="0"/>
              </a:spcBef>
              <a:buSzTx/>
              <a:buFont typeface="Wingdings" panose="05000000000000000000" pitchFamily="2" charset="2"/>
              <a:buChar char="v"/>
              <a:defRPr/>
            </a:pPr>
            <a:r>
              <a:rPr lang="en-GB" dirty="0">
                <a:solidFill>
                  <a:schemeClr val="tx1"/>
                </a:solidFill>
                <a:latin typeface="Arial" panose="020B0604020202020204" pitchFamily="34" charset="0"/>
                <a:cs typeface="Arial" panose="020B0604020202020204" pitchFamily="34" charset="0"/>
              </a:rPr>
              <a:t>Red and white patches in the mouth.</a:t>
            </a:r>
          </a:p>
          <a:p>
            <a:pPr lvl="0">
              <a:spcBef>
                <a:spcPts val="0"/>
              </a:spcBef>
              <a:buSzTx/>
              <a:buFont typeface="Wingdings" panose="05000000000000000000" pitchFamily="2" charset="2"/>
              <a:buChar char="v"/>
              <a:defRPr/>
            </a:pPr>
            <a:r>
              <a:rPr lang="en-GB" dirty="0">
                <a:solidFill>
                  <a:schemeClr val="tx1"/>
                </a:solidFill>
                <a:latin typeface="Arial" panose="020B0604020202020204" pitchFamily="34" charset="0"/>
                <a:cs typeface="Arial" panose="020B0604020202020204" pitchFamily="34" charset="0"/>
              </a:rPr>
              <a:t>Unusual lumps or swellings in the mouth or head and neck area.</a:t>
            </a:r>
            <a:r>
              <a:rPr lang="en-GB" dirty="0"/>
              <a:t> </a:t>
            </a:r>
            <a:endParaRPr lang="en-GB" dirty="0">
              <a:solidFill>
                <a:schemeClr val="tx1"/>
              </a:solidFill>
              <a:latin typeface="Arial" panose="020B0604020202020204" pitchFamily="34" charset="0"/>
              <a:cs typeface="Arial" panose="020B0604020202020204" pitchFamily="34" charset="0"/>
            </a:endParaRPr>
          </a:p>
          <a:p>
            <a:pPr lvl="0">
              <a:spcBef>
                <a:spcPts val="0"/>
              </a:spcBef>
              <a:buSzTx/>
              <a:buFont typeface="Wingdings" panose="05000000000000000000" pitchFamily="2" charset="2"/>
              <a:buChar char="v"/>
              <a:defRPr/>
            </a:pPr>
            <a:endParaRPr lang="en-GB" dirty="0">
              <a:solidFill>
                <a:schemeClr val="tx1"/>
              </a:solidFill>
              <a:latin typeface="Arial" panose="020B0604020202020204" pitchFamily="34" charset="0"/>
              <a:cs typeface="Arial" panose="020B0604020202020204" pitchFamily="34" charset="0"/>
            </a:endParaRPr>
          </a:p>
          <a:p>
            <a:pPr lvl="0">
              <a:spcBef>
                <a:spcPts val="0"/>
              </a:spcBef>
              <a:buSzTx/>
              <a:buFont typeface="Wingdings" panose="05000000000000000000" pitchFamily="2" charset="2"/>
              <a:buChar char="v"/>
              <a:defRPr/>
            </a:pPr>
            <a:r>
              <a:rPr lang="en-GB" dirty="0">
                <a:solidFill>
                  <a:schemeClr val="tx1"/>
                </a:solidFill>
                <a:latin typeface="Arial" panose="020B0604020202020204" pitchFamily="34" charset="0"/>
                <a:cs typeface="Arial" panose="020B0604020202020204" pitchFamily="34" charset="0"/>
              </a:rPr>
              <a:t>Early detection is so important!</a:t>
            </a:r>
          </a:p>
          <a:p>
            <a:endParaRPr lang="en-GB"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874648D3-2729-4212-84EE-C2224C1E3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520" y="4946352"/>
            <a:ext cx="2320280" cy="120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BA544D05-AE7E-4691-9247-6C2C6542C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41736"/>
            <a:ext cx="63277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38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0380-6E9A-4F4F-A417-D646126FC45A}"/>
              </a:ext>
            </a:extLst>
          </p:cNvPr>
          <p:cNvSpPr>
            <a:spLocks noGrp="1"/>
          </p:cNvSpPr>
          <p:nvPr>
            <p:ph type="title"/>
          </p:nvPr>
        </p:nvSpPr>
        <p:spPr>
          <a:xfrm>
            <a:off x="2220894" y="288444"/>
            <a:ext cx="6419056" cy="1252728"/>
          </a:xfrm>
        </p:spPr>
        <p:txBody>
          <a:bodyPr/>
          <a:lstStyle/>
          <a:p>
            <a:r>
              <a:rPr lang="en-GB" b="1" dirty="0">
                <a:latin typeface="Arial" panose="020B0604020202020204" pitchFamily="34" charset="0"/>
                <a:cs typeface="Arial" panose="020B0604020202020204" pitchFamily="34" charset="0"/>
              </a:rPr>
              <a:t>             Mouth Cancer</a:t>
            </a:r>
            <a:endParaRPr lang="en-GB" dirty="0"/>
          </a:p>
        </p:txBody>
      </p:sp>
      <p:sp>
        <p:nvSpPr>
          <p:cNvPr id="3" name="Content Placeholder 2">
            <a:extLst>
              <a:ext uri="{FF2B5EF4-FFF2-40B4-BE49-F238E27FC236}">
                <a16:creationId xmlns:a16="http://schemas.microsoft.com/office/drawing/2014/main" id="{E229027C-8C2E-4A4B-B428-D11A9BACC6C8}"/>
              </a:ext>
            </a:extLst>
          </p:cNvPr>
          <p:cNvSpPr>
            <a:spLocks noGrp="1"/>
          </p:cNvSpPr>
          <p:nvPr>
            <p:ph sz="quarter" idx="13"/>
          </p:nvPr>
        </p:nvSpPr>
        <p:spPr>
          <a:xfrm>
            <a:off x="679890" y="2106118"/>
            <a:ext cx="3822192" cy="3447288"/>
          </a:xfrm>
        </p:spPr>
        <p:txBody>
          <a:bodyPr>
            <a:normAutofit lnSpcReduction="10000"/>
          </a:bodyPr>
          <a:lstStyle/>
          <a:p>
            <a:pPr marL="0" indent="0">
              <a:buClr>
                <a:schemeClr val="accent1"/>
              </a:buClr>
              <a:buNone/>
            </a:pPr>
            <a:r>
              <a:rPr lang="en-GB" b="1" dirty="0">
                <a:latin typeface="Arial" panose="020B0604020202020204" pitchFamily="34" charset="0"/>
                <a:cs typeface="Arial" panose="020B0604020202020204" pitchFamily="34" charset="0"/>
              </a:rPr>
              <a:t>Risk factors:</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Smoking and alcohol</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Low fruit/vegetable diets</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Poor oral hygiene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Low immune system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Social disadvantage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Sun exposure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HPV infection</a:t>
            </a:r>
          </a:p>
          <a:p>
            <a:endParaRPr lang="en-GB" dirty="0"/>
          </a:p>
        </p:txBody>
      </p:sp>
      <p:pic>
        <p:nvPicPr>
          <p:cNvPr id="5" name="Picture 2">
            <a:extLst>
              <a:ext uri="{FF2B5EF4-FFF2-40B4-BE49-F238E27FC236}">
                <a16:creationId xmlns:a16="http://schemas.microsoft.com/office/drawing/2014/main" id="{75CFD3A4-8DB9-4429-9CF5-F2C22DD45A65}"/>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553015" y="4980333"/>
            <a:ext cx="2133785" cy="114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F9FAE8D9-5A56-4BEF-8552-67A14CA2C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272" y="2492896"/>
            <a:ext cx="3174443" cy="219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BADF8D8D-BF03-40D4-9B41-DEE40305F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51993"/>
            <a:ext cx="63277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2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EC31-9F7A-4A31-88F9-7307836286C1}"/>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Before you start… </a:t>
            </a:r>
          </a:p>
        </p:txBody>
      </p:sp>
      <p:sp>
        <p:nvSpPr>
          <p:cNvPr id="3" name="Content Placeholder 2">
            <a:extLst>
              <a:ext uri="{FF2B5EF4-FFF2-40B4-BE49-F238E27FC236}">
                <a16:creationId xmlns:a16="http://schemas.microsoft.com/office/drawing/2014/main" id="{FC8B42E0-EE84-4107-96FE-D8695194C030}"/>
              </a:ext>
            </a:extLst>
          </p:cNvPr>
          <p:cNvSpPr>
            <a:spLocks noGrp="1"/>
          </p:cNvSpPr>
          <p:nvPr>
            <p:ph sz="quarter" idx="13"/>
          </p:nvPr>
        </p:nvSpPr>
        <p:spPr>
          <a:xfrm>
            <a:off x="323528" y="2204864"/>
            <a:ext cx="8568951" cy="4314808"/>
          </a:xfrm>
        </p:spPr>
        <p:txBody>
          <a:bodyPr>
            <a:normAutofit/>
          </a:bodyPr>
          <a:lstStyle/>
          <a:p>
            <a:pPr>
              <a:spcBef>
                <a:spcPct val="0"/>
              </a:spcBef>
              <a:buFont typeface="Wingdings" panose="05000000000000000000" pitchFamily="2" charset="2"/>
              <a:buChar char="v"/>
            </a:pPr>
            <a:r>
              <a:rPr lang="en-GB" sz="2200" dirty="0">
                <a:latin typeface="Arial" panose="020B0604020202020204" pitchFamily="34" charset="0"/>
                <a:cs typeface="Arial" panose="020B0604020202020204" pitchFamily="34" charset="0"/>
              </a:rPr>
              <a:t>It is important to read all the slides and the accompanying notes below the slides in order to complete this training fully.</a:t>
            </a:r>
          </a:p>
          <a:p>
            <a:pPr>
              <a:spcBef>
                <a:spcPct val="0"/>
              </a:spcBef>
              <a:buFont typeface="Wingdings" panose="05000000000000000000" pitchFamily="2" charset="2"/>
              <a:buChar char="v"/>
            </a:pPr>
            <a:endParaRPr lang="en-GB" sz="2200"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v"/>
            </a:pPr>
            <a:r>
              <a:rPr lang="en-GB" sz="2200" dirty="0">
                <a:latin typeface="Arial" panose="020B0604020202020204" pitchFamily="34" charset="0"/>
                <a:cs typeface="Arial" panose="020B0604020202020204" pitchFamily="34" charset="0"/>
              </a:rPr>
              <a:t> If you cannot see the written notes below each slide you will need to turn ‘notes’ on. This button is usually at the bottom of your screen and says ‘Notes’. Click this to turn on if needed.</a:t>
            </a:r>
          </a:p>
          <a:p>
            <a:pPr marL="0" indent="0">
              <a:spcBef>
                <a:spcPct val="0"/>
              </a:spcBef>
              <a:buNone/>
            </a:pPr>
            <a:endParaRPr lang="en-GB" sz="2200"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v"/>
            </a:pPr>
            <a:r>
              <a:rPr lang="en-GB" sz="2200" dirty="0">
                <a:latin typeface="Arial" panose="020B0604020202020204" pitchFamily="34" charset="0"/>
                <a:cs typeface="Arial" panose="020B0604020202020204" pitchFamily="34" charset="0"/>
              </a:rPr>
              <a:t>If you have any questions please feel free to email or call the CDS Essex Oral Health Improvement Team. Our full contact details can be found on </a:t>
            </a:r>
            <a:r>
              <a:rPr lang="en-GB" sz="2200">
                <a:latin typeface="Arial" panose="020B0604020202020204" pitchFamily="34" charset="0"/>
                <a:cs typeface="Arial" panose="020B0604020202020204" pitchFamily="34" charset="0"/>
              </a:rPr>
              <a:t>slide 82.  </a:t>
            </a:r>
            <a:endParaRPr lang="en-GB" sz="2200" dirty="0">
              <a:latin typeface="Arial" panose="020B0604020202020204" pitchFamily="34" charset="0"/>
              <a:cs typeface="Arial" panose="020B0604020202020204" pitchFamily="34" charset="0"/>
            </a:endParaRPr>
          </a:p>
          <a:p>
            <a:pPr marL="0" indent="0">
              <a:spcBef>
                <a:spcPct val="0"/>
              </a:spcBef>
              <a:buNone/>
            </a:pPr>
            <a:endParaRPr lang="en-GB" sz="2200"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v"/>
            </a:pPr>
            <a:r>
              <a:rPr lang="en-GB" sz="2200" dirty="0">
                <a:latin typeface="Arial" panose="020B0604020202020204" pitchFamily="34" charset="0"/>
                <a:cs typeface="Arial" panose="020B0604020202020204" pitchFamily="34" charset="0"/>
              </a:rPr>
              <a:t>We hope you enjoy this online training toolkit. </a:t>
            </a:r>
          </a:p>
          <a:p>
            <a:endParaRPr lang="en-GB" dirty="0"/>
          </a:p>
        </p:txBody>
      </p:sp>
    </p:spTree>
    <p:extLst>
      <p:ext uri="{BB962C8B-B14F-4D97-AF65-F5344CB8AC3E}">
        <p14:creationId xmlns:p14="http://schemas.microsoft.com/office/powerpoint/2010/main" val="1535849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CC3E-8B5C-4DC7-B4D1-8A78A21647E8}"/>
              </a:ext>
            </a:extLst>
          </p:cNvPr>
          <p:cNvSpPr>
            <a:spLocks noGrp="1"/>
          </p:cNvSpPr>
          <p:nvPr>
            <p:ph type="title"/>
          </p:nvPr>
        </p:nvSpPr>
        <p:spPr>
          <a:xfrm>
            <a:off x="3059832" y="620688"/>
            <a:ext cx="6419056" cy="1252728"/>
          </a:xfrm>
        </p:spPr>
        <p:txBody>
          <a:bodyPr>
            <a:normAutofit fontScale="90000"/>
          </a:bodyPr>
          <a:lstStyle/>
          <a:p>
            <a:r>
              <a:rPr lang="en-GB" sz="5300" b="1" dirty="0">
                <a:solidFill>
                  <a:schemeClr val="bg1"/>
                </a:solidFill>
                <a:effectLst>
                  <a:outerShdw blurRad="38100" dist="38100" dir="2700000" algn="tl">
                    <a:srgbClr val="000000">
                      <a:alpha val="43137"/>
                    </a:srgbClr>
                  </a:outerShdw>
                </a:effectLst>
                <a:latin typeface="Arial" pitchFamily="34" charset="0"/>
                <a:cs typeface="Arial" pitchFamily="34" charset="0"/>
              </a:rPr>
              <a:t>Brushing Video</a:t>
            </a:r>
            <a:br>
              <a:rPr lang="en-GB"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b="1" dirty="0"/>
          </a:p>
        </p:txBody>
      </p:sp>
      <p:pic>
        <p:nvPicPr>
          <p:cNvPr id="5" name="Online Media 4" title="How to Brush Your Teeth Animation MCM">
            <a:hlinkClick r:id="" action="ppaction://media"/>
            <a:extLst>
              <a:ext uri="{FF2B5EF4-FFF2-40B4-BE49-F238E27FC236}">
                <a16:creationId xmlns:a16="http://schemas.microsoft.com/office/drawing/2014/main" id="{25A6E385-93C1-45FF-8DDC-42EA99AC4A30}"/>
              </a:ext>
            </a:extLst>
          </p:cNvPr>
          <p:cNvPicPr>
            <a:picLocks noRot="1" noChangeAspect="1"/>
          </p:cNvPicPr>
          <p:nvPr>
            <a:videoFile r:link="rId1"/>
          </p:nvPr>
        </p:nvPicPr>
        <p:blipFill>
          <a:blip r:embed="rId4"/>
          <a:stretch>
            <a:fillRect/>
          </a:stretch>
        </p:blipFill>
        <p:spPr>
          <a:xfrm>
            <a:off x="755576" y="2132856"/>
            <a:ext cx="7901763" cy="4464496"/>
          </a:xfrm>
          <a:prstGeom prst="rect">
            <a:avLst/>
          </a:prstGeom>
        </p:spPr>
      </p:pic>
    </p:spTree>
    <p:extLst>
      <p:ext uri="{BB962C8B-B14F-4D97-AF65-F5344CB8AC3E}">
        <p14:creationId xmlns:p14="http://schemas.microsoft.com/office/powerpoint/2010/main" val="21091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F0E9EF-48B0-4F9B-A0BA-D2AB8947518E}"/>
              </a:ext>
            </a:extLst>
          </p:cNvPr>
          <p:cNvSpPr/>
          <p:nvPr/>
        </p:nvSpPr>
        <p:spPr>
          <a:xfrm>
            <a:off x="4631432" y="492938"/>
            <a:ext cx="3400440" cy="830997"/>
          </a:xfrm>
          <a:prstGeom prst="rect">
            <a:avLst/>
          </a:prstGeom>
        </p:spPr>
        <p:txBody>
          <a:bodyPr wrap="square">
            <a:spAutoFit/>
          </a:bodyPr>
          <a:lstStyle/>
          <a:p>
            <a:pPr algn="ctr" fontAlgn="auto">
              <a:spcBef>
                <a:spcPts val="0"/>
              </a:spcBef>
              <a:spcAft>
                <a:spcPts val="0"/>
              </a:spcAft>
              <a:defRPr/>
            </a:pPr>
            <a:r>
              <a:rPr lang="en-GB" sz="4800" b="1" dirty="0">
                <a:solidFill>
                  <a:schemeClr val="bg1"/>
                </a:solidFill>
                <a:effectLst>
                  <a:outerShdw blurRad="38100" dist="38100" dir="2700000" algn="tl">
                    <a:srgbClr val="000000">
                      <a:alpha val="43137"/>
                    </a:srgbClr>
                  </a:outerShdw>
                </a:effectLst>
                <a:latin typeface="Arial" pitchFamily="34" charset="0"/>
                <a:cs typeface="Arial" pitchFamily="34" charset="0"/>
              </a:rPr>
              <a:t>Brushing</a:t>
            </a:r>
          </a:p>
        </p:txBody>
      </p:sp>
      <p:sp>
        <p:nvSpPr>
          <p:cNvPr id="8" name="Content Placeholder 7">
            <a:extLst>
              <a:ext uri="{FF2B5EF4-FFF2-40B4-BE49-F238E27FC236}">
                <a16:creationId xmlns:a16="http://schemas.microsoft.com/office/drawing/2014/main" id="{8C0C0E3D-16ED-45D8-A392-DE3A60EC3EEE}"/>
              </a:ext>
            </a:extLst>
          </p:cNvPr>
          <p:cNvSpPr>
            <a:spLocks noGrp="1"/>
          </p:cNvSpPr>
          <p:nvPr>
            <p:ph idx="1"/>
          </p:nvPr>
        </p:nvSpPr>
        <p:spPr>
          <a:xfrm>
            <a:off x="872071" y="2675467"/>
            <a:ext cx="3987962" cy="3450696"/>
          </a:xfrm>
        </p:spPr>
        <p:txBody>
          <a:bodyPr/>
          <a:lstStyle/>
          <a:p>
            <a:pPr marL="0" indent="0">
              <a:buNone/>
            </a:pPr>
            <a:endParaRPr lang="en-GB" dirty="0"/>
          </a:p>
          <a:p>
            <a:pPr marL="0" indent="0">
              <a:buNone/>
            </a:pPr>
            <a:endParaRPr lang="en-GB" dirty="0"/>
          </a:p>
          <a:p>
            <a:pPr marL="0" indent="0">
              <a:buNone/>
            </a:pPr>
            <a:endParaRPr lang="en-GB" dirty="0"/>
          </a:p>
        </p:txBody>
      </p:sp>
      <p:sp>
        <p:nvSpPr>
          <p:cNvPr id="3" name="Rectangle 2">
            <a:extLst>
              <a:ext uri="{FF2B5EF4-FFF2-40B4-BE49-F238E27FC236}">
                <a16:creationId xmlns:a16="http://schemas.microsoft.com/office/drawing/2014/main" id="{454D6D46-AEDC-4C16-8423-72B711E5DBB3}"/>
              </a:ext>
            </a:extLst>
          </p:cNvPr>
          <p:cNvSpPr/>
          <p:nvPr/>
        </p:nvSpPr>
        <p:spPr>
          <a:xfrm>
            <a:off x="395536" y="1953991"/>
            <a:ext cx="6412853" cy="4893647"/>
          </a:xfrm>
          <a:prstGeom prst="rect">
            <a:avLst/>
          </a:prstGeom>
        </p:spPr>
        <p:txBody>
          <a:bodyPr wrap="square">
            <a:spAutoFit/>
          </a:bodyPr>
          <a:lstStyle/>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Brush teeth in small circular motions for 2 minutes.</a:t>
            </a:r>
          </a:p>
          <a:p>
            <a:pPr marL="342900" indent="-342900">
              <a:buClr>
                <a:schemeClr val="accent1"/>
              </a:buClr>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Include the part where the tooth meets the gum.</a:t>
            </a:r>
          </a:p>
          <a:p>
            <a:pPr marL="342900" indent="-342900">
              <a:buClr>
                <a:schemeClr val="accent1"/>
              </a:buClr>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Brush the outside, inside and biting surfaces on the teeth.</a:t>
            </a:r>
          </a:p>
          <a:p>
            <a:pPr marL="342900" indent="-342900">
              <a:buClr>
                <a:schemeClr val="accent1"/>
              </a:buClr>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Include cleaning the tongue.</a:t>
            </a:r>
          </a:p>
          <a:p>
            <a:pPr marL="342900" indent="-342900">
              <a:buClr>
                <a:schemeClr val="accent1"/>
              </a:buClr>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If </a:t>
            </a:r>
            <a:r>
              <a:rPr lang="en-GB" sz="2400">
                <a:latin typeface="Arial" panose="020B0604020202020204" pitchFamily="34" charset="0"/>
                <a:cs typeface="Arial" panose="020B0604020202020204" pitchFamily="34" charset="0"/>
              </a:rPr>
              <a:t>gums bleed </a:t>
            </a:r>
            <a:r>
              <a:rPr lang="en-GB" sz="2400" dirty="0">
                <a:latin typeface="Arial" panose="020B0604020202020204" pitchFamily="34" charset="0"/>
                <a:cs typeface="Arial" panose="020B0604020202020204" pitchFamily="34" charset="0"/>
              </a:rPr>
              <a:t>brush gently but thoroughly and see dentist.</a:t>
            </a:r>
          </a:p>
        </p:txBody>
      </p:sp>
      <p:pic>
        <p:nvPicPr>
          <p:cNvPr id="9" name="Picture 8">
            <a:extLst>
              <a:ext uri="{FF2B5EF4-FFF2-40B4-BE49-F238E27FC236}">
                <a16:creationId xmlns:a16="http://schemas.microsoft.com/office/drawing/2014/main" id="{E540BA94-0915-43B6-9FC5-2594A68A5FC2}"/>
              </a:ext>
            </a:extLst>
          </p:cNvPr>
          <p:cNvPicPr>
            <a:picLocks noChangeAspect="1"/>
          </p:cNvPicPr>
          <p:nvPr/>
        </p:nvPicPr>
        <p:blipFill>
          <a:blip r:embed="rId3"/>
          <a:stretch>
            <a:fillRect/>
          </a:stretch>
        </p:blipFill>
        <p:spPr>
          <a:xfrm>
            <a:off x="6077865" y="2751441"/>
            <a:ext cx="2844239" cy="3080749"/>
          </a:xfrm>
          <a:prstGeom prst="rect">
            <a:avLst/>
          </a:prstGeom>
        </p:spPr>
      </p:pic>
    </p:spTree>
    <p:extLst>
      <p:ext uri="{BB962C8B-B14F-4D97-AF65-F5344CB8AC3E}">
        <p14:creationId xmlns:p14="http://schemas.microsoft.com/office/powerpoint/2010/main" val="95695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E2294-1E09-4B3C-A19B-AE48E592AD8E}"/>
              </a:ext>
            </a:extLst>
          </p:cNvPr>
          <p:cNvSpPr>
            <a:spLocks noGrp="1"/>
          </p:cNvSpPr>
          <p:nvPr>
            <p:ph type="title"/>
          </p:nvPr>
        </p:nvSpPr>
        <p:spPr>
          <a:xfrm>
            <a:off x="1746658" y="112003"/>
            <a:ext cx="8229600" cy="1252728"/>
          </a:xfrm>
        </p:spPr>
        <p:txBody>
          <a:bodyPr>
            <a:normAutofit fontScale="90000"/>
          </a:bodyPr>
          <a:lstStyle/>
          <a:p>
            <a:r>
              <a:rPr lang="en-GB"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br>
              <a:rPr lang="en-GB"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GB" sz="53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GB" b="1" dirty="0">
                <a:solidFill>
                  <a:schemeClr val="bg1"/>
                </a:solidFill>
                <a:latin typeface="Arial" pitchFamily="34" charset="0"/>
                <a:cs typeface="Arial" pitchFamily="34" charset="0"/>
              </a:rPr>
              <a:t>Toothbrushing Guidance</a:t>
            </a:r>
            <a:br>
              <a:rPr lang="en-GB" sz="49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4900" dirty="0"/>
          </a:p>
        </p:txBody>
      </p:sp>
      <p:pic>
        <p:nvPicPr>
          <p:cNvPr id="4" name="Content Placeholder 3">
            <a:extLst>
              <a:ext uri="{FF2B5EF4-FFF2-40B4-BE49-F238E27FC236}">
                <a16:creationId xmlns:a16="http://schemas.microsoft.com/office/drawing/2014/main" id="{9BBCCBC3-6F54-49CE-A4CB-E1EAE200AA02}"/>
              </a:ext>
            </a:extLst>
          </p:cNvPr>
          <p:cNvPicPr>
            <a:picLocks noGrp="1" noChangeAspect="1"/>
          </p:cNvPicPr>
          <p:nvPr>
            <p:ph idx="1"/>
          </p:nvPr>
        </p:nvPicPr>
        <p:blipFill>
          <a:blip r:embed="rId3"/>
          <a:stretch>
            <a:fillRect/>
          </a:stretch>
        </p:blipFill>
        <p:spPr>
          <a:xfrm>
            <a:off x="6445930" y="2560243"/>
            <a:ext cx="2287004" cy="2030144"/>
          </a:xfrm>
          <a:prstGeom prst="rect">
            <a:avLst/>
          </a:prstGeom>
        </p:spPr>
      </p:pic>
      <p:pic>
        <p:nvPicPr>
          <p:cNvPr id="5" name="Picture 2">
            <a:extLst>
              <a:ext uri="{FF2B5EF4-FFF2-40B4-BE49-F238E27FC236}">
                <a16:creationId xmlns:a16="http://schemas.microsoft.com/office/drawing/2014/main" id="{FFDC6A82-71AC-41E2-965F-8AF42D37A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91" y="2018138"/>
            <a:ext cx="1865538" cy="85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FD7BA78-3A37-4D06-8113-41F1D3DA3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60" y="2810735"/>
            <a:ext cx="20431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AD6CD95C-4C44-4236-8491-510F2AE402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06" y="3817382"/>
            <a:ext cx="19510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E2472246-5897-415A-A688-F5D874669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859" y="2083800"/>
            <a:ext cx="2646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85B1D6D3-2D4B-4FF6-9155-818179FE4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475" y="2826015"/>
            <a:ext cx="45910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a:extLst>
              <a:ext uri="{FF2B5EF4-FFF2-40B4-BE49-F238E27FC236}">
                <a16:creationId xmlns:a16="http://schemas.microsoft.com/office/drawing/2014/main" id="{804A2260-9D8A-46F1-82E0-3A282DDE14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6336" y="3326341"/>
            <a:ext cx="31273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a:extLst>
              <a:ext uri="{FF2B5EF4-FFF2-40B4-BE49-F238E27FC236}">
                <a16:creationId xmlns:a16="http://schemas.microsoft.com/office/drawing/2014/main" id="{201A8A51-C09E-4EBF-83F1-B53BD5D508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8859" y="3889913"/>
            <a:ext cx="57435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2ADEDC93-6990-46A4-822C-80D3ED4C58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3233" y="5283963"/>
            <a:ext cx="35782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a:extLst>
              <a:ext uri="{FF2B5EF4-FFF2-40B4-BE49-F238E27FC236}">
                <a16:creationId xmlns:a16="http://schemas.microsoft.com/office/drawing/2014/main" id="{1B6482A8-FB67-4A68-A6A9-3B109D940D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4807" y="4481509"/>
            <a:ext cx="28892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54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CCE05-4711-4B93-8EB9-7EE5E5CA8FF7}"/>
              </a:ext>
            </a:extLst>
          </p:cNvPr>
          <p:cNvSpPr>
            <a:spLocks noGrp="1"/>
          </p:cNvSpPr>
          <p:nvPr>
            <p:ph idx="1"/>
          </p:nvPr>
        </p:nvSpPr>
        <p:spPr>
          <a:xfrm>
            <a:off x="457200" y="2204864"/>
            <a:ext cx="4681953" cy="3738728"/>
          </a:xfrm>
        </p:spPr>
        <p:txBody>
          <a:bodyPr>
            <a:noAutofit/>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Any toothpaste brand is fine as long as it has the correct amount of fluoride.</a:t>
            </a:r>
          </a:p>
          <a:p>
            <a:pPr marL="0" indent="0">
              <a:buNone/>
            </a:pPr>
            <a:endParaRPr lang="en-GB" dirty="0">
              <a:latin typeface="Arial" panose="020B0604020202020204" pitchFamily="34" charset="0"/>
              <a:cs typeface="Arial" panose="020B0604020202020204" pitchFamily="34" charset="0"/>
            </a:endParaRPr>
          </a:p>
          <a:p>
            <a:pPr lvl="0">
              <a:spcBef>
                <a:spcPts val="0"/>
              </a:spcBef>
              <a:buSzTx/>
              <a:buFont typeface="Wingdings" panose="05000000000000000000" pitchFamily="2" charset="2"/>
              <a:buChar char="v"/>
              <a:defRPr/>
            </a:pPr>
            <a:r>
              <a:rPr lang="en-GB" dirty="0">
                <a:latin typeface="Arial" panose="020B0604020202020204" pitchFamily="34" charset="0"/>
                <a:cs typeface="Arial" panose="020B0604020202020204" pitchFamily="34" charset="0"/>
              </a:rPr>
              <a:t>Charcoal, smokers and some whitening toothpaste do not contain any or the correct amount of fluoride and can be abrasive.</a:t>
            </a:r>
          </a:p>
          <a:p>
            <a:pPr marL="171450" lvl="0" indent="-171450">
              <a:spcBef>
                <a:spcPts val="0"/>
              </a:spcBef>
              <a:buClrTx/>
              <a:buSzTx/>
              <a:buFont typeface="Arial" panose="020B0604020202020204" pitchFamily="34" charset="0"/>
              <a:buChar char="•"/>
              <a:defRPr/>
            </a:pPr>
            <a:endParaRPr lang="en-GB" i="1"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1B8C6C1-9C98-4817-8B31-EFE6E54CC3A9}"/>
              </a:ext>
            </a:extLst>
          </p:cNvPr>
          <p:cNvSpPr>
            <a:spLocks noGrp="1"/>
          </p:cNvSpPr>
          <p:nvPr>
            <p:ph type="title"/>
          </p:nvPr>
        </p:nvSpPr>
        <p:spPr>
          <a:xfrm>
            <a:off x="2267744" y="16329"/>
            <a:ext cx="8229600" cy="1252728"/>
          </a:xfrm>
        </p:spPr>
        <p:txBody>
          <a:bodyPr>
            <a:noAutofit/>
          </a:bodyPr>
          <a:lstStyle/>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Toothpaste</a:t>
            </a:r>
          </a:p>
        </p:txBody>
      </p:sp>
      <p:pic>
        <p:nvPicPr>
          <p:cNvPr id="5" name="Picture 2">
            <a:extLst>
              <a:ext uri="{FF2B5EF4-FFF2-40B4-BE49-F238E27FC236}">
                <a16:creationId xmlns:a16="http://schemas.microsoft.com/office/drawing/2014/main" id="{B28EAB46-D04E-48A7-93B8-7A903A12A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08920"/>
            <a:ext cx="3121203" cy="207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35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FDD18FB-E3A6-42E0-ADAC-E979D4BCA635}"/>
              </a:ext>
            </a:extLst>
          </p:cNvPr>
          <p:cNvSpPr>
            <a:spLocks noGrp="1"/>
          </p:cNvSpPr>
          <p:nvPr>
            <p:ph idx="1"/>
          </p:nvPr>
        </p:nvSpPr>
        <p:spPr>
          <a:xfrm>
            <a:off x="429669" y="2271200"/>
            <a:ext cx="8229600" cy="4248472"/>
          </a:xfrm>
        </p:spPr>
        <p:txBody>
          <a:bodyPr>
            <a:normAutofit/>
          </a:bodyPr>
          <a:lstStyle/>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Avoid mouthwash after brushing.</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Use between brushing, once a day.</a:t>
            </a:r>
          </a:p>
          <a:p>
            <a:pPr marL="342900" indent="-342900">
              <a:buFont typeface="Wingdings" panose="05000000000000000000" pitchFamily="2" charset="2"/>
              <a:buChar char="v"/>
            </a:pPr>
            <a:r>
              <a:rPr lang="en-GB" dirty="0">
                <a:latin typeface="Arial" panose="020B0604020202020204" pitchFamily="34" charset="0"/>
                <a:cs typeface="Arial" panose="020B0604020202020204" pitchFamily="34" charset="0"/>
              </a:rPr>
              <a:t>If mouthwash is used then ensure it contains fluoride and is alcohol free.</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Chlorhexidine treatment mouthwash is for short term use. A bottle is a dose for two weeks.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If a problem still persists after two weeks consult your dentist.</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Always check for allergies to Chlorhexidine products before use and record in patient’s notes.</a:t>
            </a:r>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0BFDFF4-139B-4B4F-B632-7E1DB48B90DC}"/>
              </a:ext>
            </a:extLst>
          </p:cNvPr>
          <p:cNvSpPr>
            <a:spLocks noGrp="1"/>
          </p:cNvSpPr>
          <p:nvPr>
            <p:ph type="title"/>
          </p:nvPr>
        </p:nvSpPr>
        <p:spPr>
          <a:xfrm>
            <a:off x="411211" y="338328"/>
            <a:ext cx="8229600" cy="1252728"/>
          </a:xfrm>
        </p:spPr>
        <p:txBody>
          <a:bodyPr/>
          <a:lstStyle/>
          <a:p>
            <a:r>
              <a:rPr lang="en-GB" dirty="0"/>
              <a:t>                             </a:t>
            </a:r>
            <a:r>
              <a:rPr lang="en-GB" b="1" dirty="0">
                <a:latin typeface="Arial" panose="020B0604020202020204" pitchFamily="34" charset="0"/>
                <a:cs typeface="Arial" panose="020B0604020202020204" pitchFamily="34" charset="0"/>
              </a:rPr>
              <a:t>Mouthwash </a:t>
            </a:r>
          </a:p>
        </p:txBody>
      </p:sp>
    </p:spTree>
    <p:extLst>
      <p:ext uri="{BB962C8B-B14F-4D97-AF65-F5344CB8AC3E}">
        <p14:creationId xmlns:p14="http://schemas.microsoft.com/office/powerpoint/2010/main" val="2571654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AEDF02-1AA8-4B61-84D5-0B46ABE25A3C}"/>
              </a:ext>
            </a:extLst>
          </p:cNvPr>
          <p:cNvSpPr>
            <a:spLocks noGrp="1"/>
          </p:cNvSpPr>
          <p:nvPr>
            <p:ph idx="1"/>
          </p:nvPr>
        </p:nvSpPr>
        <p:spPr>
          <a:xfrm>
            <a:off x="287523" y="2348880"/>
            <a:ext cx="8568952" cy="4752528"/>
          </a:xfrm>
        </p:spPr>
        <p:txBody>
          <a:bodyPr>
            <a:normAutofit fontScale="40000" lnSpcReduction="20000"/>
          </a:bodyPr>
          <a:lstStyle/>
          <a:p>
            <a:pPr>
              <a:buFont typeface="Wingdings" panose="05000000000000000000" pitchFamily="2" charset="2"/>
              <a:buChar char="v"/>
            </a:pPr>
            <a:r>
              <a:rPr lang="en-GB" sz="5300" dirty="0">
                <a:latin typeface="Arial" panose="020B0604020202020204" pitchFamily="34" charset="0"/>
                <a:cs typeface="Arial" panose="020B0604020202020204" pitchFamily="34" charset="0"/>
              </a:rPr>
              <a:t>Ensure you have everything you need before you start (</a:t>
            </a:r>
            <a:r>
              <a:rPr lang="en-GB" sz="5300" dirty="0" err="1">
                <a:latin typeface="Arial" panose="020B0604020202020204" pitchFamily="34" charset="0"/>
                <a:cs typeface="Arial" panose="020B0604020202020204" pitchFamily="34" charset="0"/>
              </a:rPr>
              <a:t>eg</a:t>
            </a:r>
            <a:r>
              <a:rPr lang="en-GB" sz="5300" dirty="0">
                <a:latin typeface="Arial" panose="020B0604020202020204" pitchFamily="34" charset="0"/>
                <a:cs typeface="Arial" panose="020B0604020202020204" pitchFamily="34" charset="0"/>
              </a:rPr>
              <a:t> toothbrush, toothpaste etc).</a:t>
            </a:r>
          </a:p>
          <a:p>
            <a:pPr>
              <a:buFont typeface="Wingdings" panose="05000000000000000000" pitchFamily="2" charset="2"/>
              <a:buChar char="v"/>
            </a:pPr>
            <a:r>
              <a:rPr lang="en-GB" sz="5300" dirty="0">
                <a:latin typeface="Arial" panose="020B0604020202020204" pitchFamily="34" charset="0"/>
                <a:cs typeface="Arial" panose="020B0604020202020204" pitchFamily="34" charset="0"/>
              </a:rPr>
              <a:t>Always wear PPE</a:t>
            </a:r>
          </a:p>
          <a:p>
            <a:pPr>
              <a:buFont typeface="Wingdings" panose="05000000000000000000" pitchFamily="2" charset="2"/>
              <a:buChar char="v"/>
            </a:pPr>
            <a:r>
              <a:rPr lang="en-GB" sz="5300" b="1" dirty="0">
                <a:latin typeface="Arial" panose="020B0604020202020204" pitchFamily="34" charset="0"/>
                <a:cs typeface="Arial" panose="020B0604020202020204" pitchFamily="34" charset="0"/>
              </a:rPr>
              <a:t>Consider positioning for each patient, ideally should be upright (sitting or standing) whilst brushing to reduce the risk of choking &amp; aspiration pneumonia.</a:t>
            </a:r>
          </a:p>
          <a:p>
            <a:pPr>
              <a:buFont typeface="Wingdings" panose="05000000000000000000" pitchFamily="2" charset="2"/>
              <a:buChar char="v"/>
            </a:pPr>
            <a:r>
              <a:rPr lang="en-GB" sz="5300" b="1" dirty="0">
                <a:latin typeface="Arial" panose="020B0604020202020204" pitchFamily="34" charset="0"/>
                <a:cs typeface="Arial" panose="020B0604020202020204" pitchFamily="34" charset="0"/>
              </a:rPr>
              <a:t>For patients with difficulty swallowing and/or spitting and anyone who is  nil by mouth or suffers from Hypersalivation use a non foaming toothpaste and tilt chin to chest during brushing. Always encourage patient to spit out after brushing.</a:t>
            </a:r>
          </a:p>
          <a:p>
            <a:pPr>
              <a:buFont typeface="Wingdings" panose="05000000000000000000" pitchFamily="2" charset="2"/>
              <a:buChar char="v"/>
            </a:pPr>
            <a:r>
              <a:rPr lang="en-GB" sz="5300" dirty="0">
                <a:latin typeface="Arial" panose="020B0604020202020204" pitchFamily="34" charset="0"/>
                <a:cs typeface="Arial" panose="020B0604020202020204" pitchFamily="34" charset="0"/>
              </a:rPr>
              <a:t>Start in the same part of the mouth and clean each tooth in order.</a:t>
            </a:r>
          </a:p>
          <a:p>
            <a:pPr>
              <a:buFont typeface="Wingdings" panose="05000000000000000000" pitchFamily="2" charset="2"/>
              <a:buChar char="v"/>
            </a:pPr>
            <a:r>
              <a:rPr lang="en-GB" sz="5300" dirty="0">
                <a:latin typeface="Arial" panose="020B0604020202020204" pitchFamily="34" charset="0"/>
                <a:cs typeface="Arial" panose="020B0604020202020204" pitchFamily="34" charset="0"/>
              </a:rPr>
              <a:t>Be aware of any loose teeth and brush with care.</a:t>
            </a:r>
          </a:p>
          <a:p>
            <a:pPr>
              <a:buFont typeface="Wingdings" panose="05000000000000000000" pitchFamily="2" charset="2"/>
              <a:buChar char="v"/>
            </a:pPr>
            <a:r>
              <a:rPr lang="en-GB" sz="5300" dirty="0">
                <a:latin typeface="Arial" panose="020B0604020202020204" pitchFamily="34" charset="0"/>
                <a:cs typeface="Arial" panose="020B0604020202020204" pitchFamily="34" charset="0"/>
              </a:rPr>
              <a:t>Do not rinse after brushing – encourage patient to spit out and wipe the face with a damp cloth.</a:t>
            </a:r>
          </a:p>
          <a:p>
            <a:endParaRPr lang="en-GB" dirty="0"/>
          </a:p>
        </p:txBody>
      </p:sp>
      <p:sp>
        <p:nvSpPr>
          <p:cNvPr id="3" name="Title 2">
            <a:extLst>
              <a:ext uri="{FF2B5EF4-FFF2-40B4-BE49-F238E27FC236}">
                <a16:creationId xmlns:a16="http://schemas.microsoft.com/office/drawing/2014/main" id="{E9F934B7-8DA5-448B-92A4-8D71D4F8D6A1}"/>
              </a:ext>
            </a:extLst>
          </p:cNvPr>
          <p:cNvSpPr>
            <a:spLocks noGrp="1"/>
          </p:cNvSpPr>
          <p:nvPr>
            <p:ph type="title"/>
          </p:nvPr>
        </p:nvSpPr>
        <p:spPr>
          <a:xfrm>
            <a:off x="457199" y="360052"/>
            <a:ext cx="8229600" cy="1252728"/>
          </a:xfrm>
        </p:spPr>
        <p:txBody>
          <a:bodyPr/>
          <a:lstStyle/>
          <a:p>
            <a:r>
              <a:rPr lang="en-GB" b="1" dirty="0">
                <a:latin typeface="Arial" panose="020B0604020202020204" pitchFamily="34" charset="0"/>
                <a:cs typeface="Arial" panose="020B0604020202020204" pitchFamily="34" charset="0"/>
              </a:rPr>
              <a:t>                  Assisted Brushing</a:t>
            </a:r>
            <a:endParaRPr lang="en-GB" dirty="0"/>
          </a:p>
        </p:txBody>
      </p:sp>
    </p:spTree>
    <p:extLst>
      <p:ext uri="{BB962C8B-B14F-4D97-AF65-F5344CB8AC3E}">
        <p14:creationId xmlns:p14="http://schemas.microsoft.com/office/powerpoint/2010/main" val="339828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7BDC32-6F5C-4179-88AA-74EA6B8F70F7}"/>
              </a:ext>
            </a:extLst>
          </p:cNvPr>
          <p:cNvSpPr>
            <a:spLocks noGrp="1"/>
          </p:cNvSpPr>
          <p:nvPr>
            <p:ph idx="1"/>
          </p:nvPr>
        </p:nvSpPr>
        <p:spPr>
          <a:xfrm>
            <a:off x="287524" y="2348880"/>
            <a:ext cx="8568952" cy="4104456"/>
          </a:xfrm>
        </p:spPr>
        <p:txBody>
          <a:bodyPr>
            <a:normAutofit fontScale="85000" lnSpcReduction="10000"/>
          </a:bodyPr>
          <a:lstStyle/>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Always check with the nurse in charge before removing the oxygen mask from the patient to provide mouth care. </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If possible, sit the patient upright.</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These patients are more likely to cough when performing mouth care, stand to the side or behind them, take breaks to allow the patient to rest and swallow.</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Do not use an electric toothbrush as this may cause droplets and splash. </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If the patient can brush their own teeth give them a soft, small headed toothbrush with a smear of toothpaste (use non-foaming toothpaste if available).</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If the patient can spit, give the patient a disposable bowl to spit into.</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Always wear PPE.</a:t>
            </a:r>
          </a:p>
          <a:p>
            <a:endParaRPr lang="en-GB" dirty="0">
              <a:solidFill>
                <a:schemeClr val="tx1"/>
              </a:solidFill>
            </a:endParaRPr>
          </a:p>
          <a:p>
            <a:endParaRPr lang="en-GB" dirty="0">
              <a:solidFill>
                <a:schemeClr val="tx1"/>
              </a:solidFill>
            </a:endParaRPr>
          </a:p>
          <a:p>
            <a:endParaRPr lang="en-GB" dirty="0"/>
          </a:p>
        </p:txBody>
      </p:sp>
      <p:sp>
        <p:nvSpPr>
          <p:cNvPr id="3" name="Title 2">
            <a:extLst>
              <a:ext uri="{FF2B5EF4-FFF2-40B4-BE49-F238E27FC236}">
                <a16:creationId xmlns:a16="http://schemas.microsoft.com/office/drawing/2014/main" id="{84814436-FD07-4C69-937C-B8090E557D11}"/>
              </a:ext>
            </a:extLst>
          </p:cNvPr>
          <p:cNvSpPr>
            <a:spLocks noGrp="1"/>
          </p:cNvSpPr>
          <p:nvPr>
            <p:ph type="title"/>
          </p:nvPr>
        </p:nvSpPr>
        <p:spPr>
          <a:xfrm>
            <a:off x="467544" y="-337728"/>
            <a:ext cx="10225136" cy="2060848"/>
          </a:xfrm>
        </p:spPr>
        <p:txBody>
          <a:bodyPr>
            <a:noAutofit/>
          </a:bodyPr>
          <a:lstStyle/>
          <a:p>
            <a:r>
              <a:rPr lang="en-GB" sz="3600" b="1" dirty="0">
                <a:solidFill>
                  <a:schemeClr val="bg1"/>
                </a:solidFill>
                <a:latin typeface="Arial" panose="020B0604020202020204" pitchFamily="34" charset="0"/>
                <a:cs typeface="Arial" panose="020B0604020202020204" pitchFamily="34" charset="0"/>
              </a:rPr>
              <a:t>     </a:t>
            </a:r>
            <a:r>
              <a:rPr lang="en-GB" sz="3200" b="1" dirty="0">
                <a:solidFill>
                  <a:schemeClr val="bg1"/>
                </a:solidFill>
                <a:latin typeface="Arial" panose="020B0604020202020204" pitchFamily="34" charset="0"/>
                <a:cs typeface="Arial" panose="020B0604020202020204" pitchFamily="34" charset="0"/>
              </a:rPr>
              <a:t>Mouth care for patients with </a:t>
            </a:r>
            <a:br>
              <a:rPr lang="en-GB" sz="3200" b="1" dirty="0">
                <a:solidFill>
                  <a:schemeClr val="bg1"/>
                </a:solidFill>
                <a:latin typeface="Arial" panose="020B0604020202020204" pitchFamily="34" charset="0"/>
                <a:cs typeface="Arial" panose="020B0604020202020204" pitchFamily="34" charset="0"/>
              </a:rPr>
            </a:br>
            <a:r>
              <a:rPr lang="en-GB" sz="3200" b="1" dirty="0">
                <a:solidFill>
                  <a:schemeClr val="bg1"/>
                </a:solidFill>
                <a:latin typeface="Arial" panose="020B0604020202020204" pitchFamily="34" charset="0"/>
                <a:cs typeface="Arial" panose="020B0604020202020204" pitchFamily="34" charset="0"/>
              </a:rPr>
              <a:t>confirmed or suspected COVID-19</a:t>
            </a: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30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E44AC-81D7-4EBF-9424-3D7624B44CA6}"/>
              </a:ext>
            </a:extLst>
          </p:cNvPr>
          <p:cNvSpPr>
            <a:spLocks noGrp="1"/>
          </p:cNvSpPr>
          <p:nvPr>
            <p:ph type="title"/>
          </p:nvPr>
        </p:nvSpPr>
        <p:spPr>
          <a:xfrm>
            <a:off x="2195736" y="332656"/>
            <a:ext cx="7643192" cy="1252728"/>
          </a:xfrm>
        </p:spPr>
        <p:txBody>
          <a:bodyPr>
            <a:normAutofit/>
          </a:bodyPr>
          <a:lstStyle/>
          <a:p>
            <a:r>
              <a:rPr lang="en-GB" sz="3200" b="1" dirty="0">
                <a:solidFill>
                  <a:schemeClr val="bg1"/>
                </a:solidFill>
                <a:latin typeface="Arial" panose="020B0604020202020204" pitchFamily="34" charset="0"/>
                <a:cs typeface="Arial" panose="020B0604020202020204" pitchFamily="34" charset="0"/>
              </a:rPr>
              <a:t>Supporting residents who are resistant to mouth care</a:t>
            </a:r>
            <a:endParaRPr lang="en-GB" sz="3200" b="1" dirty="0"/>
          </a:p>
        </p:txBody>
      </p:sp>
      <p:pic>
        <p:nvPicPr>
          <p:cNvPr id="4" name="Online Media 3" title="Supporting patients hospital who are resistant to mouth care">
            <a:hlinkClick r:id="" action="ppaction://media"/>
            <a:extLst>
              <a:ext uri="{FF2B5EF4-FFF2-40B4-BE49-F238E27FC236}">
                <a16:creationId xmlns:a16="http://schemas.microsoft.com/office/drawing/2014/main" id="{0904252F-0533-4032-B2A6-5C370E032EEE}"/>
              </a:ext>
            </a:extLst>
          </p:cNvPr>
          <p:cNvPicPr>
            <a:picLocks noRot="1" noChangeAspect="1"/>
          </p:cNvPicPr>
          <p:nvPr>
            <a:videoFile r:link="rId1"/>
          </p:nvPr>
        </p:nvPicPr>
        <p:blipFill>
          <a:blip r:embed="rId4"/>
          <a:stretch>
            <a:fillRect/>
          </a:stretch>
        </p:blipFill>
        <p:spPr>
          <a:xfrm>
            <a:off x="359532" y="1916832"/>
            <a:ext cx="8424936" cy="4760089"/>
          </a:xfrm>
          <a:prstGeom prst="rect">
            <a:avLst/>
          </a:prstGeom>
        </p:spPr>
      </p:pic>
    </p:spTree>
    <p:extLst>
      <p:ext uri="{BB962C8B-B14F-4D97-AF65-F5344CB8AC3E}">
        <p14:creationId xmlns:p14="http://schemas.microsoft.com/office/powerpoint/2010/main" val="22883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9F746C-06A6-4F72-A386-8115FBFA090A}"/>
              </a:ext>
            </a:extLst>
          </p:cNvPr>
          <p:cNvSpPr txBox="1"/>
          <p:nvPr/>
        </p:nvSpPr>
        <p:spPr>
          <a:xfrm>
            <a:off x="3419872" y="260648"/>
            <a:ext cx="5616624" cy="1077218"/>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  Supporting residents who  are resistant to mouth care</a:t>
            </a:r>
          </a:p>
        </p:txBody>
      </p:sp>
      <p:sp>
        <p:nvSpPr>
          <p:cNvPr id="3" name="TextBox 2">
            <a:extLst>
              <a:ext uri="{FF2B5EF4-FFF2-40B4-BE49-F238E27FC236}">
                <a16:creationId xmlns:a16="http://schemas.microsoft.com/office/drawing/2014/main" id="{6D3D5E57-BCE3-498C-BA5C-53B4F51C7252}"/>
              </a:ext>
            </a:extLst>
          </p:cNvPr>
          <p:cNvSpPr txBox="1"/>
          <p:nvPr/>
        </p:nvSpPr>
        <p:spPr>
          <a:xfrm>
            <a:off x="539552" y="2165369"/>
            <a:ext cx="8064896" cy="4431983"/>
          </a:xfrm>
          <a:prstGeom prst="rect">
            <a:avLst/>
          </a:prstGeom>
          <a:noFill/>
        </p:spPr>
        <p:txBody>
          <a:bodyPr wrap="square" rtlCol="0">
            <a:spAutoFit/>
          </a:bodyPr>
          <a:lstStyle/>
          <a:p>
            <a:pPr marL="285750" indent="-285750">
              <a:buClr>
                <a:schemeClr val="bg2">
                  <a:lumMod val="50000"/>
                </a:schemeClr>
              </a:buClr>
              <a:buFont typeface="Wingdings" panose="05000000000000000000" pitchFamily="2" charset="2"/>
              <a:buChar char="v"/>
            </a:pPr>
            <a:r>
              <a:rPr lang="en-GB" sz="2400" dirty="0">
                <a:latin typeface="Arial" panose="020B0604020202020204" pitchFamily="34" charset="0"/>
                <a:cs typeface="Arial" panose="020B0604020202020204" pitchFamily="34" charset="0"/>
              </a:rPr>
              <a:t>Most common barrier is care resistant behaviour.</a:t>
            </a:r>
          </a:p>
          <a:p>
            <a:pPr>
              <a:buClr>
                <a:schemeClr val="bg2">
                  <a:lumMod val="50000"/>
                </a:schemeClr>
              </a:buClr>
            </a:pPr>
            <a:endParaRPr lang="en-GB" sz="2400" dirty="0">
              <a:latin typeface="Arial" panose="020B0604020202020204" pitchFamily="34" charset="0"/>
              <a:cs typeface="Arial" panose="020B0604020202020204" pitchFamily="34" charset="0"/>
            </a:endParaRPr>
          </a:p>
          <a:p>
            <a:pPr marL="285750" indent="-285750">
              <a:buClr>
                <a:schemeClr val="bg2">
                  <a:lumMod val="50000"/>
                </a:schemeClr>
              </a:buClr>
              <a:buFont typeface="Wingdings" panose="05000000000000000000" pitchFamily="2" charset="2"/>
              <a:buChar char="v"/>
            </a:pPr>
            <a:r>
              <a:rPr lang="en-GB" sz="2400" dirty="0">
                <a:latin typeface="Arial" panose="020B0604020202020204" pitchFamily="34" charset="0"/>
                <a:cs typeface="Arial" panose="020B0604020202020204" pitchFamily="34" charset="0"/>
              </a:rPr>
              <a:t>Common with resident with Dementia, learning disabilities or a neuro-disability.</a:t>
            </a:r>
          </a:p>
          <a:p>
            <a:pPr>
              <a:buClr>
                <a:schemeClr val="bg2">
                  <a:lumMod val="50000"/>
                </a:schemeClr>
              </a:buClr>
            </a:pPr>
            <a:endParaRPr lang="en-GB" sz="2400" dirty="0">
              <a:latin typeface="Arial" panose="020B0604020202020204" pitchFamily="34" charset="0"/>
              <a:cs typeface="Arial" panose="020B0604020202020204" pitchFamily="34" charset="0"/>
            </a:endParaRPr>
          </a:p>
          <a:p>
            <a:pPr marL="285750" indent="-285750">
              <a:buClr>
                <a:schemeClr val="bg2">
                  <a:lumMod val="50000"/>
                </a:schemeClr>
              </a:buClr>
              <a:buFont typeface="Wingdings" panose="05000000000000000000" pitchFamily="2" charset="2"/>
              <a:buChar char="v"/>
            </a:pPr>
            <a:r>
              <a:rPr lang="en-GB" sz="2400" dirty="0">
                <a:latin typeface="Arial" panose="020B0604020202020204" pitchFamily="34" charset="0"/>
                <a:cs typeface="Arial" panose="020B0604020202020204" pitchFamily="34" charset="0"/>
              </a:rPr>
              <a:t>Not opening mouth, pushing away carer, verbally declining.</a:t>
            </a:r>
          </a:p>
          <a:p>
            <a:pPr>
              <a:buClr>
                <a:schemeClr val="bg2">
                  <a:lumMod val="50000"/>
                </a:schemeClr>
              </a:buClr>
            </a:pPr>
            <a:endParaRPr lang="en-GB" sz="2400" dirty="0">
              <a:latin typeface="Arial" panose="020B0604020202020204" pitchFamily="34" charset="0"/>
              <a:cs typeface="Arial" panose="020B0604020202020204" pitchFamily="34" charset="0"/>
            </a:endParaRPr>
          </a:p>
          <a:p>
            <a:pPr marL="285750" indent="-285750">
              <a:buClr>
                <a:schemeClr val="bg2">
                  <a:lumMod val="50000"/>
                </a:schemeClr>
              </a:buClr>
              <a:buFont typeface="Wingdings" panose="05000000000000000000" pitchFamily="2" charset="2"/>
              <a:buChar char="v"/>
            </a:pPr>
            <a:r>
              <a:rPr lang="en-GB" sz="2400" dirty="0">
                <a:latin typeface="Arial" panose="020B0604020202020204" pitchFamily="34" charset="0"/>
                <a:cs typeface="Arial" panose="020B0604020202020204" pitchFamily="34" charset="0"/>
              </a:rPr>
              <a:t>Resistance could be due to many reasons.</a:t>
            </a:r>
          </a:p>
          <a:p>
            <a:pPr>
              <a:buClr>
                <a:schemeClr val="bg2">
                  <a:lumMod val="50000"/>
                </a:schemeClr>
              </a:buClr>
            </a:pPr>
            <a:endParaRPr lang="en-GB" sz="2400" dirty="0">
              <a:latin typeface="Arial" panose="020B0604020202020204" pitchFamily="34" charset="0"/>
              <a:cs typeface="Arial" panose="020B0604020202020204" pitchFamily="34" charset="0"/>
            </a:endParaRPr>
          </a:p>
          <a:p>
            <a:pPr marL="285750" indent="-285750">
              <a:buClr>
                <a:schemeClr val="bg2">
                  <a:lumMod val="50000"/>
                </a:schemeClr>
              </a:buClr>
              <a:buFont typeface="Wingdings" panose="05000000000000000000" pitchFamily="2" charset="2"/>
              <a:buChar char="v"/>
            </a:pPr>
            <a:r>
              <a:rPr lang="en-GB" sz="2400" dirty="0">
                <a:latin typeface="Arial" panose="020B0604020202020204" pitchFamily="34" charset="0"/>
                <a:cs typeface="Arial" panose="020B0604020202020204" pitchFamily="34" charset="0"/>
              </a:rPr>
              <a:t>Resistance is their way of protecting themselves.</a:t>
            </a:r>
          </a:p>
          <a:p>
            <a:pPr marL="285750" indent="-285750">
              <a:buClr>
                <a:schemeClr val="bg2">
                  <a:lumMod val="50000"/>
                </a:schemeClr>
              </a:buClr>
              <a:buFont typeface="Wingdings" panose="05000000000000000000" pitchFamily="2" charset="2"/>
              <a:buChar char="v"/>
            </a:pPr>
            <a:endParaRPr lang="en-GB" dirty="0"/>
          </a:p>
        </p:txBody>
      </p:sp>
    </p:spTree>
    <p:extLst>
      <p:ext uri="{BB962C8B-B14F-4D97-AF65-F5344CB8AC3E}">
        <p14:creationId xmlns:p14="http://schemas.microsoft.com/office/powerpoint/2010/main" val="113755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D6CA2-B617-4C16-8AE7-C4B58C9F3997}"/>
              </a:ext>
            </a:extLst>
          </p:cNvPr>
          <p:cNvSpPr txBox="1"/>
          <p:nvPr/>
        </p:nvSpPr>
        <p:spPr>
          <a:xfrm>
            <a:off x="3005673" y="332656"/>
            <a:ext cx="6120680" cy="95410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Supporting residents who are resistant to mouth care cont’d….</a:t>
            </a:r>
          </a:p>
        </p:txBody>
      </p:sp>
      <p:sp>
        <p:nvSpPr>
          <p:cNvPr id="3" name="TextBox 2">
            <a:extLst>
              <a:ext uri="{FF2B5EF4-FFF2-40B4-BE49-F238E27FC236}">
                <a16:creationId xmlns:a16="http://schemas.microsoft.com/office/drawing/2014/main" id="{EF22D7AB-34DB-4649-8039-B93BB9476BCB}"/>
              </a:ext>
            </a:extLst>
          </p:cNvPr>
          <p:cNvSpPr txBox="1"/>
          <p:nvPr/>
        </p:nvSpPr>
        <p:spPr>
          <a:xfrm>
            <a:off x="323528" y="2348880"/>
            <a:ext cx="7848872" cy="4339650"/>
          </a:xfrm>
          <a:prstGeom prst="rect">
            <a:avLst/>
          </a:prstGeom>
          <a:noFill/>
        </p:spPr>
        <p:txBody>
          <a:bodyPr wrap="square" rtlCol="0">
            <a:spAutoFit/>
          </a:bodyPr>
          <a:lstStyle/>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You can support a resident in many ways.</a:t>
            </a:r>
          </a:p>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Place the toothbrush in front of the resident or put in residents hand</a:t>
            </a:r>
          </a:p>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Apply small amount of toothpaste to lips to remind the resident.</a:t>
            </a:r>
          </a:p>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Develop a routine </a:t>
            </a:r>
          </a:p>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Is there a time of day when the resident is more cooperative?</a:t>
            </a:r>
          </a:p>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Use familiar toothbrush and toothpaste</a:t>
            </a:r>
          </a:p>
          <a:p>
            <a:pPr marL="285750" indent="-285750">
              <a:buClr>
                <a:srgbClr val="92D050"/>
              </a:buClr>
              <a:buFont typeface="Wingdings" panose="05000000000000000000" pitchFamily="2" charset="2"/>
              <a:buChar char="v"/>
            </a:pPr>
            <a:r>
              <a:rPr lang="en-GB" sz="2400" dirty="0">
                <a:latin typeface="Arial" panose="020B0604020202020204" pitchFamily="34" charset="0"/>
                <a:cs typeface="Arial" panose="020B0604020202020204" pitchFamily="34" charset="0"/>
              </a:rPr>
              <a:t>Ensure patient is sitting up if appropriate.</a:t>
            </a:r>
          </a:p>
          <a:p>
            <a:pPr marL="742950" lvl="1" indent="-285750">
              <a:buClr>
                <a:srgbClr val="92D050"/>
              </a:buClr>
              <a:buFont typeface="Wingdings" panose="05000000000000000000" pitchFamily="2" charset="2"/>
              <a:buChar char="v"/>
            </a:pPr>
            <a:endParaRPr lang="en-GB" dirty="0"/>
          </a:p>
          <a:p>
            <a:pPr lvl="1">
              <a:buClr>
                <a:srgbClr val="92D050"/>
              </a:buClr>
            </a:pPr>
            <a:endParaRPr lang="en-GB" dirty="0"/>
          </a:p>
        </p:txBody>
      </p:sp>
    </p:spTree>
    <p:extLst>
      <p:ext uri="{BB962C8B-B14F-4D97-AF65-F5344CB8AC3E}">
        <p14:creationId xmlns:p14="http://schemas.microsoft.com/office/powerpoint/2010/main" val="400366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83D7E-18C6-424D-B6C8-B5E093E84755}"/>
              </a:ext>
            </a:extLst>
          </p:cNvPr>
          <p:cNvSpPr>
            <a:spLocks noGrp="1"/>
          </p:cNvSpPr>
          <p:nvPr>
            <p:ph idx="1"/>
          </p:nvPr>
        </p:nvSpPr>
        <p:spPr>
          <a:xfrm>
            <a:off x="872070" y="2276872"/>
            <a:ext cx="7408333" cy="3849291"/>
          </a:xfrm>
        </p:spPr>
        <p:txBody>
          <a:bodyPr>
            <a:normAutofit lnSpcReduction="10000"/>
          </a:bodyPr>
          <a:lstStyle/>
          <a:p>
            <a:pPr fontAlgn="base">
              <a:spcBef>
                <a:spcPct val="0"/>
              </a:spcBef>
              <a:spcAft>
                <a:spcPct val="0"/>
              </a:spcAft>
              <a:buSzTx/>
              <a:buFont typeface="Wingdings" panose="05000000000000000000" pitchFamily="2" charset="2"/>
              <a:buChar char="v"/>
              <a:defRPr/>
            </a:pPr>
            <a:r>
              <a:rPr lang="en-GB" dirty="0">
                <a:latin typeface="Arial" panose="020B0604020202020204" pitchFamily="34" charset="0"/>
                <a:cs typeface="Arial" panose="020B0604020202020204" pitchFamily="34" charset="0"/>
              </a:rPr>
              <a:t>Community Dental Services has 8 clinics in Essex.</a:t>
            </a:r>
          </a:p>
          <a:p>
            <a:pPr fontAlgn="base">
              <a:spcBef>
                <a:spcPct val="0"/>
              </a:spcBef>
              <a:spcAft>
                <a:spcPct val="0"/>
              </a:spcAft>
              <a:buSzTx/>
              <a:buFont typeface="Wingdings" panose="05000000000000000000" pitchFamily="2" charset="2"/>
              <a:buChar char="v"/>
              <a:defRPr/>
            </a:pPr>
            <a:endParaRPr lang="en-GB" dirty="0">
              <a:latin typeface="Arial" panose="020B0604020202020204" pitchFamily="34" charset="0"/>
              <a:cs typeface="Arial" panose="020B0604020202020204" pitchFamily="34" charset="0"/>
            </a:endParaRPr>
          </a:p>
          <a:p>
            <a:pPr fontAlgn="base">
              <a:spcBef>
                <a:spcPct val="0"/>
              </a:spcBef>
              <a:spcAft>
                <a:spcPct val="0"/>
              </a:spcAft>
              <a:buSzTx/>
              <a:buFont typeface="Wingdings" panose="05000000000000000000" pitchFamily="2" charset="2"/>
              <a:buChar char="v"/>
              <a:defRPr/>
            </a:pPr>
            <a:r>
              <a:rPr lang="en-GB" dirty="0">
                <a:latin typeface="Arial" panose="020B0604020202020204" pitchFamily="34" charset="0"/>
                <a:cs typeface="Arial" panose="020B0604020202020204" pitchFamily="34" charset="0"/>
              </a:rPr>
              <a:t>We provide a dental service for people with complex and additional needs (children and adults) including general anaesthetic &amp; sedation clinics.   </a:t>
            </a:r>
          </a:p>
          <a:p>
            <a:pPr fontAlgn="base">
              <a:spcBef>
                <a:spcPct val="0"/>
              </a:spcBef>
              <a:spcAft>
                <a:spcPct val="0"/>
              </a:spcAft>
              <a:buSzTx/>
              <a:buFont typeface="Wingdings" panose="05000000000000000000" pitchFamily="2" charset="2"/>
              <a:buChar char="v"/>
              <a:defRPr/>
            </a:pPr>
            <a:endParaRPr lang="en-GB" dirty="0">
              <a:latin typeface="Arial" panose="020B0604020202020204" pitchFamily="34" charset="0"/>
              <a:cs typeface="Arial" panose="020B0604020202020204" pitchFamily="34" charset="0"/>
            </a:endParaRPr>
          </a:p>
          <a:p>
            <a:pPr fontAlgn="base">
              <a:spcBef>
                <a:spcPct val="0"/>
              </a:spcBef>
              <a:spcAft>
                <a:spcPct val="0"/>
              </a:spcAft>
              <a:buSzTx/>
              <a:buFont typeface="Wingdings" panose="05000000000000000000" pitchFamily="2" charset="2"/>
              <a:buChar char="v"/>
              <a:defRPr/>
            </a:pPr>
            <a:r>
              <a:rPr lang="en-GB" dirty="0">
                <a:latin typeface="Arial" panose="020B0604020202020204" pitchFamily="34" charset="0"/>
                <a:cs typeface="Arial" panose="020B0604020202020204" pitchFamily="34" charset="0"/>
              </a:rPr>
              <a:t>We provide a domiciliary service for bed bound patients. </a:t>
            </a:r>
          </a:p>
          <a:p>
            <a:pPr fontAlgn="base">
              <a:spcBef>
                <a:spcPct val="0"/>
              </a:spcBef>
              <a:spcAft>
                <a:spcPct val="0"/>
              </a:spcAft>
              <a:buSzTx/>
              <a:buFont typeface="Wingdings" panose="05000000000000000000" pitchFamily="2" charset="2"/>
              <a:buChar char="v"/>
              <a:defRPr/>
            </a:pPr>
            <a:endParaRPr lang="en-GB" dirty="0">
              <a:latin typeface="Arial" panose="020B0604020202020204" pitchFamily="34" charset="0"/>
              <a:cs typeface="Arial" panose="020B0604020202020204" pitchFamily="34" charset="0"/>
            </a:endParaRPr>
          </a:p>
          <a:p>
            <a:pPr fontAlgn="base">
              <a:spcBef>
                <a:spcPct val="0"/>
              </a:spcBef>
              <a:spcAft>
                <a:spcPct val="0"/>
              </a:spcAft>
              <a:buSzTx/>
              <a:buFont typeface="Wingdings" panose="05000000000000000000" pitchFamily="2" charset="2"/>
              <a:buChar char="v"/>
              <a:defRPr/>
            </a:pPr>
            <a:r>
              <a:rPr lang="en-GB" dirty="0">
                <a:latin typeface="Arial" panose="020B0604020202020204" pitchFamily="34" charset="0"/>
                <a:cs typeface="Arial" panose="020B0604020202020204" pitchFamily="34" charset="0"/>
              </a:rPr>
              <a:t>We also have a clinic in Colchester with a tippy chair for wheelchairs. </a:t>
            </a:r>
          </a:p>
          <a:p>
            <a:endParaRPr lang="en-GB" dirty="0"/>
          </a:p>
        </p:txBody>
      </p:sp>
      <p:sp>
        <p:nvSpPr>
          <p:cNvPr id="4" name="Title 3">
            <a:extLst>
              <a:ext uri="{FF2B5EF4-FFF2-40B4-BE49-F238E27FC236}">
                <a16:creationId xmlns:a16="http://schemas.microsoft.com/office/drawing/2014/main" id="{B1ADD1EB-DD1B-428B-9C8C-762821AD4E3D}"/>
              </a:ext>
            </a:extLst>
          </p:cNvPr>
          <p:cNvSpPr>
            <a:spLocks noGrp="1"/>
          </p:cNvSpPr>
          <p:nvPr>
            <p:ph type="title"/>
          </p:nvPr>
        </p:nvSpPr>
        <p:spPr>
          <a:xfrm>
            <a:off x="683568" y="332656"/>
            <a:ext cx="8229600" cy="1252728"/>
          </a:xfrm>
        </p:spPr>
        <p:txBody>
          <a:bodyPr>
            <a:normAutofit fontScale="90000"/>
          </a:bodyPr>
          <a:lstStyle/>
          <a:p>
            <a:r>
              <a:rPr lang="en-GB" sz="3600" b="1" dirty="0"/>
              <a:t>          	           </a:t>
            </a:r>
            <a:r>
              <a:rPr lang="en-GB" sz="4000" b="1" dirty="0">
                <a:latin typeface="Arial" panose="020B0604020202020204" pitchFamily="34" charset="0"/>
                <a:cs typeface="Arial" panose="020B0604020202020204" pitchFamily="34" charset="0"/>
              </a:rPr>
              <a:t>Who are Community Dental   	                   Services?</a:t>
            </a:r>
          </a:p>
        </p:txBody>
      </p:sp>
    </p:spTree>
    <p:extLst>
      <p:ext uri="{BB962C8B-B14F-4D97-AF65-F5344CB8AC3E}">
        <p14:creationId xmlns:p14="http://schemas.microsoft.com/office/powerpoint/2010/main" val="59241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8912-DA67-4D57-BA7A-302B5D3EE02F}"/>
              </a:ext>
            </a:extLst>
          </p:cNvPr>
          <p:cNvSpPr>
            <a:spLocks noGrp="1"/>
          </p:cNvSpPr>
          <p:nvPr>
            <p:ph type="title"/>
          </p:nvPr>
        </p:nvSpPr>
        <p:spPr>
          <a:xfrm>
            <a:off x="2724944" y="338328"/>
            <a:ext cx="6419056" cy="1252728"/>
          </a:xfrm>
        </p:spPr>
        <p:txBody>
          <a:bodyPr>
            <a:normAutofit/>
          </a:bodyPr>
          <a:lstStyle/>
          <a:p>
            <a:r>
              <a:rPr lang="en-GB" sz="2800" b="1" dirty="0">
                <a:latin typeface="Arial" panose="020B0604020202020204" pitchFamily="34" charset="0"/>
                <a:cs typeface="Arial" panose="020B0604020202020204" pitchFamily="34" charset="0"/>
              </a:rPr>
              <a:t>Supporting residents who are  resistant to mouth care cont’d…..</a:t>
            </a:r>
          </a:p>
        </p:txBody>
      </p:sp>
      <p:sp>
        <p:nvSpPr>
          <p:cNvPr id="3" name="Content Placeholder 2">
            <a:extLst>
              <a:ext uri="{FF2B5EF4-FFF2-40B4-BE49-F238E27FC236}">
                <a16:creationId xmlns:a16="http://schemas.microsoft.com/office/drawing/2014/main" id="{B2D67C27-0B52-41E9-8891-8A9E5FD01809}"/>
              </a:ext>
            </a:extLst>
          </p:cNvPr>
          <p:cNvSpPr>
            <a:spLocks noGrp="1"/>
          </p:cNvSpPr>
          <p:nvPr>
            <p:ph sz="quarter" idx="13"/>
          </p:nvPr>
        </p:nvSpPr>
        <p:spPr>
          <a:xfrm>
            <a:off x="498376" y="2348880"/>
            <a:ext cx="8147248" cy="4170792"/>
          </a:xfrm>
        </p:spPr>
        <p:txBody>
          <a:bodyPr>
            <a:normAutofit lnSpcReduction="10000"/>
          </a:bodyPr>
          <a:lstStyle/>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Face resident so they can mirror and mimic your actions.</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Brush their hand with toothbrush first.</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Use hand over hand technique</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Use distraction techniques.</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Use familiar carers.</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Consider having two carers.</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Some residents can be very resistant to mouth care. Stop, record and try again at a different time.</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If resident refuses several times consecutively, escalate to a senior nurse.</a:t>
            </a:r>
          </a:p>
          <a:p>
            <a:pPr marL="285750" indent="-285750">
              <a:buClr>
                <a:srgbClr val="92D050"/>
              </a:buClr>
              <a:buFont typeface="Wingdings" panose="05000000000000000000" pitchFamily="2" charset="2"/>
              <a:buChar char="v"/>
            </a:pPr>
            <a:endParaRPr lang="en-GB" dirty="0"/>
          </a:p>
          <a:p>
            <a:endParaRPr lang="en-GB" dirty="0"/>
          </a:p>
        </p:txBody>
      </p:sp>
    </p:spTree>
    <p:extLst>
      <p:ext uri="{BB962C8B-B14F-4D97-AF65-F5344CB8AC3E}">
        <p14:creationId xmlns:p14="http://schemas.microsoft.com/office/powerpoint/2010/main" val="3603871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ECD2-0851-4FD5-8C53-4EC012C5EDF5}"/>
              </a:ext>
            </a:extLst>
          </p:cNvPr>
          <p:cNvSpPr>
            <a:spLocks noGrp="1"/>
          </p:cNvSpPr>
          <p:nvPr>
            <p:ph type="title"/>
          </p:nvPr>
        </p:nvSpPr>
        <p:spPr>
          <a:xfrm>
            <a:off x="1362472" y="343768"/>
            <a:ext cx="6419056" cy="1252728"/>
          </a:xfrm>
        </p:spPr>
        <p:txBody>
          <a:bodyPr>
            <a:normAutofit/>
          </a:bodyPr>
          <a:lstStyle/>
          <a:p>
            <a:r>
              <a:rPr lang="en-GB" b="1" dirty="0">
                <a:latin typeface="Arial" panose="020B0604020202020204" pitchFamily="34" charset="0"/>
                <a:cs typeface="Arial" panose="020B0604020202020204" pitchFamily="34" charset="0"/>
              </a:rPr>
              <a:t>	Toothbrush Aids </a:t>
            </a:r>
          </a:p>
        </p:txBody>
      </p:sp>
      <p:pic>
        <p:nvPicPr>
          <p:cNvPr id="8" name="Picture 5">
            <a:extLst>
              <a:ext uri="{FF2B5EF4-FFF2-40B4-BE49-F238E27FC236}">
                <a16:creationId xmlns:a16="http://schemas.microsoft.com/office/drawing/2014/main" id="{45BF73CD-0BFF-488C-989A-0A05BC14166A}"/>
              </a:ext>
            </a:extLst>
          </p:cNvPr>
          <p:cNvPicPr>
            <a:picLocks noChangeAspect="1"/>
          </p:cNvPicPr>
          <p:nvPr/>
        </p:nvPicPr>
        <p:blipFill rotWithShape="1">
          <a:blip r:embed="rId3"/>
          <a:srcRect l="54562" r="23382"/>
          <a:stretch/>
        </p:blipFill>
        <p:spPr>
          <a:xfrm>
            <a:off x="2275028" y="3617038"/>
            <a:ext cx="1828815" cy="2360442"/>
          </a:xfrm>
          <a:prstGeom prst="rect">
            <a:avLst/>
          </a:prstGeom>
          <a:noFill/>
          <a:ln cap="flat">
            <a:noFill/>
          </a:ln>
        </p:spPr>
      </p:pic>
      <p:pic>
        <p:nvPicPr>
          <p:cNvPr id="10" name="Content Placeholder 6">
            <a:extLst>
              <a:ext uri="{FF2B5EF4-FFF2-40B4-BE49-F238E27FC236}">
                <a16:creationId xmlns:a16="http://schemas.microsoft.com/office/drawing/2014/main" id="{751B4727-846C-4ED0-BA6D-31262A2C2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974" y="3870739"/>
            <a:ext cx="2097355" cy="2131960"/>
          </a:xfrm>
          <a:prstGeom prst="rect">
            <a:avLst/>
          </a:prstGeom>
        </p:spPr>
      </p:pic>
      <p:pic>
        <p:nvPicPr>
          <p:cNvPr id="11" name="Picture 10">
            <a:extLst>
              <a:ext uri="{FF2B5EF4-FFF2-40B4-BE49-F238E27FC236}">
                <a16:creationId xmlns:a16="http://schemas.microsoft.com/office/drawing/2014/main" id="{A20C6BD7-234F-432A-80BB-0688514FBB10}"/>
              </a:ext>
            </a:extLst>
          </p:cNvPr>
          <p:cNvPicPr>
            <a:picLocks noChangeAspect="1"/>
          </p:cNvPicPr>
          <p:nvPr/>
        </p:nvPicPr>
        <p:blipFill>
          <a:blip r:embed="rId5"/>
          <a:stretch>
            <a:fillRect/>
          </a:stretch>
        </p:blipFill>
        <p:spPr>
          <a:xfrm>
            <a:off x="2479313" y="1974461"/>
            <a:ext cx="3227619" cy="1568933"/>
          </a:xfrm>
          <a:prstGeom prst="rect">
            <a:avLst/>
          </a:prstGeom>
        </p:spPr>
      </p:pic>
      <p:sp>
        <p:nvSpPr>
          <p:cNvPr id="12" name="TextBox 11">
            <a:extLst>
              <a:ext uri="{FF2B5EF4-FFF2-40B4-BE49-F238E27FC236}">
                <a16:creationId xmlns:a16="http://schemas.microsoft.com/office/drawing/2014/main" id="{DE95A1D7-C2B2-4EA8-B14A-4E3474F8F24E}"/>
              </a:ext>
            </a:extLst>
          </p:cNvPr>
          <p:cNvSpPr txBox="1"/>
          <p:nvPr/>
        </p:nvSpPr>
        <p:spPr>
          <a:xfrm>
            <a:off x="400095" y="1929658"/>
            <a:ext cx="45468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B08BA038-DBAF-42BD-992A-F8EC329FC9F4}"/>
              </a:ext>
            </a:extLst>
          </p:cNvPr>
          <p:cNvSpPr txBox="1"/>
          <p:nvPr/>
        </p:nvSpPr>
        <p:spPr>
          <a:xfrm>
            <a:off x="2724367" y="1647116"/>
            <a:ext cx="576064"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2</a:t>
            </a:r>
          </a:p>
        </p:txBody>
      </p:sp>
      <p:sp>
        <p:nvSpPr>
          <p:cNvPr id="14" name="TextBox 13">
            <a:extLst>
              <a:ext uri="{FF2B5EF4-FFF2-40B4-BE49-F238E27FC236}">
                <a16:creationId xmlns:a16="http://schemas.microsoft.com/office/drawing/2014/main" id="{C858C0C7-A435-4F6D-BCB4-37BE5FB282D3}"/>
              </a:ext>
            </a:extLst>
          </p:cNvPr>
          <p:cNvSpPr txBox="1"/>
          <p:nvPr/>
        </p:nvSpPr>
        <p:spPr>
          <a:xfrm>
            <a:off x="2537221" y="3698890"/>
            <a:ext cx="538599"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a:t>
            </a:r>
          </a:p>
        </p:txBody>
      </p:sp>
      <p:pic>
        <p:nvPicPr>
          <p:cNvPr id="9" name="Picture 8" descr="A picture containing brush, tool&#10;&#10;Description generated with high confidence">
            <a:extLst>
              <a:ext uri="{FF2B5EF4-FFF2-40B4-BE49-F238E27FC236}">
                <a16:creationId xmlns:a16="http://schemas.microsoft.com/office/drawing/2014/main" id="{67CB69AA-83B8-4956-BEF3-E134A4B06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6329" y="2287089"/>
            <a:ext cx="2294247" cy="158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ontent Placeholder 3">
            <a:extLst>
              <a:ext uri="{FF2B5EF4-FFF2-40B4-BE49-F238E27FC236}">
                <a16:creationId xmlns:a16="http://schemas.microsoft.com/office/drawing/2014/main" id="{A5DE47F8-8619-42BC-AE5B-250C70CC822E}"/>
              </a:ext>
            </a:extLst>
          </p:cNvPr>
          <p:cNvPicPr>
            <a:picLocks noChangeAspect="1"/>
          </p:cNvPicPr>
          <p:nvPr/>
        </p:nvPicPr>
        <p:blipFill>
          <a:blip r:embed="rId7"/>
          <a:srcRect/>
          <a:stretch>
            <a:fillRect/>
          </a:stretch>
        </p:blipFill>
        <p:spPr>
          <a:xfrm>
            <a:off x="372446" y="2390760"/>
            <a:ext cx="1754791" cy="3586720"/>
          </a:xfrm>
          <a:prstGeom prst="rect">
            <a:avLst/>
          </a:prstGeom>
        </p:spPr>
      </p:pic>
      <p:sp>
        <p:nvSpPr>
          <p:cNvPr id="3" name="TextBox 2">
            <a:extLst>
              <a:ext uri="{FF2B5EF4-FFF2-40B4-BE49-F238E27FC236}">
                <a16:creationId xmlns:a16="http://schemas.microsoft.com/office/drawing/2014/main" id="{12372E3C-5541-48CF-A47D-7462410F9B38}"/>
              </a:ext>
            </a:extLst>
          </p:cNvPr>
          <p:cNvSpPr txBox="1"/>
          <p:nvPr/>
        </p:nvSpPr>
        <p:spPr>
          <a:xfrm>
            <a:off x="4472586" y="3707140"/>
            <a:ext cx="56757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a:t>
            </a:r>
          </a:p>
        </p:txBody>
      </p:sp>
      <p:sp>
        <p:nvSpPr>
          <p:cNvPr id="4" name="TextBox 3">
            <a:extLst>
              <a:ext uri="{FF2B5EF4-FFF2-40B4-BE49-F238E27FC236}">
                <a16:creationId xmlns:a16="http://schemas.microsoft.com/office/drawing/2014/main" id="{5AFBFFD5-3AC1-4557-A80C-66D57B219F11}"/>
              </a:ext>
            </a:extLst>
          </p:cNvPr>
          <p:cNvSpPr txBox="1"/>
          <p:nvPr/>
        </p:nvSpPr>
        <p:spPr>
          <a:xfrm>
            <a:off x="6426042" y="2361565"/>
            <a:ext cx="66677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29272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6F15-2A4A-4679-9626-3968B5095DCC}"/>
              </a:ext>
            </a:extLst>
          </p:cNvPr>
          <p:cNvSpPr>
            <a:spLocks noGrp="1"/>
          </p:cNvSpPr>
          <p:nvPr>
            <p:ph type="title"/>
          </p:nvPr>
        </p:nvSpPr>
        <p:spPr>
          <a:xfrm>
            <a:off x="1362472" y="305379"/>
            <a:ext cx="6419056" cy="1252728"/>
          </a:xfrm>
        </p:spPr>
        <p:txBody>
          <a:bodyPr/>
          <a:lstStyle/>
          <a:p>
            <a:r>
              <a:rPr lang="en-GB" b="1" dirty="0">
                <a:latin typeface="Arial" panose="020B0604020202020204" pitchFamily="34" charset="0"/>
                <a:cs typeface="Arial" panose="020B0604020202020204" pitchFamily="34" charset="0"/>
              </a:rPr>
              <a:t>        Products &amp; Aids</a:t>
            </a:r>
          </a:p>
        </p:txBody>
      </p:sp>
      <p:sp>
        <p:nvSpPr>
          <p:cNvPr id="11" name="TextBox 10">
            <a:extLst>
              <a:ext uri="{FF2B5EF4-FFF2-40B4-BE49-F238E27FC236}">
                <a16:creationId xmlns:a16="http://schemas.microsoft.com/office/drawing/2014/main" id="{607DCF9C-532E-4903-9A3B-2F2E813B130E}"/>
              </a:ext>
            </a:extLst>
          </p:cNvPr>
          <p:cNvSpPr txBox="1"/>
          <p:nvPr/>
        </p:nvSpPr>
        <p:spPr>
          <a:xfrm>
            <a:off x="470384" y="1591056"/>
            <a:ext cx="79208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1E230940-9F0B-483D-B42B-8238ED3101D3}"/>
              </a:ext>
            </a:extLst>
          </p:cNvPr>
          <p:cNvSpPr txBox="1"/>
          <p:nvPr/>
        </p:nvSpPr>
        <p:spPr>
          <a:xfrm>
            <a:off x="3405048" y="2329167"/>
            <a:ext cx="648072"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295978D5-B517-4453-B906-0C18C78A42A0}"/>
              </a:ext>
            </a:extLst>
          </p:cNvPr>
          <p:cNvSpPr txBox="1"/>
          <p:nvPr/>
        </p:nvSpPr>
        <p:spPr>
          <a:xfrm>
            <a:off x="6614425" y="2449072"/>
            <a:ext cx="79208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A90F2064-8205-40AB-8AAC-181035A0A174}"/>
              </a:ext>
            </a:extLst>
          </p:cNvPr>
          <p:cNvSpPr txBox="1"/>
          <p:nvPr/>
        </p:nvSpPr>
        <p:spPr>
          <a:xfrm>
            <a:off x="2861329" y="4021119"/>
            <a:ext cx="648072"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a:t>
            </a:r>
          </a:p>
        </p:txBody>
      </p:sp>
      <p:pic>
        <p:nvPicPr>
          <p:cNvPr id="10" name="Picture 9">
            <a:extLst>
              <a:ext uri="{FF2B5EF4-FFF2-40B4-BE49-F238E27FC236}">
                <a16:creationId xmlns:a16="http://schemas.microsoft.com/office/drawing/2014/main" id="{434C850E-ECA4-4308-8009-D49F615153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702" y="4282729"/>
            <a:ext cx="2176010" cy="1726222"/>
          </a:xfrm>
          <a:prstGeom prst="rect">
            <a:avLst/>
          </a:prstGeom>
          <a:noFill/>
          <a:ln>
            <a:noFill/>
          </a:ln>
        </p:spPr>
      </p:pic>
      <p:pic>
        <p:nvPicPr>
          <p:cNvPr id="17" name="Picture 16">
            <a:extLst>
              <a:ext uri="{FF2B5EF4-FFF2-40B4-BE49-F238E27FC236}">
                <a16:creationId xmlns:a16="http://schemas.microsoft.com/office/drawing/2014/main" id="{F56B90A2-D428-4198-8399-52DCFB0FB94E}"/>
              </a:ext>
            </a:extLst>
          </p:cNvPr>
          <p:cNvPicPr/>
          <p:nvPr/>
        </p:nvPicPr>
        <p:blipFill rotWithShape="1">
          <a:blip r:embed="rId4"/>
          <a:srcRect l="50820" t="37417" r="32651" b="42795"/>
          <a:stretch/>
        </p:blipFill>
        <p:spPr bwMode="auto">
          <a:xfrm>
            <a:off x="730162" y="1646914"/>
            <a:ext cx="2401677" cy="2081464"/>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D77634A8-EC9D-44CB-960D-D80F503B11A2}"/>
              </a:ext>
            </a:extLst>
          </p:cNvPr>
          <p:cNvPicPr/>
          <p:nvPr/>
        </p:nvPicPr>
        <p:blipFill rotWithShape="1">
          <a:blip r:embed="rId4"/>
          <a:srcRect l="73012" t="41038" r="18594" b="43829"/>
          <a:stretch/>
        </p:blipFill>
        <p:spPr bwMode="auto">
          <a:xfrm>
            <a:off x="3836153" y="2211223"/>
            <a:ext cx="2176010" cy="1553306"/>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32FB827D-7BDD-48BB-A935-3B64B2278142}"/>
              </a:ext>
            </a:extLst>
          </p:cNvPr>
          <p:cNvPicPr/>
          <p:nvPr/>
        </p:nvPicPr>
        <p:blipFill rotWithShape="1">
          <a:blip r:embed="rId4"/>
          <a:srcRect l="63445" t="61602" r="28030" b="12660"/>
          <a:stretch/>
        </p:blipFill>
        <p:spPr bwMode="auto">
          <a:xfrm>
            <a:off x="7010469" y="2202199"/>
            <a:ext cx="1485900" cy="325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3629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D35B-D686-4000-8E8A-D52D553397F0}"/>
              </a:ext>
            </a:extLst>
          </p:cNvPr>
          <p:cNvSpPr>
            <a:spLocks noGrp="1"/>
          </p:cNvSpPr>
          <p:nvPr>
            <p:ph type="title"/>
          </p:nvPr>
        </p:nvSpPr>
        <p:spPr>
          <a:xfrm>
            <a:off x="2411760" y="496252"/>
            <a:ext cx="6419056" cy="1252728"/>
          </a:xfrm>
        </p:spPr>
        <p:txBody>
          <a:bodyPr>
            <a:normAutofit/>
          </a:bodyPr>
          <a:lstStyle/>
          <a:p>
            <a:r>
              <a:rPr lang="en-GB" sz="4800" dirty="0"/>
              <a:t>              </a:t>
            </a:r>
            <a:r>
              <a:rPr lang="en-GB" sz="4800" b="1" dirty="0">
                <a:latin typeface="Arial" panose="020B0604020202020204" pitchFamily="34" charset="0"/>
                <a:cs typeface="Arial" panose="020B0604020202020204" pitchFamily="34" charset="0"/>
              </a:rPr>
              <a:t>Products</a:t>
            </a:r>
          </a:p>
        </p:txBody>
      </p:sp>
      <p:sp>
        <p:nvSpPr>
          <p:cNvPr id="3" name="Content Placeholder 2">
            <a:extLst>
              <a:ext uri="{FF2B5EF4-FFF2-40B4-BE49-F238E27FC236}">
                <a16:creationId xmlns:a16="http://schemas.microsoft.com/office/drawing/2014/main" id="{20B88E84-C026-46BC-AD90-3D138448EF61}"/>
              </a:ext>
            </a:extLst>
          </p:cNvPr>
          <p:cNvSpPr>
            <a:spLocks noGrp="1"/>
          </p:cNvSpPr>
          <p:nvPr>
            <p:ph sz="quarter" idx="13"/>
          </p:nvPr>
        </p:nvSpPr>
        <p:spPr>
          <a:xfrm>
            <a:off x="457201" y="2573857"/>
            <a:ext cx="4716862" cy="3016317"/>
          </a:xfrm>
        </p:spPr>
        <p:txBody>
          <a:bodyPr>
            <a:normAutofit lnSpcReduction="10000"/>
          </a:bodyPr>
          <a:lstStyle/>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Unflavoured toothpaste</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Non- foaming toothpaste</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SLS free toothpaste </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Dry mouth gel</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Water based lip balm</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Pen Torch</a:t>
            </a:r>
          </a:p>
          <a:p>
            <a:endParaRPr lang="en-GB" dirty="0"/>
          </a:p>
        </p:txBody>
      </p:sp>
      <p:pic>
        <p:nvPicPr>
          <p:cNvPr id="8" name="Picture 7">
            <a:extLst>
              <a:ext uri="{FF2B5EF4-FFF2-40B4-BE49-F238E27FC236}">
                <a16:creationId xmlns:a16="http://schemas.microsoft.com/office/drawing/2014/main" id="{4E23859F-E8C7-4D58-BA32-5E6D5D05A481}"/>
              </a:ext>
            </a:extLst>
          </p:cNvPr>
          <p:cNvPicPr>
            <a:picLocks noChangeAspect="1"/>
          </p:cNvPicPr>
          <p:nvPr/>
        </p:nvPicPr>
        <p:blipFill>
          <a:blip r:embed="rId3"/>
          <a:stretch>
            <a:fillRect/>
          </a:stretch>
        </p:blipFill>
        <p:spPr>
          <a:xfrm>
            <a:off x="5444302" y="2573857"/>
            <a:ext cx="2700639" cy="1065695"/>
          </a:xfrm>
          <a:prstGeom prst="rect">
            <a:avLst/>
          </a:prstGeom>
        </p:spPr>
      </p:pic>
      <p:pic>
        <p:nvPicPr>
          <p:cNvPr id="9" name="Picture 2" descr="A close up of a device&#10;&#10;Description generated with very high confidence">
            <a:extLst>
              <a:ext uri="{FF2B5EF4-FFF2-40B4-BE49-F238E27FC236}">
                <a16:creationId xmlns:a16="http://schemas.microsoft.com/office/drawing/2014/main" id="{9AA8592B-8CB9-4C50-AE89-3C25C88B39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5" t="2860" r="5185" b="8424"/>
          <a:stretch/>
        </p:blipFill>
        <p:spPr bwMode="auto">
          <a:xfrm>
            <a:off x="5496744" y="4029478"/>
            <a:ext cx="2383976" cy="158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926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FED8-5541-426A-9A13-FF02945396B4}"/>
              </a:ext>
            </a:extLst>
          </p:cNvPr>
          <p:cNvSpPr>
            <a:spLocks noGrp="1"/>
          </p:cNvSpPr>
          <p:nvPr>
            <p:ph type="title"/>
          </p:nvPr>
        </p:nvSpPr>
        <p:spPr>
          <a:xfrm>
            <a:off x="1362472" y="404664"/>
            <a:ext cx="6419056" cy="1252728"/>
          </a:xfrm>
        </p:spPr>
        <p:txBody>
          <a:bodyPr/>
          <a:lstStyle/>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Infection Control</a:t>
            </a:r>
          </a:p>
        </p:txBody>
      </p:sp>
      <p:sp>
        <p:nvSpPr>
          <p:cNvPr id="3" name="Content Placeholder 2">
            <a:extLst>
              <a:ext uri="{FF2B5EF4-FFF2-40B4-BE49-F238E27FC236}">
                <a16:creationId xmlns:a16="http://schemas.microsoft.com/office/drawing/2014/main" id="{7693BA21-2090-4170-AC8C-8FC43714D2D2}"/>
              </a:ext>
            </a:extLst>
          </p:cNvPr>
          <p:cNvSpPr>
            <a:spLocks noGrp="1"/>
          </p:cNvSpPr>
          <p:nvPr>
            <p:ph sz="quarter" idx="13"/>
          </p:nvPr>
        </p:nvSpPr>
        <p:spPr>
          <a:xfrm>
            <a:off x="395536" y="2132856"/>
            <a:ext cx="8352928" cy="4581128"/>
          </a:xfrm>
        </p:spPr>
        <p:txBody>
          <a:bodyPr>
            <a:normAutofit lnSpcReduction="10000"/>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All of the toothbrushing products and aids mentioned in the presentation need to be considered in terms of infection control.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Toothbrushes should be left to airdry and replaced regularly.</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 Adaptations should be cleaned and left to airdry. Check regularly for damage and replace if necessary.</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We would advise your infection control lead is consulted regarding the use of each product/ aid (including pen torches) and how best to ensure sanitation between uses. </a:t>
            </a:r>
          </a:p>
          <a:p>
            <a:pPr>
              <a:buFont typeface="Wingdings" panose="05000000000000000000" pitchFamily="2" charset="2"/>
              <a:buChar char="v"/>
            </a:pPr>
            <a:r>
              <a:rPr lang="en-GB" b="1" dirty="0">
                <a:latin typeface="Arial" panose="020B0604020202020204" pitchFamily="34" charset="0"/>
                <a:cs typeface="Arial" panose="020B0604020202020204" pitchFamily="34" charset="0"/>
              </a:rPr>
              <a:t>All of the products/ aids should only be used by one person and not shared with others.</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795597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1048-1D9E-43AF-B083-FA99F003A827}"/>
              </a:ext>
            </a:extLst>
          </p:cNvPr>
          <p:cNvSpPr>
            <a:spLocks noGrp="1"/>
          </p:cNvSpPr>
          <p:nvPr>
            <p:ph type="title"/>
          </p:nvPr>
        </p:nvSpPr>
        <p:spPr>
          <a:xfrm>
            <a:off x="3059832" y="260648"/>
            <a:ext cx="6419056" cy="1252728"/>
          </a:xfrm>
        </p:spPr>
        <p:txBody>
          <a:bodyPr/>
          <a:lstStyle/>
          <a:p>
            <a:r>
              <a:rPr lang="en-GB" b="1" dirty="0">
                <a:latin typeface="Arial" panose="020B0604020202020204" pitchFamily="34" charset="0"/>
                <a:cs typeface="Arial" panose="020B0604020202020204" pitchFamily="34" charset="0"/>
              </a:rPr>
              <a:t>Denture Video</a:t>
            </a:r>
          </a:p>
        </p:txBody>
      </p:sp>
      <p:sp>
        <p:nvSpPr>
          <p:cNvPr id="3" name="Content Placeholder 2">
            <a:extLst>
              <a:ext uri="{FF2B5EF4-FFF2-40B4-BE49-F238E27FC236}">
                <a16:creationId xmlns:a16="http://schemas.microsoft.com/office/drawing/2014/main" id="{5433A0DC-67B1-4E81-87FC-1189C9EA95CA}"/>
              </a:ext>
            </a:extLst>
          </p:cNvPr>
          <p:cNvSpPr>
            <a:spLocks noGrp="1"/>
          </p:cNvSpPr>
          <p:nvPr>
            <p:ph sz="quarter" idx="13"/>
          </p:nvPr>
        </p:nvSpPr>
        <p:spPr>
          <a:xfrm>
            <a:off x="1187624" y="3861048"/>
            <a:ext cx="6991689" cy="1252728"/>
          </a:xfrm>
        </p:spPr>
        <p:txBody>
          <a:bodyPr/>
          <a:lstStyle/>
          <a:p>
            <a:endParaRPr lang="en-GB" dirty="0">
              <a:latin typeface="Arial" panose="020B0604020202020204" pitchFamily="34" charset="0"/>
              <a:cs typeface="Arial" panose="020B0604020202020204" pitchFamily="34" charset="0"/>
            </a:endParaRPr>
          </a:p>
          <a:p>
            <a:pPr>
              <a:buClr>
                <a:schemeClr val="bg2">
                  <a:lumMod val="50000"/>
                </a:schemeClr>
              </a:buCl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5" name="Content Placeholder 1">
            <a:extLst>
              <a:ext uri="{FF2B5EF4-FFF2-40B4-BE49-F238E27FC236}">
                <a16:creationId xmlns:a16="http://schemas.microsoft.com/office/drawing/2014/main" id="{70F47954-F2DB-432D-8D3B-BE22F1DDC9A7}"/>
              </a:ext>
            </a:extLst>
          </p:cNvPr>
          <p:cNvSpPr>
            <a:spLocks noGrp="1"/>
          </p:cNvSpPr>
          <p:nvPr>
            <p:ph sz="quarter" idx="14"/>
          </p:nvPr>
        </p:nvSpPr>
        <p:spPr>
          <a:xfrm>
            <a:off x="1595049" y="4941168"/>
            <a:ext cx="8000181" cy="1656184"/>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endParaRPr lang="en-GB" dirty="0"/>
          </a:p>
        </p:txBody>
      </p:sp>
      <p:pic>
        <p:nvPicPr>
          <p:cNvPr id="4" name="Online Media 3" title="How To Clean a Denture Animation - Mouth Care Matters">
            <a:hlinkClick r:id="" action="ppaction://media"/>
            <a:extLst>
              <a:ext uri="{FF2B5EF4-FFF2-40B4-BE49-F238E27FC236}">
                <a16:creationId xmlns:a16="http://schemas.microsoft.com/office/drawing/2014/main" id="{B5300B7B-1041-4462-A078-AC4969C8DF41}"/>
              </a:ext>
            </a:extLst>
          </p:cNvPr>
          <p:cNvPicPr>
            <a:picLocks noRot="1" noChangeAspect="1"/>
          </p:cNvPicPr>
          <p:nvPr>
            <a:videoFile r:link="rId1"/>
          </p:nvPr>
        </p:nvPicPr>
        <p:blipFill>
          <a:blip r:embed="rId4"/>
          <a:stretch>
            <a:fillRect/>
          </a:stretch>
        </p:blipFill>
        <p:spPr>
          <a:xfrm>
            <a:off x="395536" y="1844824"/>
            <a:ext cx="8411554" cy="4752528"/>
          </a:xfrm>
          <a:prstGeom prst="rect">
            <a:avLst/>
          </a:prstGeom>
        </p:spPr>
      </p:pic>
    </p:spTree>
    <p:extLst>
      <p:ext uri="{BB962C8B-B14F-4D97-AF65-F5344CB8AC3E}">
        <p14:creationId xmlns:p14="http://schemas.microsoft.com/office/powerpoint/2010/main" val="41513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B922A-8C51-45D7-9F66-6A6899420190}"/>
              </a:ext>
            </a:extLst>
          </p:cNvPr>
          <p:cNvSpPr txBox="1"/>
          <p:nvPr/>
        </p:nvSpPr>
        <p:spPr>
          <a:xfrm>
            <a:off x="251520" y="1988840"/>
            <a:ext cx="6080925" cy="4985980"/>
          </a:xfrm>
          <a:prstGeom prst="rect">
            <a:avLst/>
          </a:prstGeom>
          <a:noFill/>
        </p:spPr>
        <p:txBody>
          <a:bodyPr wrap="square" rtlCol="0">
            <a:spAutoFit/>
          </a:bodyPr>
          <a:lstStyle/>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Dentures should be removed before brushing natural teeth.</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Dentures should be worn daily and taken out at night.</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Clean dentures twice a day with a separate brush. </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Use an un-fragranced liquid soap or denture cleaning paste and rinse after meals.</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Brush using a denture brush over a sink or bowl filled with water or a folded towel to prevent breakage if dropped.</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Clean the palette, gum ridges and tongue.</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Brush any remaining natural teeth with a normal toothbrush and toothpaste.</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Always check the mouth for sore patches.</a:t>
            </a:r>
          </a:p>
          <a:p>
            <a:pPr marL="285750" indent="-285750">
              <a:buClr>
                <a:schemeClr val="bg2">
                  <a:lumMod val="50000"/>
                </a:schemeClr>
              </a:buClr>
              <a:buFont typeface="Wingdings" panose="05000000000000000000" pitchFamily="2" charset="2"/>
              <a:buChar char="v"/>
            </a:pPr>
            <a:endParaRPr lang="en-GB" dirty="0"/>
          </a:p>
        </p:txBody>
      </p:sp>
      <p:sp>
        <p:nvSpPr>
          <p:cNvPr id="4" name="Title 3">
            <a:extLst>
              <a:ext uri="{FF2B5EF4-FFF2-40B4-BE49-F238E27FC236}">
                <a16:creationId xmlns:a16="http://schemas.microsoft.com/office/drawing/2014/main" id="{229087F8-A3B5-4ECE-89A3-7229DB043BA3}"/>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Denture Care </a:t>
            </a:r>
          </a:p>
        </p:txBody>
      </p:sp>
      <p:pic>
        <p:nvPicPr>
          <p:cNvPr id="5" name="Picture 2" descr="ᐈ False teeth stock pictures, Royalty Free denture clip art images |  download on Depositphotos®">
            <a:extLst>
              <a:ext uri="{FF2B5EF4-FFF2-40B4-BE49-F238E27FC236}">
                <a16:creationId xmlns:a16="http://schemas.microsoft.com/office/drawing/2014/main" id="{0B52368E-2B9E-4A61-B030-F8EA6FD7B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445" y="2996952"/>
            <a:ext cx="256826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37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0A8B-AEC0-4511-9FC1-6562C9196753}"/>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Denture Care </a:t>
            </a:r>
          </a:p>
        </p:txBody>
      </p:sp>
      <p:sp>
        <p:nvSpPr>
          <p:cNvPr id="3" name="Content Placeholder 2">
            <a:extLst>
              <a:ext uri="{FF2B5EF4-FFF2-40B4-BE49-F238E27FC236}">
                <a16:creationId xmlns:a16="http://schemas.microsoft.com/office/drawing/2014/main" id="{E9F6D58C-B3DA-41D1-A19E-0F91DC51F1EF}"/>
              </a:ext>
            </a:extLst>
          </p:cNvPr>
          <p:cNvSpPr>
            <a:spLocks noGrp="1"/>
          </p:cNvSpPr>
          <p:nvPr>
            <p:ph sz="quarter" idx="13"/>
          </p:nvPr>
        </p:nvSpPr>
        <p:spPr>
          <a:xfrm>
            <a:off x="232233" y="1847660"/>
            <a:ext cx="5696864" cy="4821700"/>
          </a:xfrm>
        </p:spPr>
        <p:txBody>
          <a:bodyPr>
            <a:normAutofit lnSpcReduction="10000"/>
          </a:bodyPr>
          <a:lstStyle/>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Clean dentures as per manufacturing instructions as this varies depending on the type of denture. </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Dentures </a:t>
            </a:r>
            <a:r>
              <a:rPr lang="en-GB" sz="2000" b="1" dirty="0">
                <a:latin typeface="Arial" panose="020B0604020202020204" pitchFamily="34" charset="0"/>
                <a:cs typeface="Arial" panose="020B0604020202020204" pitchFamily="34" charset="0"/>
              </a:rPr>
              <a:t>should not </a:t>
            </a:r>
            <a:r>
              <a:rPr lang="en-GB" sz="2000" dirty="0">
                <a:latin typeface="Arial" panose="020B0604020202020204" pitchFamily="34" charset="0"/>
                <a:cs typeface="Arial" panose="020B0604020202020204" pitchFamily="34" charset="0"/>
              </a:rPr>
              <a:t>be soaked in a cleaning solution overnight - store dry in a named denture pot.</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Clean the denture pot on a daily basis with warm soapy water.</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Follow instructions on how to use fixative as too much can pose an aspiration risk. </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If acutely unwell store dentures dry in a named denture pot.</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Seek advice from a dentist if resident stops wearing denture.</a:t>
            </a:r>
          </a:p>
          <a:p>
            <a:pPr marL="285750" indent="-285750">
              <a:buClr>
                <a:schemeClr val="bg2">
                  <a:lumMod val="50000"/>
                </a:schemeClr>
              </a:buClr>
              <a:buFont typeface="Wingdings" panose="05000000000000000000" pitchFamily="2" charset="2"/>
              <a:buChar char="v"/>
            </a:pPr>
            <a:r>
              <a:rPr lang="en-GB" sz="2000" dirty="0">
                <a:latin typeface="Arial" panose="020B0604020202020204" pitchFamily="34" charset="0"/>
                <a:cs typeface="Arial" panose="020B0604020202020204" pitchFamily="34" charset="0"/>
              </a:rPr>
              <a:t>Name dentures if possible.</a:t>
            </a:r>
          </a:p>
          <a:p>
            <a:pPr marL="285750" indent="-285750">
              <a:buClr>
                <a:schemeClr val="bg2">
                  <a:lumMod val="50000"/>
                </a:schemeClr>
              </a:buClr>
              <a:buFont typeface="Wingdings" panose="05000000000000000000" pitchFamily="2" charset="2"/>
              <a:buChar char="v"/>
            </a:pPr>
            <a:endParaRPr lang="en-GB" dirty="0"/>
          </a:p>
        </p:txBody>
      </p:sp>
      <p:pic>
        <p:nvPicPr>
          <p:cNvPr id="1026" name="Picture 2" descr="ᐈ False teeth stock pictures, Royalty Free denture clip art images |  download on Depositphotos®">
            <a:extLst>
              <a:ext uri="{FF2B5EF4-FFF2-40B4-BE49-F238E27FC236}">
                <a16:creationId xmlns:a16="http://schemas.microsoft.com/office/drawing/2014/main" id="{2B4E20B6-5F6B-40CF-9C3F-697C70BD2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097" y="2996952"/>
            <a:ext cx="297161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04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37F5-4466-429C-B9E0-C72E4006C634}"/>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Plaque</a:t>
            </a:r>
            <a:endParaRPr lang="en-GB" dirty="0"/>
          </a:p>
        </p:txBody>
      </p:sp>
      <p:pic>
        <p:nvPicPr>
          <p:cNvPr id="5" name="Content Placeholder 4">
            <a:extLst>
              <a:ext uri="{FF2B5EF4-FFF2-40B4-BE49-F238E27FC236}">
                <a16:creationId xmlns:a16="http://schemas.microsoft.com/office/drawing/2014/main" id="{E5B51B87-12BB-454C-8BEB-B2797824D6DA}"/>
              </a:ext>
            </a:extLst>
          </p:cNvPr>
          <p:cNvPicPr>
            <a:picLocks noGrp="1" noChangeAspect="1"/>
          </p:cNvPicPr>
          <p:nvPr>
            <p:ph sz="quarter" idx="13"/>
          </p:nvPr>
        </p:nvPicPr>
        <p:blipFill>
          <a:blip r:embed="rId3"/>
          <a:stretch>
            <a:fillRect/>
          </a:stretch>
        </p:blipFill>
        <p:spPr>
          <a:xfrm>
            <a:off x="1321296" y="2348880"/>
            <a:ext cx="6635080" cy="2337376"/>
          </a:xfrm>
          <a:prstGeom prst="rect">
            <a:avLst/>
          </a:prstGeom>
        </p:spPr>
      </p:pic>
      <p:sp>
        <p:nvSpPr>
          <p:cNvPr id="6" name="Rectangle 5">
            <a:extLst>
              <a:ext uri="{FF2B5EF4-FFF2-40B4-BE49-F238E27FC236}">
                <a16:creationId xmlns:a16="http://schemas.microsoft.com/office/drawing/2014/main" id="{CFF9D2F8-A5AA-495D-943F-64841A1CC8A4}"/>
              </a:ext>
            </a:extLst>
          </p:cNvPr>
          <p:cNvSpPr/>
          <p:nvPr/>
        </p:nvSpPr>
        <p:spPr>
          <a:xfrm>
            <a:off x="2123728" y="5013176"/>
            <a:ext cx="1760418" cy="523220"/>
          </a:xfrm>
          <a:prstGeom prst="rect">
            <a:avLst/>
          </a:prstGeom>
        </p:spPr>
        <p:txBody>
          <a:bodyPr wrap="none">
            <a:spAutoFit/>
          </a:bodyPr>
          <a:lstStyle/>
          <a:p>
            <a:r>
              <a:rPr lang="en-GB" sz="2800" dirty="0">
                <a:latin typeface="Arial" panose="020B0604020202020204" pitchFamily="34" charset="0"/>
                <a:cs typeface="Arial" panose="020B0604020202020204" pitchFamily="34" charset="0"/>
              </a:rPr>
              <a:t>What it is </a:t>
            </a:r>
          </a:p>
        </p:txBody>
      </p:sp>
      <p:sp>
        <p:nvSpPr>
          <p:cNvPr id="7" name="Rectangle 6">
            <a:extLst>
              <a:ext uri="{FF2B5EF4-FFF2-40B4-BE49-F238E27FC236}">
                <a16:creationId xmlns:a16="http://schemas.microsoft.com/office/drawing/2014/main" id="{2284310C-A001-4AB8-90F1-C5E5FAF78797}"/>
              </a:ext>
            </a:extLst>
          </p:cNvPr>
          <p:cNvSpPr/>
          <p:nvPr/>
        </p:nvSpPr>
        <p:spPr>
          <a:xfrm>
            <a:off x="5428901" y="5013176"/>
            <a:ext cx="2281394" cy="523220"/>
          </a:xfrm>
          <a:prstGeom prst="rect">
            <a:avLst/>
          </a:prstGeom>
        </p:spPr>
        <p:txBody>
          <a:bodyPr wrap="none">
            <a:spAutoFit/>
          </a:bodyPr>
          <a:lstStyle/>
          <a:p>
            <a:r>
              <a:rPr lang="en-GB" sz="2800" dirty="0">
                <a:latin typeface="Arial" panose="020B0604020202020204" pitchFamily="34" charset="0"/>
                <a:cs typeface="Arial" panose="020B0604020202020204" pitchFamily="34" charset="0"/>
              </a:rPr>
              <a:t>What it does </a:t>
            </a:r>
          </a:p>
        </p:txBody>
      </p:sp>
    </p:spTree>
    <p:extLst>
      <p:ext uri="{BB962C8B-B14F-4D97-AF65-F5344CB8AC3E}">
        <p14:creationId xmlns:p14="http://schemas.microsoft.com/office/powerpoint/2010/main" val="3578615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3F41-9B26-49DF-81E9-4CE2C2022B81}"/>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Gum Disease</a:t>
            </a:r>
          </a:p>
        </p:txBody>
      </p:sp>
      <p:sp>
        <p:nvSpPr>
          <p:cNvPr id="3" name="Content Placeholder 2">
            <a:extLst>
              <a:ext uri="{FF2B5EF4-FFF2-40B4-BE49-F238E27FC236}">
                <a16:creationId xmlns:a16="http://schemas.microsoft.com/office/drawing/2014/main" id="{42D8BA97-6E1B-4D56-B8C7-65FB3625402A}"/>
              </a:ext>
            </a:extLst>
          </p:cNvPr>
          <p:cNvSpPr>
            <a:spLocks noGrp="1"/>
          </p:cNvSpPr>
          <p:nvPr>
            <p:ph sz="quarter" idx="13"/>
          </p:nvPr>
        </p:nvSpPr>
        <p:spPr>
          <a:xfrm>
            <a:off x="460235" y="1995045"/>
            <a:ext cx="4111765" cy="4430232"/>
          </a:xfrm>
        </p:spPr>
        <p:txBody>
          <a:bodyPr>
            <a:normAutofit fontScale="92500" lnSpcReduction="20000"/>
          </a:bodyPr>
          <a:lstStyle/>
          <a:p>
            <a:pPr marL="457200" indent="-4572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Swollen gums</a:t>
            </a:r>
          </a:p>
          <a:p>
            <a:pPr>
              <a:buClr>
                <a:schemeClr val="accent1"/>
              </a:buClr>
            </a:pPr>
            <a:endParaRPr lang="en-GB" sz="2600" dirty="0">
              <a:latin typeface="Arial" panose="020B0604020202020204" pitchFamily="34" charset="0"/>
              <a:cs typeface="Arial" panose="020B0604020202020204" pitchFamily="34" charset="0"/>
            </a:endParaRPr>
          </a:p>
          <a:p>
            <a:pPr marL="457200" indent="-4572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Bleeding on brushing</a:t>
            </a:r>
          </a:p>
          <a:p>
            <a:pPr marL="0" indent="0">
              <a:buClr>
                <a:schemeClr val="accent1"/>
              </a:buClr>
              <a:buNone/>
            </a:pPr>
            <a:endParaRPr lang="en-GB" sz="2600" dirty="0">
              <a:latin typeface="Arial" panose="020B0604020202020204" pitchFamily="34" charset="0"/>
              <a:cs typeface="Arial" panose="020B0604020202020204" pitchFamily="34" charset="0"/>
            </a:endParaRPr>
          </a:p>
          <a:p>
            <a:pPr marL="457200" indent="-4572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Receding gums </a:t>
            </a:r>
          </a:p>
          <a:p>
            <a:pPr marL="457200" indent="-457200">
              <a:buClr>
                <a:schemeClr val="accent1"/>
              </a:buClr>
              <a:buFont typeface="Wingdings" panose="05000000000000000000" pitchFamily="2" charset="2"/>
              <a:buChar char="v"/>
            </a:pPr>
            <a:endParaRPr lang="en-GB" sz="2600" dirty="0">
              <a:latin typeface="Arial" panose="020B0604020202020204" pitchFamily="34" charset="0"/>
              <a:cs typeface="Arial" panose="020B0604020202020204" pitchFamily="34" charset="0"/>
            </a:endParaRPr>
          </a:p>
          <a:p>
            <a:pPr marL="457200" indent="-4572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Bad breath/bad taste</a:t>
            </a:r>
          </a:p>
          <a:p>
            <a:pPr marL="457200" indent="-457200">
              <a:buClr>
                <a:schemeClr val="accent1"/>
              </a:buClr>
              <a:buFont typeface="Wingdings" panose="05000000000000000000" pitchFamily="2" charset="2"/>
              <a:buChar char="v"/>
            </a:pPr>
            <a:endParaRPr lang="en-GB" sz="2600" dirty="0">
              <a:latin typeface="Arial" panose="020B0604020202020204" pitchFamily="34" charset="0"/>
              <a:cs typeface="Arial" panose="020B0604020202020204" pitchFamily="34" charset="0"/>
            </a:endParaRPr>
          </a:p>
          <a:p>
            <a:pPr marL="457200" indent="-4572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Wobbly teeth </a:t>
            </a:r>
          </a:p>
          <a:p>
            <a:pPr marL="457200" indent="-457200">
              <a:buClr>
                <a:schemeClr val="accent1"/>
              </a:buClr>
              <a:buFont typeface="Wingdings" panose="05000000000000000000" pitchFamily="2" charset="2"/>
              <a:buChar char="v"/>
            </a:pPr>
            <a:endParaRPr lang="en-GB" sz="2600" dirty="0">
              <a:latin typeface="Arial" panose="020B0604020202020204" pitchFamily="34" charset="0"/>
              <a:cs typeface="Arial" panose="020B0604020202020204" pitchFamily="34" charset="0"/>
            </a:endParaRPr>
          </a:p>
          <a:p>
            <a:pPr marL="457200" indent="-4572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Tooth loss </a:t>
            </a:r>
          </a:p>
          <a:p>
            <a:endParaRPr lang="en-GB" dirty="0"/>
          </a:p>
        </p:txBody>
      </p:sp>
      <p:pic>
        <p:nvPicPr>
          <p:cNvPr id="5" name="Picture 3">
            <a:extLst>
              <a:ext uri="{FF2B5EF4-FFF2-40B4-BE49-F238E27FC236}">
                <a16:creationId xmlns:a16="http://schemas.microsoft.com/office/drawing/2014/main" id="{086B8C9B-FE90-4FBB-BD38-1469945603B8}"/>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rot="16200000">
            <a:off x="5490232" y="2298812"/>
            <a:ext cx="2570436"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99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E2AB9-52BA-4BB2-AAFA-389AA0C98B8C}"/>
              </a:ext>
            </a:extLst>
          </p:cNvPr>
          <p:cNvSpPr>
            <a:spLocks noGrp="1"/>
          </p:cNvSpPr>
          <p:nvPr>
            <p:ph idx="1"/>
          </p:nvPr>
        </p:nvSpPr>
        <p:spPr>
          <a:xfrm>
            <a:off x="611560" y="2420888"/>
            <a:ext cx="7357530" cy="3450696"/>
          </a:xfrm>
        </p:spPr>
        <p:txBody>
          <a:bodyPr>
            <a:normAutofit/>
          </a:bodyPr>
          <a:lstStyle/>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To increase your confidence in providing optimum oral care.</a:t>
            </a:r>
          </a:p>
        </p:txBody>
      </p:sp>
      <p:sp>
        <p:nvSpPr>
          <p:cNvPr id="3" name="Title 2">
            <a:extLst>
              <a:ext uri="{FF2B5EF4-FFF2-40B4-BE49-F238E27FC236}">
                <a16:creationId xmlns:a16="http://schemas.microsoft.com/office/drawing/2014/main" id="{DF36805F-38C9-44C1-9707-806B594F6DB9}"/>
              </a:ext>
            </a:extLst>
          </p:cNvPr>
          <p:cNvSpPr>
            <a:spLocks noGrp="1"/>
          </p:cNvSpPr>
          <p:nvPr>
            <p:ph type="title"/>
          </p:nvPr>
        </p:nvSpPr>
        <p:spPr>
          <a:xfrm>
            <a:off x="608923" y="360052"/>
            <a:ext cx="8229600" cy="1252728"/>
          </a:xfrm>
        </p:spPr>
        <p:txBody>
          <a:bodyPr>
            <a:noAutofit/>
          </a:bodyPr>
          <a:lstStyle/>
          <a:p>
            <a:r>
              <a:rPr lang="en-GB" dirty="0"/>
              <a:t>                     </a:t>
            </a:r>
            <a:r>
              <a:rPr lang="en-GB" b="1" dirty="0">
                <a:latin typeface="Arial" panose="020B0604020202020204" pitchFamily="34" charset="0"/>
                <a:cs typeface="Arial" panose="020B0604020202020204" pitchFamily="34" charset="0"/>
              </a:rPr>
              <a:t>Aims of the Training</a:t>
            </a:r>
          </a:p>
        </p:txBody>
      </p:sp>
      <p:pic>
        <p:nvPicPr>
          <p:cNvPr id="4" name="Picture 3">
            <a:extLst>
              <a:ext uri="{FF2B5EF4-FFF2-40B4-BE49-F238E27FC236}">
                <a16:creationId xmlns:a16="http://schemas.microsoft.com/office/drawing/2014/main" id="{156892B8-A21D-486F-9AE3-5E6CC38C85AC}"/>
              </a:ext>
            </a:extLst>
          </p:cNvPr>
          <p:cNvPicPr>
            <a:picLocks noChangeAspect="1"/>
          </p:cNvPicPr>
          <p:nvPr/>
        </p:nvPicPr>
        <p:blipFill>
          <a:blip r:embed="rId3"/>
          <a:stretch>
            <a:fillRect/>
          </a:stretch>
        </p:blipFill>
        <p:spPr>
          <a:xfrm>
            <a:off x="3199047" y="3573016"/>
            <a:ext cx="2182555" cy="2719052"/>
          </a:xfrm>
          <a:prstGeom prst="rect">
            <a:avLst/>
          </a:prstGeom>
        </p:spPr>
      </p:pic>
    </p:spTree>
    <p:extLst>
      <p:ext uri="{BB962C8B-B14F-4D97-AF65-F5344CB8AC3E}">
        <p14:creationId xmlns:p14="http://schemas.microsoft.com/office/powerpoint/2010/main" val="3839122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E8F6-F190-4A7A-9E99-23E346928E97}"/>
              </a:ext>
            </a:extLst>
          </p:cNvPr>
          <p:cNvSpPr>
            <a:spLocks noGrp="1"/>
          </p:cNvSpPr>
          <p:nvPr>
            <p:ph type="title"/>
          </p:nvPr>
        </p:nvSpPr>
        <p:spPr>
          <a:xfrm>
            <a:off x="3563888" y="292610"/>
            <a:ext cx="6419056" cy="1252728"/>
          </a:xfrm>
        </p:spPr>
        <p:txBody>
          <a:bodyPr>
            <a:normAutofit/>
          </a:bodyPr>
          <a:lstStyle/>
          <a:p>
            <a:r>
              <a:rPr lang="en-GB" sz="3600" b="1" dirty="0">
                <a:latin typeface="Arial" panose="020B0604020202020204" pitchFamily="34" charset="0"/>
                <a:cs typeface="Arial" panose="020B0604020202020204" pitchFamily="34" charset="0"/>
              </a:rPr>
              <a:t>Risk factors for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Gum Disease</a:t>
            </a:r>
          </a:p>
        </p:txBody>
      </p:sp>
      <p:sp>
        <p:nvSpPr>
          <p:cNvPr id="3" name="Content Placeholder 2">
            <a:extLst>
              <a:ext uri="{FF2B5EF4-FFF2-40B4-BE49-F238E27FC236}">
                <a16:creationId xmlns:a16="http://schemas.microsoft.com/office/drawing/2014/main" id="{726D0431-4A77-4F9A-8341-D4951F42FBC9}"/>
              </a:ext>
            </a:extLst>
          </p:cNvPr>
          <p:cNvSpPr>
            <a:spLocks noGrp="1"/>
          </p:cNvSpPr>
          <p:nvPr>
            <p:ph sz="quarter" idx="13"/>
          </p:nvPr>
        </p:nvSpPr>
        <p:spPr>
          <a:xfrm>
            <a:off x="323528" y="2420888"/>
            <a:ext cx="7783777" cy="3630128"/>
          </a:xfrm>
        </p:spPr>
        <p:txBody>
          <a:bodyPr>
            <a:normAutofit/>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Poor oral hygiene</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Smoking</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Age</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Medical conditions</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Pregnancy</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Weakened immune system</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Malnutrition</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Medicines that cause a dry mouth </a:t>
            </a:r>
          </a:p>
        </p:txBody>
      </p:sp>
      <p:pic>
        <p:nvPicPr>
          <p:cNvPr id="4" name="Content Placeholder 3">
            <a:extLst>
              <a:ext uri="{FF2B5EF4-FFF2-40B4-BE49-F238E27FC236}">
                <a16:creationId xmlns:a16="http://schemas.microsoft.com/office/drawing/2014/main" id="{1F37C20C-B8A0-438C-95AD-B2951F2DAB7F}"/>
              </a:ext>
            </a:extLst>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102211" y="2176477"/>
            <a:ext cx="2185818" cy="325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345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Dental Caries </a:t>
            </a:r>
          </a:p>
        </p:txBody>
      </p:sp>
      <p:sp>
        <p:nvSpPr>
          <p:cNvPr id="3" name="Content Placeholder 2"/>
          <p:cNvSpPr>
            <a:spLocks noGrp="1"/>
          </p:cNvSpPr>
          <p:nvPr>
            <p:ph sz="quarter" idx="13"/>
          </p:nvPr>
        </p:nvSpPr>
        <p:spPr>
          <a:xfrm>
            <a:off x="323527" y="1950371"/>
            <a:ext cx="4997079" cy="4214934"/>
          </a:xfrm>
        </p:spPr>
        <p:txBody>
          <a:bodyPr>
            <a:normAutofit/>
          </a:bodyPr>
          <a:lstStyle/>
          <a:p>
            <a:pPr lvl="0"/>
            <a:endParaRPr lang="en-GB"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marL="0" lv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pic>
        <p:nvPicPr>
          <p:cNvPr id="5" name="Picture 7" descr="C:\Documents and Settings\paula.capps\My Documents\My Pictures\Decayed teeth.jpg">
            <a:extLst>
              <a:ext uri="{FF2B5EF4-FFF2-40B4-BE49-F238E27FC236}">
                <a16:creationId xmlns:a16="http://schemas.microsoft.com/office/drawing/2014/main" id="{8E770BB0-8F8C-4DE2-8581-EEE8A5E515DF}"/>
              </a:ext>
            </a:extLst>
          </p:cNvPr>
          <p:cNvPicPr>
            <a:picLocks noGrp="1" noChangeAspect="1" noChangeArrowheads="1"/>
          </p:cNvPicPr>
          <p:nvPr>
            <p:ph sz="quarter" idx="14"/>
          </p:nvPr>
        </p:nvPicPr>
        <p:blipFill>
          <a:blip r:embed="rId3"/>
          <a:srcRect/>
          <a:stretch>
            <a:fillRect/>
          </a:stretch>
        </p:blipFill>
        <p:spPr bwMode="auto">
          <a:xfrm>
            <a:off x="1000524" y="3146130"/>
            <a:ext cx="3145761" cy="2583659"/>
          </a:xfrm>
          <a:prstGeom prst="rect">
            <a:avLst/>
          </a:prstGeom>
          <a:noFill/>
          <a:ln w="22225">
            <a:solidFill>
              <a:schemeClr val="accent4">
                <a:lumMod val="60000"/>
                <a:lumOff val="40000"/>
              </a:schemeClr>
            </a:solidFill>
            <a:miter lim="800000"/>
            <a:headEnd/>
            <a:tailEnd/>
          </a:ln>
        </p:spPr>
      </p:pic>
      <p:pic>
        <p:nvPicPr>
          <p:cNvPr id="6" name="Picture 4">
            <a:extLst>
              <a:ext uri="{FF2B5EF4-FFF2-40B4-BE49-F238E27FC236}">
                <a16:creationId xmlns:a16="http://schemas.microsoft.com/office/drawing/2014/main" id="{32CD1013-5940-4B96-B3AC-A04CD0657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315" y="2798183"/>
            <a:ext cx="3379573" cy="357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5AFB957B-9CD1-4E9B-93EE-81E8032E7E64}"/>
              </a:ext>
            </a:extLst>
          </p:cNvPr>
          <p:cNvSpPr txBox="1"/>
          <p:nvPr/>
        </p:nvSpPr>
        <p:spPr>
          <a:xfrm>
            <a:off x="6681514" y="3212512"/>
            <a:ext cx="1323584" cy="461665"/>
          </a:xfrm>
          <a:prstGeom prst="rect">
            <a:avLst/>
          </a:prstGeom>
          <a:noFill/>
        </p:spPr>
        <p:txBody>
          <a:bodyPr wrap="square" rtlCol="0">
            <a:spAutoFit/>
          </a:bodyPr>
          <a:lstStyle/>
          <a:p>
            <a:r>
              <a:rPr lang="en-GB" sz="2400" dirty="0"/>
              <a:t>Tooth</a:t>
            </a:r>
          </a:p>
        </p:txBody>
      </p:sp>
      <p:sp>
        <p:nvSpPr>
          <p:cNvPr id="8" name="TextBox 7">
            <a:extLst>
              <a:ext uri="{FF2B5EF4-FFF2-40B4-BE49-F238E27FC236}">
                <a16:creationId xmlns:a16="http://schemas.microsoft.com/office/drawing/2014/main" id="{60700A39-2F2D-4624-B00C-20FB0F50F993}"/>
              </a:ext>
            </a:extLst>
          </p:cNvPr>
          <p:cNvSpPr txBox="1"/>
          <p:nvPr/>
        </p:nvSpPr>
        <p:spPr>
          <a:xfrm>
            <a:off x="6276176" y="5394221"/>
            <a:ext cx="1728192" cy="461665"/>
          </a:xfrm>
          <a:prstGeom prst="rect">
            <a:avLst/>
          </a:prstGeom>
          <a:noFill/>
        </p:spPr>
        <p:txBody>
          <a:bodyPr wrap="square" rtlCol="0">
            <a:spAutoFit/>
          </a:bodyPr>
          <a:lstStyle/>
          <a:p>
            <a:r>
              <a:rPr lang="en-GB" sz="2400" dirty="0"/>
              <a:t>Frequency</a:t>
            </a:r>
            <a:endParaRPr lang="en-GB" sz="2000" dirty="0"/>
          </a:p>
        </p:txBody>
      </p:sp>
      <p:sp>
        <p:nvSpPr>
          <p:cNvPr id="9" name="TextBox 8">
            <a:extLst>
              <a:ext uri="{FF2B5EF4-FFF2-40B4-BE49-F238E27FC236}">
                <a16:creationId xmlns:a16="http://schemas.microsoft.com/office/drawing/2014/main" id="{F680D8E3-8F32-4802-9954-0E0D901D48C4}"/>
              </a:ext>
            </a:extLst>
          </p:cNvPr>
          <p:cNvSpPr txBox="1"/>
          <p:nvPr/>
        </p:nvSpPr>
        <p:spPr>
          <a:xfrm>
            <a:off x="5364422" y="4184459"/>
            <a:ext cx="1340712" cy="461665"/>
          </a:xfrm>
          <a:prstGeom prst="rect">
            <a:avLst/>
          </a:prstGeom>
          <a:noFill/>
        </p:spPr>
        <p:txBody>
          <a:bodyPr wrap="square" rtlCol="0">
            <a:spAutoFit/>
          </a:bodyPr>
          <a:lstStyle/>
          <a:p>
            <a:r>
              <a:rPr lang="en-GB" sz="2400" dirty="0"/>
              <a:t>Plaque</a:t>
            </a:r>
          </a:p>
        </p:txBody>
      </p:sp>
      <p:sp>
        <p:nvSpPr>
          <p:cNvPr id="10" name="TextBox 9">
            <a:extLst>
              <a:ext uri="{FF2B5EF4-FFF2-40B4-BE49-F238E27FC236}">
                <a16:creationId xmlns:a16="http://schemas.microsoft.com/office/drawing/2014/main" id="{11AAF55F-E8EB-4557-B25B-6BDE7F868947}"/>
              </a:ext>
            </a:extLst>
          </p:cNvPr>
          <p:cNvSpPr txBox="1"/>
          <p:nvPr/>
        </p:nvSpPr>
        <p:spPr>
          <a:xfrm flipH="1">
            <a:off x="7659978" y="4170150"/>
            <a:ext cx="948355" cy="461665"/>
          </a:xfrm>
          <a:prstGeom prst="rect">
            <a:avLst/>
          </a:prstGeom>
          <a:noFill/>
        </p:spPr>
        <p:txBody>
          <a:bodyPr wrap="square" rtlCol="0">
            <a:spAutoFit/>
          </a:bodyPr>
          <a:lstStyle/>
          <a:p>
            <a:r>
              <a:rPr lang="en-GB" sz="2400" dirty="0"/>
              <a:t>Sugar</a:t>
            </a:r>
          </a:p>
        </p:txBody>
      </p:sp>
      <p:pic>
        <p:nvPicPr>
          <p:cNvPr id="11" name="Picture 10">
            <a:extLst>
              <a:ext uri="{FF2B5EF4-FFF2-40B4-BE49-F238E27FC236}">
                <a16:creationId xmlns:a16="http://schemas.microsoft.com/office/drawing/2014/main" id="{75ECD4C8-4347-4DFB-B850-4336A2DFEB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25145">
            <a:off x="5876547" y="3297025"/>
            <a:ext cx="2458462" cy="24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a:extLst>
              <a:ext uri="{FF2B5EF4-FFF2-40B4-BE49-F238E27FC236}">
                <a16:creationId xmlns:a16="http://schemas.microsoft.com/office/drawing/2014/main" id="{DEDD1533-D36C-4F03-8596-D91848295A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1679">
            <a:off x="5718698" y="3494461"/>
            <a:ext cx="2717799" cy="202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6D5741DB-CBFB-43A5-9898-96E427578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13" y="1836284"/>
            <a:ext cx="6104279" cy="91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11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1311-F56C-4B32-A991-BC5AA0FFAEDD}"/>
              </a:ext>
            </a:extLst>
          </p:cNvPr>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                Dental Erosion</a:t>
            </a:r>
          </a:p>
        </p:txBody>
      </p:sp>
      <p:pic>
        <p:nvPicPr>
          <p:cNvPr id="5" name="Content Placeholder 4">
            <a:extLst>
              <a:ext uri="{FF2B5EF4-FFF2-40B4-BE49-F238E27FC236}">
                <a16:creationId xmlns:a16="http://schemas.microsoft.com/office/drawing/2014/main" id="{9F09F21B-3C99-4A5F-8A37-0657F398CC7B}"/>
              </a:ext>
            </a:extLst>
          </p:cNvPr>
          <p:cNvPicPr>
            <a:picLocks noGrp="1" noChangeAspect="1"/>
          </p:cNvPicPr>
          <p:nvPr>
            <p:ph sz="quarter" idx="13"/>
          </p:nvPr>
        </p:nvPicPr>
        <p:blipFill>
          <a:blip r:embed="rId3"/>
          <a:stretch>
            <a:fillRect/>
          </a:stretch>
        </p:blipFill>
        <p:spPr>
          <a:xfrm>
            <a:off x="607751" y="1726471"/>
            <a:ext cx="3567534" cy="2077026"/>
          </a:xfrm>
          <a:prstGeom prst="rect">
            <a:avLst/>
          </a:prstGeom>
        </p:spPr>
      </p:pic>
      <p:pic>
        <p:nvPicPr>
          <p:cNvPr id="6" name="Picture 4">
            <a:extLst>
              <a:ext uri="{FF2B5EF4-FFF2-40B4-BE49-F238E27FC236}">
                <a16:creationId xmlns:a16="http://schemas.microsoft.com/office/drawing/2014/main" id="{FBF8E0AB-0289-4713-98F0-5A49427D83A5}"/>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292080" y="2523226"/>
            <a:ext cx="3054361" cy="25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F94EE51-715B-40F5-83D5-5DA233607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6" y="4264690"/>
            <a:ext cx="3962743" cy="163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08E2037B-9C4B-491A-A47A-E100822385D6}"/>
              </a:ext>
            </a:extLst>
          </p:cNvPr>
          <p:cNvSpPr txBox="1"/>
          <p:nvPr/>
        </p:nvSpPr>
        <p:spPr>
          <a:xfrm>
            <a:off x="100988" y="4264690"/>
            <a:ext cx="50622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9954A8A-28E2-4C73-8E74-557AFD0F9B9A}"/>
              </a:ext>
            </a:extLst>
          </p:cNvPr>
          <p:cNvSpPr txBox="1"/>
          <p:nvPr/>
        </p:nvSpPr>
        <p:spPr>
          <a:xfrm>
            <a:off x="100988" y="1726471"/>
            <a:ext cx="50622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3090FAD7-7179-4A10-BC85-B5CCB790CB61}"/>
              </a:ext>
            </a:extLst>
          </p:cNvPr>
          <p:cNvSpPr txBox="1"/>
          <p:nvPr/>
        </p:nvSpPr>
        <p:spPr>
          <a:xfrm>
            <a:off x="4769338" y="2503374"/>
            <a:ext cx="39875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671050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6F90-E801-4BFC-8B38-2DA9E928F238}"/>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Xerostomia </a:t>
            </a:r>
          </a:p>
        </p:txBody>
      </p:sp>
      <p:sp>
        <p:nvSpPr>
          <p:cNvPr id="3" name="Content Placeholder 2">
            <a:extLst>
              <a:ext uri="{FF2B5EF4-FFF2-40B4-BE49-F238E27FC236}">
                <a16:creationId xmlns:a16="http://schemas.microsoft.com/office/drawing/2014/main" id="{52D141DC-BED1-4942-AE93-299AE5B56AFC}"/>
              </a:ext>
            </a:extLst>
          </p:cNvPr>
          <p:cNvSpPr>
            <a:spLocks noGrp="1"/>
          </p:cNvSpPr>
          <p:nvPr>
            <p:ph sz="quarter" idx="13"/>
          </p:nvPr>
        </p:nvSpPr>
        <p:spPr>
          <a:xfrm>
            <a:off x="457200" y="1988840"/>
            <a:ext cx="4721696" cy="4104456"/>
          </a:xfrm>
        </p:spPr>
        <p:txBody>
          <a:bodyPr>
            <a:normAutofit/>
          </a:bodyPr>
          <a:lstStyle/>
          <a:p>
            <a:pPr>
              <a:buFont typeface="Wingdings" panose="05000000000000000000" pitchFamily="2" charset="2"/>
              <a:buChar char="v"/>
            </a:pPr>
            <a:endParaRPr lang="en-GB" sz="2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2600" dirty="0">
              <a:solidFill>
                <a:schemeClr val="tx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p:txBody>
      </p:sp>
      <p:pic>
        <p:nvPicPr>
          <p:cNvPr id="4" name="Picture 2">
            <a:extLst>
              <a:ext uri="{FF2B5EF4-FFF2-40B4-BE49-F238E27FC236}">
                <a16:creationId xmlns:a16="http://schemas.microsoft.com/office/drawing/2014/main" id="{8CE1C208-B623-4D2B-8F9B-32B32587F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484" y="2752537"/>
            <a:ext cx="3034680" cy="257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274A6452-C8C0-4426-94E0-4B5CCC9D354B}"/>
              </a:ext>
            </a:extLst>
          </p:cNvPr>
          <p:cNvSpPr/>
          <p:nvPr/>
        </p:nvSpPr>
        <p:spPr>
          <a:xfrm>
            <a:off x="269776" y="2014662"/>
            <a:ext cx="5400600" cy="3785652"/>
          </a:xfrm>
          <a:prstGeom prst="rect">
            <a:avLst/>
          </a:prstGeom>
        </p:spPr>
        <p:txBody>
          <a:bodyPr wrap="square">
            <a:spAutoFit/>
          </a:bodyPr>
          <a:lstStyle/>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Defined as a dry mouth resulting from reduced or absent saliva flow.</a:t>
            </a:r>
          </a:p>
          <a:p>
            <a:pPr>
              <a:buClr>
                <a:schemeClr val="accent1"/>
              </a:buClr>
            </a:pP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Saliva facilitates speaking, swallowing &amp; eating.</a:t>
            </a:r>
          </a:p>
          <a:p>
            <a:pPr>
              <a:buClr>
                <a:schemeClr val="accent1"/>
              </a:buClr>
            </a:pP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Increased risk of tooth decay, mouth </a:t>
            </a:r>
          </a:p>
          <a:p>
            <a:pPr>
              <a:buClr>
                <a:schemeClr val="accent1"/>
              </a:buClr>
            </a:pPr>
            <a:r>
              <a:rPr lang="en-GB" sz="2000" dirty="0">
                <a:latin typeface="Arial" panose="020B0604020202020204" pitchFamily="34" charset="0"/>
                <a:cs typeface="Arial" panose="020B0604020202020204" pitchFamily="34" charset="0"/>
              </a:rPr>
              <a:t>infections, ulcers, bad breath &amp; difficulty </a:t>
            </a:r>
          </a:p>
          <a:p>
            <a:pPr>
              <a:buClr>
                <a:schemeClr val="accent1"/>
              </a:buClr>
            </a:pPr>
            <a:r>
              <a:rPr lang="en-GB" sz="2000" dirty="0">
                <a:latin typeface="Arial" panose="020B0604020202020204" pitchFamily="34" charset="0"/>
                <a:cs typeface="Arial" panose="020B0604020202020204" pitchFamily="34" charset="0"/>
              </a:rPr>
              <a:t>swallowing.</a:t>
            </a:r>
          </a:p>
          <a:p>
            <a:pPr>
              <a:buClr>
                <a:schemeClr val="accent1"/>
              </a:buClr>
            </a:pP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Relief – keep hydrated, dry mouth </a:t>
            </a:r>
          </a:p>
          <a:p>
            <a:pPr>
              <a:buClr>
                <a:schemeClr val="accent1"/>
              </a:buClr>
            </a:pPr>
            <a:r>
              <a:rPr lang="en-GB" sz="2000" dirty="0">
                <a:latin typeface="Arial" panose="020B0604020202020204" pitchFamily="34" charset="0"/>
                <a:cs typeface="Arial" panose="020B0604020202020204" pitchFamily="34" charset="0"/>
              </a:rPr>
              <a:t>toothpaste or SLS free.</a:t>
            </a:r>
          </a:p>
        </p:txBody>
      </p:sp>
      <p:sp>
        <p:nvSpPr>
          <p:cNvPr id="6" name="Rectangle 5">
            <a:extLst>
              <a:ext uri="{FF2B5EF4-FFF2-40B4-BE49-F238E27FC236}">
                <a16:creationId xmlns:a16="http://schemas.microsoft.com/office/drawing/2014/main" id="{1EC6542F-B72D-434F-B760-CFFDAA4611CA}"/>
              </a:ext>
            </a:extLst>
          </p:cNvPr>
          <p:cNvSpPr/>
          <p:nvPr/>
        </p:nvSpPr>
        <p:spPr>
          <a:xfrm>
            <a:off x="269776" y="5852867"/>
            <a:ext cx="8784976" cy="707886"/>
          </a:xfrm>
          <a:prstGeom prst="rect">
            <a:avLst/>
          </a:prstGeom>
        </p:spPr>
        <p:txBody>
          <a:bodyPr wrap="square">
            <a:spAutoFit/>
          </a:bodyPr>
          <a:lstStyle/>
          <a:p>
            <a:pPr marL="285750" indent="-285750">
              <a:buClr>
                <a:schemeClr val="accent1"/>
              </a:buClr>
              <a:buFont typeface="Wingdings" panose="05000000000000000000" pitchFamily="2" charset="2"/>
              <a:buChar char="v"/>
            </a:pPr>
            <a:r>
              <a:rPr lang="en-GB" sz="2000" b="1" dirty="0">
                <a:latin typeface="Arial" panose="020B0604020202020204" pitchFamily="34" charset="0"/>
                <a:cs typeface="Arial" panose="020B0604020202020204" pitchFamily="34" charset="0"/>
              </a:rPr>
              <a:t>Use a pea sized amount of toothpaste if the patient can spit out. If they cannot spit out or have swallowing difficulties use a smear.</a:t>
            </a:r>
            <a:endParaRPr lang="en-GB" sz="2000" dirty="0"/>
          </a:p>
        </p:txBody>
      </p:sp>
    </p:spTree>
    <p:extLst>
      <p:ext uri="{BB962C8B-B14F-4D97-AF65-F5344CB8AC3E}">
        <p14:creationId xmlns:p14="http://schemas.microsoft.com/office/powerpoint/2010/main" val="1266596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7A8-F5A5-4B0C-94EA-4D91E2B53D15}"/>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Hypersalivation</a:t>
            </a:r>
          </a:p>
        </p:txBody>
      </p:sp>
      <p:sp>
        <p:nvSpPr>
          <p:cNvPr id="3" name="Content Placeholder 2">
            <a:extLst>
              <a:ext uri="{FF2B5EF4-FFF2-40B4-BE49-F238E27FC236}">
                <a16:creationId xmlns:a16="http://schemas.microsoft.com/office/drawing/2014/main" id="{9E4E1621-6C00-4325-9872-39D567558525}"/>
              </a:ext>
            </a:extLst>
          </p:cNvPr>
          <p:cNvSpPr>
            <a:spLocks noGrp="1"/>
          </p:cNvSpPr>
          <p:nvPr>
            <p:ph sz="quarter" idx="13"/>
          </p:nvPr>
        </p:nvSpPr>
        <p:spPr>
          <a:xfrm>
            <a:off x="395536" y="2393504"/>
            <a:ext cx="8291264" cy="4464496"/>
          </a:xfrm>
        </p:spPr>
        <p:txBody>
          <a:bodyPr>
            <a:normAutofit lnSpcReduction="10000"/>
          </a:bodyPr>
          <a:lstStyle/>
          <a:p>
            <a:pPr fontAlgn="base">
              <a:buFont typeface="Wingdings" panose="05000000000000000000" pitchFamily="2" charset="2"/>
              <a:buChar char="v"/>
            </a:pPr>
            <a:r>
              <a:rPr lang="en-GB" dirty="0">
                <a:latin typeface="Arial" panose="020B0604020202020204" pitchFamily="34" charset="0"/>
                <a:cs typeface="Arial" panose="020B0604020202020204" pitchFamily="34" charset="0"/>
              </a:rPr>
              <a:t>Hypersalivation is the excessive production of saliva.</a:t>
            </a:r>
          </a:p>
          <a:p>
            <a:pPr fontAlgn="base">
              <a:buFont typeface="Wingdings" panose="05000000000000000000" pitchFamily="2" charset="2"/>
              <a:buChar char="v"/>
            </a:pPr>
            <a:r>
              <a:rPr lang="en-GB" dirty="0">
                <a:latin typeface="Arial" panose="020B0604020202020204" pitchFamily="34" charset="0"/>
                <a:cs typeface="Arial" panose="020B0604020202020204" pitchFamily="34" charset="0"/>
              </a:rPr>
              <a:t>Saliva is good for the mouth as it plays a vital part in neutralising acids that may decay the teeth but is not good for the lungs. </a:t>
            </a:r>
          </a:p>
          <a:p>
            <a:pPr fontAlgn="base">
              <a:buFont typeface="Wingdings" panose="05000000000000000000" pitchFamily="2" charset="2"/>
              <a:buChar char="v"/>
            </a:pPr>
            <a:r>
              <a:rPr lang="en-GB" dirty="0">
                <a:latin typeface="Arial" panose="020B0604020202020204" pitchFamily="34" charset="0"/>
                <a:cs typeface="Arial" panose="020B0604020202020204" pitchFamily="34" charset="0"/>
              </a:rPr>
              <a:t>Excessive salvia poses a risk of aspiration pneumonia.</a:t>
            </a:r>
          </a:p>
          <a:p>
            <a:pPr fontAlgn="base">
              <a:buFont typeface="Wingdings" panose="05000000000000000000" pitchFamily="2" charset="2"/>
              <a:buChar char="v"/>
            </a:pPr>
            <a:r>
              <a:rPr lang="en-GB" b="1" dirty="0">
                <a:latin typeface="Arial" panose="020B0604020202020204" pitchFamily="34" charset="0"/>
                <a:cs typeface="Arial" panose="020B0604020202020204" pitchFamily="34" charset="0"/>
              </a:rPr>
              <a:t>Consider positioning – ideally patient should be upright (sitting or standing) whilst brushing.</a:t>
            </a:r>
          </a:p>
          <a:p>
            <a:pPr fontAlgn="base">
              <a:buFont typeface="Wingdings" panose="05000000000000000000" pitchFamily="2" charset="2"/>
              <a:buChar char="v"/>
            </a:pPr>
            <a:r>
              <a:rPr lang="en-GB" b="1" dirty="0">
                <a:latin typeface="Arial" panose="020B0604020202020204" pitchFamily="34" charset="0"/>
                <a:cs typeface="Arial" panose="020B0604020202020204" pitchFamily="34" charset="0"/>
              </a:rPr>
              <a:t>Keep chin tucked to chest whilst brushing &amp; encourage the patient to spit out.</a:t>
            </a:r>
          </a:p>
          <a:p>
            <a:pPr fontAlgn="base">
              <a:buFont typeface="Wingdings" panose="05000000000000000000" pitchFamily="2" charset="2"/>
              <a:buChar char="v"/>
            </a:pPr>
            <a:r>
              <a:rPr lang="en-GB" b="1" dirty="0">
                <a:latin typeface="Arial" panose="020B0604020202020204" pitchFamily="34" charset="0"/>
                <a:cs typeface="Arial" panose="020B0604020202020204" pitchFamily="34" charset="0"/>
              </a:rPr>
              <a:t>Use a</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pea sized amount of non-foaming toothpaste if the patient can spit out. If they cannot spit or have swallowing difficulties use a smear.</a:t>
            </a:r>
          </a:p>
          <a:p>
            <a:endParaRPr lang="en-GB" dirty="0"/>
          </a:p>
        </p:txBody>
      </p:sp>
    </p:spTree>
    <p:extLst>
      <p:ext uri="{BB962C8B-B14F-4D97-AF65-F5344CB8AC3E}">
        <p14:creationId xmlns:p14="http://schemas.microsoft.com/office/powerpoint/2010/main" val="3139013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2794-4D9C-4B7D-B569-99EADDE0C537}"/>
              </a:ext>
            </a:extLst>
          </p:cNvPr>
          <p:cNvSpPr>
            <a:spLocks noGrp="1"/>
          </p:cNvSpPr>
          <p:nvPr>
            <p:ph type="title"/>
          </p:nvPr>
        </p:nvSpPr>
        <p:spPr>
          <a:xfrm>
            <a:off x="2987824" y="332656"/>
            <a:ext cx="6419056" cy="1252728"/>
          </a:xfrm>
        </p:spPr>
        <p:txBody>
          <a:bodyPr>
            <a:normAutofit fontScale="90000"/>
          </a:bodyPr>
          <a:lstStyle/>
          <a:p>
            <a:r>
              <a:rPr lang="en-GB" dirty="0"/>
              <a:t>		</a:t>
            </a:r>
            <a:r>
              <a:rPr lang="en-GB" b="1" dirty="0">
                <a:latin typeface="Arial" panose="020B0604020202020204" pitchFamily="34" charset="0"/>
                <a:cs typeface="Arial" panose="020B0604020202020204" pitchFamily="34" charset="0"/>
              </a:rPr>
              <a:t>Nil by Mouth 		(NBM) </a:t>
            </a:r>
          </a:p>
        </p:txBody>
      </p:sp>
      <p:sp>
        <p:nvSpPr>
          <p:cNvPr id="3" name="Content Placeholder 2">
            <a:extLst>
              <a:ext uri="{FF2B5EF4-FFF2-40B4-BE49-F238E27FC236}">
                <a16:creationId xmlns:a16="http://schemas.microsoft.com/office/drawing/2014/main" id="{18D5A106-C53F-410C-9265-35982134AB7F}"/>
              </a:ext>
            </a:extLst>
          </p:cNvPr>
          <p:cNvSpPr>
            <a:spLocks noGrp="1"/>
          </p:cNvSpPr>
          <p:nvPr>
            <p:ph sz="quarter" idx="13"/>
          </p:nvPr>
        </p:nvSpPr>
        <p:spPr>
          <a:xfrm>
            <a:off x="251520" y="2276872"/>
            <a:ext cx="8568952" cy="4392488"/>
          </a:xfrm>
        </p:spPr>
        <p:txBody>
          <a:bodyPr>
            <a:normAutofit fontScale="85000" lnSpcReduction="10000"/>
          </a:bodyPr>
          <a:lstStyle/>
          <a:p>
            <a:pPr lvl="0">
              <a:buFont typeface="Wingdings" panose="05000000000000000000" pitchFamily="2" charset="2"/>
              <a:buChar char="v"/>
            </a:pPr>
            <a:r>
              <a:rPr lang="en-GB" dirty="0">
                <a:latin typeface="Arial" panose="020B0604020202020204" pitchFamily="34" charset="0"/>
                <a:cs typeface="Arial" panose="020B0604020202020204" pitchFamily="34" charset="0"/>
              </a:rPr>
              <a:t>If a patient is NBM or PEG fed oral care is still important!</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Clean the teeth like you would for anybody who consumes food orally.</a:t>
            </a:r>
          </a:p>
          <a:p>
            <a:pPr>
              <a:buFont typeface="Wingdings" panose="05000000000000000000" pitchFamily="2" charset="2"/>
              <a:buChar char="v"/>
            </a:pPr>
            <a:r>
              <a:rPr lang="en-GB" b="1" dirty="0">
                <a:latin typeface="Arial" panose="020B0604020202020204" pitchFamily="34" charset="0"/>
                <a:cs typeface="Arial" panose="020B0604020202020204" pitchFamily="34" charset="0"/>
              </a:rPr>
              <a:t>Consider positioning – ideally patient should be upright (sitting </a:t>
            </a:r>
            <a:r>
              <a:rPr lang="en-GB" b="1">
                <a:latin typeface="Arial" panose="020B0604020202020204" pitchFamily="34" charset="0"/>
                <a:cs typeface="Arial" panose="020B0604020202020204" pitchFamily="34" charset="0"/>
              </a:rPr>
              <a:t>or standing) whilst brushing.</a:t>
            </a:r>
            <a:endParaRPr lang="en-GB" b="1"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Use a </a:t>
            </a:r>
            <a:r>
              <a:rPr lang="en-GB" b="1" dirty="0">
                <a:solidFill>
                  <a:schemeClr val="tx1"/>
                </a:solidFill>
                <a:latin typeface="Arial" panose="020B0604020202020204" pitchFamily="34" charset="0"/>
                <a:cs typeface="Arial" panose="020B0604020202020204" pitchFamily="34" charset="0"/>
              </a:rPr>
              <a:t>pea size amount </a:t>
            </a:r>
            <a:r>
              <a:rPr lang="en-GB" dirty="0">
                <a:solidFill>
                  <a:schemeClr val="tx1"/>
                </a:solidFill>
                <a:latin typeface="Arial" panose="020B0604020202020204" pitchFamily="34" charset="0"/>
                <a:cs typeface="Arial" panose="020B0604020202020204" pitchFamily="34" charset="0"/>
              </a:rPr>
              <a:t>of </a:t>
            </a:r>
            <a:r>
              <a:rPr lang="en-GB" b="1" dirty="0">
                <a:solidFill>
                  <a:schemeClr val="tx1"/>
                </a:solidFill>
                <a:latin typeface="Arial" panose="020B0604020202020204" pitchFamily="34" charset="0"/>
                <a:cs typeface="Arial" panose="020B0604020202020204" pitchFamily="34" charset="0"/>
              </a:rPr>
              <a:t>non foaming toothpaste </a:t>
            </a:r>
            <a:r>
              <a:rPr lang="en-GB" dirty="0">
                <a:solidFill>
                  <a:schemeClr val="tx1"/>
                </a:solidFill>
                <a:latin typeface="Arial" panose="020B0604020202020204" pitchFamily="34" charset="0"/>
                <a:cs typeface="Arial" panose="020B0604020202020204" pitchFamily="34" charset="0"/>
              </a:rPr>
              <a:t>If the patient </a:t>
            </a:r>
            <a:r>
              <a:rPr lang="en-GB" b="1" dirty="0">
                <a:solidFill>
                  <a:schemeClr val="tx1"/>
                </a:solidFill>
                <a:latin typeface="Arial" panose="020B0604020202020204" pitchFamily="34" charset="0"/>
                <a:cs typeface="Arial" panose="020B0604020202020204" pitchFamily="34" charset="0"/>
              </a:rPr>
              <a:t>can spit out.</a:t>
            </a:r>
          </a:p>
          <a:p>
            <a:pPr lvl="0">
              <a:buFont typeface="Wingdings" panose="05000000000000000000" pitchFamily="2" charset="2"/>
              <a:buChar char="v"/>
            </a:pPr>
            <a:r>
              <a:rPr lang="en-GB" b="1" dirty="0">
                <a:solidFill>
                  <a:schemeClr val="tx1"/>
                </a:solidFill>
                <a:latin typeface="Arial" panose="020B0604020202020204" pitchFamily="34" charset="0"/>
                <a:cs typeface="Arial" panose="020B0604020202020204" pitchFamily="34" charset="0"/>
              </a:rPr>
              <a:t> If the patient cannot spit out or has swallowing difficulties </a:t>
            </a:r>
            <a:r>
              <a:rPr lang="en-GB" dirty="0">
                <a:solidFill>
                  <a:schemeClr val="tx1"/>
                </a:solidFill>
                <a:latin typeface="Arial" panose="020B0604020202020204" pitchFamily="34" charset="0"/>
                <a:cs typeface="Arial" panose="020B0604020202020204" pitchFamily="34" charset="0"/>
              </a:rPr>
              <a:t>only </a:t>
            </a:r>
            <a:r>
              <a:rPr lang="en-GB" b="1" dirty="0">
                <a:solidFill>
                  <a:schemeClr val="tx1"/>
                </a:solidFill>
                <a:latin typeface="Arial" panose="020B0604020202020204" pitchFamily="34" charset="0"/>
                <a:cs typeface="Arial" panose="020B0604020202020204" pitchFamily="34" charset="0"/>
              </a:rPr>
              <a:t>use a smear of toothpaste.</a:t>
            </a:r>
          </a:p>
          <a:p>
            <a:pPr lvl="0">
              <a:buFont typeface="Wingdings" panose="05000000000000000000" pitchFamily="2" charset="2"/>
              <a:buChar char="v"/>
            </a:pPr>
            <a:r>
              <a:rPr lang="en-GB" b="1" dirty="0">
                <a:latin typeface="Arial" panose="020B0604020202020204" pitchFamily="34" charset="0"/>
                <a:cs typeface="Arial" panose="020B0604020202020204" pitchFamily="34" charset="0"/>
              </a:rPr>
              <a:t>Keep chin tucked to chest whilst brushing &amp; encourage patient to spit out.</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People who are not fed orally and/or suffer from dry mouth can develop an aversion or ‘sensory defensiveness’ to having their teeth and gums brushed.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Always ask the GP for advice on artificial saliva products.</a:t>
            </a:r>
          </a:p>
          <a:p>
            <a:endParaRPr lang="en-GB" dirty="0"/>
          </a:p>
        </p:txBody>
      </p:sp>
    </p:spTree>
    <p:extLst>
      <p:ext uri="{BB962C8B-B14F-4D97-AF65-F5344CB8AC3E}">
        <p14:creationId xmlns:p14="http://schemas.microsoft.com/office/powerpoint/2010/main" val="1382719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F4D9-A617-4CE1-9FFF-F542E79752ED}"/>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Smoking</a:t>
            </a:r>
          </a:p>
        </p:txBody>
      </p:sp>
      <p:sp>
        <p:nvSpPr>
          <p:cNvPr id="3" name="Content Placeholder 2">
            <a:extLst>
              <a:ext uri="{FF2B5EF4-FFF2-40B4-BE49-F238E27FC236}">
                <a16:creationId xmlns:a16="http://schemas.microsoft.com/office/drawing/2014/main" id="{4BE17C43-802E-4925-B896-38D96FAA649D}"/>
              </a:ext>
            </a:extLst>
          </p:cNvPr>
          <p:cNvSpPr>
            <a:spLocks noGrp="1"/>
          </p:cNvSpPr>
          <p:nvPr>
            <p:ph sz="quarter" idx="13"/>
          </p:nvPr>
        </p:nvSpPr>
        <p:spPr>
          <a:xfrm>
            <a:off x="539552" y="2132856"/>
            <a:ext cx="4182232" cy="3447288"/>
          </a:xfrm>
        </p:spPr>
        <p:txBody>
          <a:bodyPr>
            <a:normAutofit fontScale="85000" lnSpcReduction="10000"/>
          </a:bodyPr>
          <a:lstStyle/>
          <a:p>
            <a:pPr marL="342900" indent="-34290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Risk factor for Mouth Cancer.</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Bad breath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Discoloured teeth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Altered taste and smell</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Tartar build up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Gum and bone disease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Bone loss</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Healing impairment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Hinders blood flow to the gums</a:t>
            </a:r>
          </a:p>
          <a:p>
            <a:endParaRPr lang="en-GB" dirty="0"/>
          </a:p>
        </p:txBody>
      </p:sp>
      <p:pic>
        <p:nvPicPr>
          <p:cNvPr id="5" name="Picture 2">
            <a:extLst>
              <a:ext uri="{FF2B5EF4-FFF2-40B4-BE49-F238E27FC236}">
                <a16:creationId xmlns:a16="http://schemas.microsoft.com/office/drawing/2014/main" id="{E27D2B98-C616-47D4-9450-0309E7E21EFF}"/>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712422" y="2999553"/>
            <a:ext cx="2658462" cy="224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170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8FD6-AB85-4F17-9D62-0F157D3DF3A0}"/>
              </a:ext>
            </a:extLst>
          </p:cNvPr>
          <p:cNvSpPr>
            <a:spLocks noGrp="1"/>
          </p:cNvSpPr>
          <p:nvPr>
            <p:ph type="title"/>
          </p:nvPr>
        </p:nvSpPr>
        <p:spPr>
          <a:xfrm>
            <a:off x="3203848" y="260648"/>
            <a:ext cx="6419056" cy="1252728"/>
          </a:xfrm>
        </p:spPr>
        <p:txBody>
          <a:bodyPr>
            <a:noAutofit/>
          </a:bodyPr>
          <a:lstStyle/>
          <a:p>
            <a:r>
              <a:rPr lang="en-GB" sz="4000" b="1" dirty="0">
                <a:latin typeface="Arial" panose="020B0604020202020204" pitchFamily="34" charset="0"/>
                <a:cs typeface="Arial" panose="020B0604020202020204" pitchFamily="34" charset="0"/>
              </a:rPr>
              <a:t>Alcohol &amp;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Oral Health</a:t>
            </a:r>
          </a:p>
        </p:txBody>
      </p:sp>
      <p:sp>
        <p:nvSpPr>
          <p:cNvPr id="3" name="Content Placeholder 2">
            <a:extLst>
              <a:ext uri="{FF2B5EF4-FFF2-40B4-BE49-F238E27FC236}">
                <a16:creationId xmlns:a16="http://schemas.microsoft.com/office/drawing/2014/main" id="{B1E65B44-BB66-4304-9E54-F8B62AEA577C}"/>
              </a:ext>
            </a:extLst>
          </p:cNvPr>
          <p:cNvSpPr>
            <a:spLocks noGrp="1"/>
          </p:cNvSpPr>
          <p:nvPr>
            <p:ph sz="quarter" idx="13"/>
          </p:nvPr>
        </p:nvSpPr>
        <p:spPr>
          <a:xfrm>
            <a:off x="395536" y="1896632"/>
            <a:ext cx="5184576" cy="4700720"/>
          </a:xfrm>
        </p:spPr>
        <p:txBody>
          <a:bodyPr>
            <a:normAutofit fontScale="70000" lnSpcReduction="20000"/>
          </a:bodyPr>
          <a:lstStyle/>
          <a:p>
            <a:pPr>
              <a:buFont typeface="Wingdings" panose="05000000000000000000" pitchFamily="2" charset="2"/>
              <a:buChar char="v"/>
            </a:pPr>
            <a:r>
              <a:rPr lang="en-GB" sz="3400" dirty="0">
                <a:latin typeface="Arial" panose="020B0604020202020204" pitchFamily="34" charset="0"/>
                <a:cs typeface="Arial" panose="020B0604020202020204" pitchFamily="34" charset="0"/>
              </a:rPr>
              <a:t>Alcohol can increase the risk of tooth decay, erosion &amp; mouth cancer. </a:t>
            </a:r>
          </a:p>
          <a:p>
            <a:pPr marL="0" indent="0">
              <a:buNone/>
            </a:pPr>
            <a:endParaRPr lang="en-GB"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GB" sz="3400" dirty="0">
                <a:latin typeface="Arial" panose="020B0604020202020204" pitchFamily="34" charset="0"/>
                <a:cs typeface="Arial" panose="020B0604020202020204" pitchFamily="34" charset="0"/>
              </a:rPr>
              <a:t>Some alcoholic drinks have a lot of sugar in them and some mixed drinks may contain acids.</a:t>
            </a:r>
          </a:p>
          <a:p>
            <a:pPr marL="0" indent="0">
              <a:buNone/>
            </a:pPr>
            <a:endParaRPr lang="en-GB"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GB" sz="3400" dirty="0">
                <a:latin typeface="Arial" panose="020B0604020202020204" pitchFamily="34" charset="0"/>
                <a:cs typeface="Arial" panose="020B0604020202020204" pitchFamily="34" charset="0"/>
              </a:rPr>
              <a:t>Alcohol consumption leads to a decrease in salvia flow which also increases the risk of tooth decay. </a:t>
            </a:r>
          </a:p>
          <a:p>
            <a:pPr marL="0" indent="0">
              <a:buNone/>
            </a:pPr>
            <a:endParaRPr lang="en-GB" sz="3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GB" sz="3400" dirty="0">
                <a:latin typeface="Arial" panose="020B0604020202020204" pitchFamily="34" charset="0"/>
                <a:cs typeface="Arial" panose="020B0604020202020204" pitchFamily="34" charset="0"/>
              </a:rPr>
              <a:t>Some alcoholic drinks can lead to staining of the teeth.</a:t>
            </a:r>
          </a:p>
          <a:p>
            <a:endParaRPr lang="en-GB" dirty="0"/>
          </a:p>
        </p:txBody>
      </p:sp>
      <p:pic>
        <p:nvPicPr>
          <p:cNvPr id="8" name="Content Placeholder 7" descr="Chart, funnel chart&#10;&#10;Description automatically generated">
            <a:extLst>
              <a:ext uri="{FF2B5EF4-FFF2-40B4-BE49-F238E27FC236}">
                <a16:creationId xmlns:a16="http://schemas.microsoft.com/office/drawing/2014/main" id="{FBFA6135-A3A0-400D-974C-4AA12D3B379C}"/>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80112" y="2420888"/>
            <a:ext cx="2952327" cy="3939795"/>
          </a:xfrm>
        </p:spPr>
      </p:pic>
    </p:spTree>
    <p:extLst>
      <p:ext uri="{BB962C8B-B14F-4D97-AF65-F5344CB8AC3E}">
        <p14:creationId xmlns:p14="http://schemas.microsoft.com/office/powerpoint/2010/main" val="671331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A32B-C81F-4A72-90D9-08EB9556177A}"/>
              </a:ext>
            </a:extLst>
          </p:cNvPr>
          <p:cNvSpPr>
            <a:spLocks noGrp="1"/>
          </p:cNvSpPr>
          <p:nvPr>
            <p:ph type="title"/>
          </p:nvPr>
        </p:nvSpPr>
        <p:spPr>
          <a:xfrm>
            <a:off x="3347864" y="260648"/>
            <a:ext cx="6419056" cy="1252728"/>
          </a:xfrm>
        </p:spPr>
        <p:txBody>
          <a:bodyPr>
            <a:normAutofit fontScale="90000"/>
          </a:bodyPr>
          <a:lstStyle/>
          <a:p>
            <a:r>
              <a:rPr lang="en-GB" b="1" dirty="0">
                <a:latin typeface="Arial" panose="020B0604020202020204" pitchFamily="34" charset="0"/>
                <a:cs typeface="Arial" panose="020B0604020202020204" pitchFamily="34" charset="0"/>
              </a:rPr>
              <a:t>Illicit Drugs &amp;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Oral Health</a:t>
            </a:r>
          </a:p>
        </p:txBody>
      </p:sp>
      <p:sp>
        <p:nvSpPr>
          <p:cNvPr id="3" name="Content Placeholder 2">
            <a:extLst>
              <a:ext uri="{FF2B5EF4-FFF2-40B4-BE49-F238E27FC236}">
                <a16:creationId xmlns:a16="http://schemas.microsoft.com/office/drawing/2014/main" id="{A005E770-9A99-4F00-A968-668D7BB15B9F}"/>
              </a:ext>
            </a:extLst>
          </p:cNvPr>
          <p:cNvSpPr>
            <a:spLocks noGrp="1"/>
          </p:cNvSpPr>
          <p:nvPr>
            <p:ph sz="quarter" idx="13"/>
          </p:nvPr>
        </p:nvSpPr>
        <p:spPr>
          <a:xfrm>
            <a:off x="395536" y="2132856"/>
            <a:ext cx="5184576" cy="4464496"/>
          </a:xfrm>
        </p:spPr>
        <p:txBody>
          <a:bodyPr>
            <a:normAutofit fontScale="92500" lnSpcReduction="10000"/>
          </a:bodyPr>
          <a:lstStyle/>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The use of illegal drugs can have an adverse effect on oral health.</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Many drugs can cause a craving for sugar.</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Drugs such as Methamphetamine and Heroin can also cause you to have a dry mouth.</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Some drugs such as Ecstasy &amp; Cocaine can lead to jaw clenching and tooth grinding.</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Being high on drugs may lead to poor oral care e.g. forgetting to brush teeth. </a:t>
            </a:r>
          </a:p>
          <a:p>
            <a:endParaRPr lang="en-GB" dirty="0">
              <a:solidFill>
                <a:schemeClr val="tx1"/>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5157901F-FA4D-42BA-949E-A3620B9E958C}"/>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64088" y="2636912"/>
            <a:ext cx="3384376" cy="2379537"/>
          </a:xfrm>
        </p:spPr>
      </p:pic>
    </p:spTree>
    <p:extLst>
      <p:ext uri="{BB962C8B-B14F-4D97-AF65-F5344CB8AC3E}">
        <p14:creationId xmlns:p14="http://schemas.microsoft.com/office/powerpoint/2010/main" val="2893589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7920-6E4A-4ADA-BDC7-75620FBE562F}"/>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Oral Conditions</a:t>
            </a:r>
          </a:p>
        </p:txBody>
      </p:sp>
      <p:sp>
        <p:nvSpPr>
          <p:cNvPr id="4" name="Content Placeholder 3">
            <a:extLst>
              <a:ext uri="{FF2B5EF4-FFF2-40B4-BE49-F238E27FC236}">
                <a16:creationId xmlns:a16="http://schemas.microsoft.com/office/drawing/2014/main" id="{97E9EB8F-162C-490F-841E-FA8BC05232CA}"/>
              </a:ext>
            </a:extLst>
          </p:cNvPr>
          <p:cNvSpPr>
            <a:spLocks noGrp="1"/>
          </p:cNvSpPr>
          <p:nvPr>
            <p:ph sz="quarter" idx="14"/>
          </p:nvPr>
        </p:nvSpPr>
        <p:spPr>
          <a:xfrm>
            <a:off x="3275856" y="2079599"/>
            <a:ext cx="3822192" cy="480901"/>
          </a:xfrm>
        </p:spPr>
        <p:txBody>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1. Periodontal disease</a:t>
            </a:r>
            <a:endParaRPr lang="en-GB" dirty="0"/>
          </a:p>
        </p:txBody>
      </p:sp>
      <p:pic>
        <p:nvPicPr>
          <p:cNvPr id="5" name="Picture 2">
            <a:extLst>
              <a:ext uri="{FF2B5EF4-FFF2-40B4-BE49-F238E27FC236}">
                <a16:creationId xmlns:a16="http://schemas.microsoft.com/office/drawing/2014/main" id="{61BB532C-02E8-4C9A-B846-67D5D0528260}"/>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7198" y="1397405"/>
            <a:ext cx="2368441" cy="169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61E9868F-0379-42E4-8BFE-F71B2E44B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000584"/>
            <a:ext cx="2378491" cy="160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BE7BAA40-C373-4516-A31D-72F0CCB21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48" y="4582511"/>
            <a:ext cx="2378492" cy="178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DA49CA49-3020-42D3-B4C3-84083618A51F}"/>
              </a:ext>
            </a:extLst>
          </p:cNvPr>
          <p:cNvSpPr/>
          <p:nvPr/>
        </p:nvSpPr>
        <p:spPr>
          <a:xfrm>
            <a:off x="1475656" y="3429000"/>
            <a:ext cx="5410944" cy="461665"/>
          </a:xfrm>
          <a:prstGeom prst="rect">
            <a:avLst/>
          </a:prstGeom>
        </p:spPr>
        <p:txBody>
          <a:bodyPr wrap="square">
            <a:spAutoFit/>
          </a:bodyPr>
          <a:lstStyle/>
          <a:p>
            <a:pPr marL="2114550" lvl="4" indent="-28575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2. Lichen Planus</a:t>
            </a:r>
            <a:endParaRPr lang="en-GB" sz="2400" dirty="0"/>
          </a:p>
        </p:txBody>
      </p:sp>
      <p:sp>
        <p:nvSpPr>
          <p:cNvPr id="9" name="TextBox 8">
            <a:extLst>
              <a:ext uri="{FF2B5EF4-FFF2-40B4-BE49-F238E27FC236}">
                <a16:creationId xmlns:a16="http://schemas.microsoft.com/office/drawing/2014/main" id="{C57684BB-699F-45C9-917F-EAFE9E184245}"/>
              </a:ext>
            </a:extLst>
          </p:cNvPr>
          <p:cNvSpPr txBox="1"/>
          <p:nvPr/>
        </p:nvSpPr>
        <p:spPr>
          <a:xfrm>
            <a:off x="3275856" y="5044861"/>
            <a:ext cx="3178696"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3. Stomatitis</a:t>
            </a:r>
          </a:p>
        </p:txBody>
      </p:sp>
    </p:spTree>
    <p:extLst>
      <p:ext uri="{BB962C8B-B14F-4D97-AF65-F5344CB8AC3E}">
        <p14:creationId xmlns:p14="http://schemas.microsoft.com/office/powerpoint/2010/main" val="408679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B47959-AE7B-411C-85F9-C6BFC29A8506}"/>
              </a:ext>
            </a:extLst>
          </p:cNvPr>
          <p:cNvSpPr>
            <a:spLocks noGrp="1"/>
          </p:cNvSpPr>
          <p:nvPr>
            <p:ph idx="1"/>
          </p:nvPr>
        </p:nvSpPr>
        <p:spPr>
          <a:xfrm>
            <a:off x="481845" y="2132856"/>
            <a:ext cx="7408333" cy="3705275"/>
          </a:xfrm>
        </p:spPr>
        <p:txBody>
          <a:bodyPr>
            <a:normAutofit fontScale="92500" lnSpcReduction="20000"/>
          </a:bodyPr>
          <a:lstStyle/>
          <a:p>
            <a:pPr marL="0" indent="0">
              <a:buClr>
                <a:schemeClr val="accent1"/>
              </a:buClr>
              <a:buNone/>
            </a:pPr>
            <a:endParaRPr lang="en-GB" sz="26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Why oral care is important</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Update on CQC oral care guidelines/policy</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Brushing </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Diet </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Visiting the dentist and barriers to care</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Conditions of the oral cavity </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Alcohol and smoking</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Mouth Cancer Awareness</a:t>
            </a:r>
          </a:p>
          <a:p>
            <a:pPr marL="342900" indent="-342900">
              <a:buClr>
                <a:schemeClr val="accent1"/>
              </a:buClr>
              <a:buFont typeface="Wingdings" panose="05000000000000000000" pitchFamily="2" charset="2"/>
              <a:buChar char="v"/>
            </a:pPr>
            <a:r>
              <a:rPr lang="en-GB" sz="2600" dirty="0">
                <a:latin typeface="Arial" panose="020B0604020202020204" pitchFamily="34" charset="0"/>
                <a:cs typeface="Arial" panose="020B0604020202020204" pitchFamily="34" charset="0"/>
              </a:rPr>
              <a:t>End of life oral care </a:t>
            </a:r>
          </a:p>
          <a:p>
            <a:pPr fontAlgn="auto">
              <a:spcBef>
                <a:spcPts val="0"/>
              </a:spcBef>
              <a:spcAft>
                <a:spcPts val="0"/>
              </a:spcAft>
              <a:buFont typeface="Wingdings" panose="05000000000000000000" pitchFamily="2" charset="2"/>
              <a:buChar char="v"/>
              <a:defRPr/>
            </a:pP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93E4F49-8506-4451-95C9-9318378186DE}"/>
              </a:ext>
            </a:extLst>
          </p:cNvPr>
          <p:cNvSpPr>
            <a:spLocks noGrp="1"/>
          </p:cNvSpPr>
          <p:nvPr>
            <p:ph type="title"/>
          </p:nvPr>
        </p:nvSpPr>
        <p:spPr>
          <a:xfrm>
            <a:off x="481845" y="321497"/>
            <a:ext cx="8229600" cy="1252728"/>
          </a:xfrm>
        </p:spPr>
        <p:txBody>
          <a:bodyPr/>
          <a:lstStyle/>
          <a:p>
            <a:r>
              <a:rPr lang="en-GB" b="1" dirty="0">
                <a:latin typeface="Arial" panose="020B0604020202020204" pitchFamily="34" charset="0"/>
                <a:cs typeface="Arial" panose="020B0604020202020204" pitchFamily="34" charset="0"/>
              </a:rPr>
              <a:t>                     Objectives </a:t>
            </a:r>
          </a:p>
        </p:txBody>
      </p:sp>
    </p:spTree>
    <p:extLst>
      <p:ext uri="{BB962C8B-B14F-4D97-AF65-F5344CB8AC3E}">
        <p14:creationId xmlns:p14="http://schemas.microsoft.com/office/powerpoint/2010/main" val="3135234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4B3-685B-4BD5-AB01-662E619E2098}"/>
              </a:ext>
            </a:extLst>
          </p:cNvPr>
          <p:cNvSpPr>
            <a:spLocks noGrp="1"/>
          </p:cNvSpPr>
          <p:nvPr>
            <p:ph type="title"/>
          </p:nvPr>
        </p:nvSpPr>
        <p:spPr/>
        <p:txBody>
          <a:bodyPr>
            <a:normAutofit fontScale="90000"/>
          </a:bodyPr>
          <a:lstStyle/>
          <a:p>
            <a:r>
              <a:rPr lang="en-GB" dirty="0"/>
              <a:t>                  </a:t>
            </a:r>
            <a:r>
              <a:rPr lang="en-GB" b="1" dirty="0">
                <a:latin typeface="Arial" panose="020B0604020202020204" pitchFamily="34" charset="0"/>
                <a:cs typeface="Arial" panose="020B0604020202020204" pitchFamily="34" charset="0"/>
              </a:rPr>
              <a:t>Oral Conditions</a:t>
            </a:r>
          </a:p>
        </p:txBody>
      </p:sp>
      <p:pic>
        <p:nvPicPr>
          <p:cNvPr id="5" name="Content Placeholder 4">
            <a:extLst>
              <a:ext uri="{FF2B5EF4-FFF2-40B4-BE49-F238E27FC236}">
                <a16:creationId xmlns:a16="http://schemas.microsoft.com/office/drawing/2014/main" id="{3DD39B43-16A7-4E5A-8EAE-1C928E4BB323}"/>
              </a:ext>
            </a:extLst>
          </p:cNvPr>
          <p:cNvPicPr>
            <a:picLocks noGrp="1" noChangeAspect="1"/>
          </p:cNvPicPr>
          <p:nvPr>
            <p:ph sz="quarter" idx="13"/>
          </p:nvPr>
        </p:nvPicPr>
        <p:blipFill>
          <a:blip r:embed="rId3"/>
          <a:stretch>
            <a:fillRect/>
          </a:stretch>
        </p:blipFill>
        <p:spPr>
          <a:xfrm>
            <a:off x="421537" y="1612345"/>
            <a:ext cx="2528124" cy="1535019"/>
          </a:xfrm>
          <a:prstGeom prst="rect">
            <a:avLst/>
          </a:prstGeom>
        </p:spPr>
      </p:pic>
      <p:pic>
        <p:nvPicPr>
          <p:cNvPr id="6" name="Picture 6">
            <a:extLst>
              <a:ext uri="{FF2B5EF4-FFF2-40B4-BE49-F238E27FC236}">
                <a16:creationId xmlns:a16="http://schemas.microsoft.com/office/drawing/2014/main" id="{381422A5-FADD-41A5-85FE-9F27E7A91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36" y="3092251"/>
            <a:ext cx="2528125" cy="165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3FABC37B-8BFC-4E64-B6F2-A19350BE5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21" y="4727845"/>
            <a:ext cx="2528125" cy="159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F00245C8-E9D0-4E1A-84B4-DEB18B55DF72}"/>
              </a:ext>
            </a:extLst>
          </p:cNvPr>
          <p:cNvSpPr txBox="1"/>
          <p:nvPr/>
        </p:nvSpPr>
        <p:spPr>
          <a:xfrm>
            <a:off x="3307698" y="2348880"/>
            <a:ext cx="3960440" cy="461665"/>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4. Oral Thrush</a:t>
            </a:r>
          </a:p>
        </p:txBody>
      </p:sp>
      <p:sp>
        <p:nvSpPr>
          <p:cNvPr id="9" name="TextBox 8">
            <a:extLst>
              <a:ext uri="{FF2B5EF4-FFF2-40B4-BE49-F238E27FC236}">
                <a16:creationId xmlns:a16="http://schemas.microsoft.com/office/drawing/2014/main" id="{B2BE805C-6897-4BB5-8AF8-4FB1034410FE}"/>
              </a:ext>
            </a:extLst>
          </p:cNvPr>
          <p:cNvSpPr txBox="1"/>
          <p:nvPr/>
        </p:nvSpPr>
        <p:spPr>
          <a:xfrm>
            <a:off x="3314021" y="3789039"/>
            <a:ext cx="2880320" cy="461665"/>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5. Xerostomia</a:t>
            </a:r>
          </a:p>
        </p:txBody>
      </p:sp>
      <p:sp>
        <p:nvSpPr>
          <p:cNvPr id="10" name="TextBox 9">
            <a:extLst>
              <a:ext uri="{FF2B5EF4-FFF2-40B4-BE49-F238E27FC236}">
                <a16:creationId xmlns:a16="http://schemas.microsoft.com/office/drawing/2014/main" id="{245C310E-0396-4D23-B10E-47C46B510BD1}"/>
              </a:ext>
            </a:extLst>
          </p:cNvPr>
          <p:cNvSpPr txBox="1"/>
          <p:nvPr/>
        </p:nvSpPr>
        <p:spPr>
          <a:xfrm>
            <a:off x="3316400" y="5181275"/>
            <a:ext cx="288032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6. Oral Cancer</a:t>
            </a:r>
          </a:p>
        </p:txBody>
      </p:sp>
    </p:spTree>
    <p:extLst>
      <p:ext uri="{BB962C8B-B14F-4D97-AF65-F5344CB8AC3E}">
        <p14:creationId xmlns:p14="http://schemas.microsoft.com/office/powerpoint/2010/main" val="1063498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F381-6FAB-4B86-9DA6-8D92617994B5}"/>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Seizures and Trauma</a:t>
            </a:r>
          </a:p>
        </p:txBody>
      </p:sp>
      <p:sp>
        <p:nvSpPr>
          <p:cNvPr id="3" name="Content Placeholder 2">
            <a:extLst>
              <a:ext uri="{FF2B5EF4-FFF2-40B4-BE49-F238E27FC236}">
                <a16:creationId xmlns:a16="http://schemas.microsoft.com/office/drawing/2014/main" id="{99EC8E7A-16B1-4955-9E87-7A7DFD763FA0}"/>
              </a:ext>
            </a:extLst>
          </p:cNvPr>
          <p:cNvSpPr>
            <a:spLocks noGrp="1"/>
          </p:cNvSpPr>
          <p:nvPr>
            <p:ph sz="quarter" idx="13"/>
          </p:nvPr>
        </p:nvSpPr>
        <p:spPr>
          <a:xfrm>
            <a:off x="433023" y="1844824"/>
            <a:ext cx="8280920" cy="4320480"/>
          </a:xfrm>
        </p:spPr>
        <p:txBody>
          <a:bodyPr>
            <a:normAutofit fontScale="92500" lnSpcReduction="10000"/>
          </a:bodyPr>
          <a:lstStyle/>
          <a:p>
            <a:pPr marL="0" lvl="0" indent="0">
              <a:buNone/>
            </a:pPr>
            <a:r>
              <a:rPr lang="en-GB" sz="2800" b="1" dirty="0">
                <a:latin typeface="Arial" panose="020B0604020202020204" pitchFamily="34" charset="0"/>
                <a:cs typeface="Arial" panose="020B0604020202020204" pitchFamily="34" charset="0"/>
              </a:rPr>
              <a:t>Pick, Lick, Stick – Adult teeth only!</a:t>
            </a:r>
          </a:p>
          <a:p>
            <a:pPr marL="0" lvl="0" indent="0">
              <a:buNone/>
            </a:pPr>
            <a:endParaRPr lang="en-GB" sz="2000" b="1"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Pick the tooth up by the crown part do not touch the root.</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If the tooth is dirty, rinse quickly under cold water </a:t>
            </a:r>
            <a:r>
              <a:rPr lang="en-GB" b="1" dirty="0">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if able and safe to, ask the patient to gently lick the tooth clean. Do not scrub</a:t>
            </a:r>
            <a:r>
              <a:rPr lang="en-GB" b="1"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Stick the tooth back in position (</a:t>
            </a:r>
            <a:r>
              <a:rPr lang="en-GB" b="1" dirty="0">
                <a:latin typeface="Arial" panose="020B0604020202020204" pitchFamily="34" charset="0"/>
                <a:cs typeface="Arial" panose="020B0604020202020204" pitchFamily="34" charset="0"/>
              </a:rPr>
              <a:t>ADULT TEETH ONLY</a:t>
            </a:r>
            <a:r>
              <a:rPr lang="en-GB" dirty="0">
                <a:latin typeface="Arial" panose="020B0604020202020204" pitchFamily="34" charset="0"/>
                <a:cs typeface="Arial" panose="020B0604020202020204" pitchFamily="34" charset="0"/>
              </a:rPr>
              <a:t>)</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Bite on a clean handkerchief and hold in place</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Go straight to a dentist</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If not possible to reinsert the tooth put the tooth straight into milk</a:t>
            </a:r>
          </a:p>
          <a:p>
            <a:pPr lvl="0">
              <a:buFont typeface="Wingdings" panose="05000000000000000000" pitchFamily="2" charset="2"/>
              <a:buChar char="v"/>
            </a:pPr>
            <a:r>
              <a:rPr lang="en-GB" b="1" dirty="0">
                <a:latin typeface="Arial" panose="020B0604020202020204" pitchFamily="34" charset="0"/>
                <a:cs typeface="Arial" panose="020B0604020202020204" pitchFamily="34" charset="0"/>
              </a:rPr>
              <a:t>NEVER TRY AND RE-INSERT A BABY TOOTH</a:t>
            </a:r>
          </a:p>
          <a:p>
            <a:pPr marL="0" lvl="0" indent="0">
              <a:buNone/>
            </a:pPr>
            <a:endParaRPr lang="en-GB" b="1" dirty="0">
              <a:latin typeface="Arial" panose="020B0604020202020204" pitchFamily="34" charset="0"/>
              <a:cs typeface="Arial" panose="020B0604020202020204" pitchFamily="34" charset="0"/>
            </a:endParaRPr>
          </a:p>
          <a:p>
            <a:pPr marL="0" lvl="0" indent="0">
              <a:buNone/>
            </a:pPr>
            <a:endParaRPr lang="en-GB" sz="2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07652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43A67CBB-6C5E-4A94-8767-39A85B9B75B8}"/>
              </a:ext>
            </a:extLst>
          </p:cNvPr>
          <p:cNvPicPr>
            <a:picLocks noGrp="1" noChangeAspect="1"/>
          </p:cNvPicPr>
          <p:nvPr>
            <p:ph sz="quarter" idx="13"/>
          </p:nvPr>
        </p:nvPicPr>
        <p:blipFill>
          <a:blip r:embed="rId2"/>
          <a:stretch>
            <a:fillRect/>
          </a:stretch>
        </p:blipFill>
        <p:spPr>
          <a:xfrm>
            <a:off x="251520" y="992485"/>
            <a:ext cx="8640960" cy="5028803"/>
          </a:xfrm>
          <a:prstGeom prst="rect">
            <a:avLst/>
          </a:prstGeom>
        </p:spPr>
      </p:pic>
    </p:spTree>
    <p:extLst>
      <p:ext uri="{BB962C8B-B14F-4D97-AF65-F5344CB8AC3E}">
        <p14:creationId xmlns:p14="http://schemas.microsoft.com/office/powerpoint/2010/main" val="2292164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904E-B3F9-4467-A872-D58CDB2D19D5}"/>
              </a:ext>
            </a:extLst>
          </p:cNvPr>
          <p:cNvSpPr>
            <a:spLocks noGrp="1"/>
          </p:cNvSpPr>
          <p:nvPr>
            <p:ph type="title"/>
          </p:nvPr>
        </p:nvSpPr>
        <p:spPr>
          <a:xfrm>
            <a:off x="3131840" y="332656"/>
            <a:ext cx="6419056" cy="1252728"/>
          </a:xfrm>
        </p:spPr>
        <p:txBody>
          <a:bodyPr>
            <a:normAutofit fontScale="90000"/>
          </a:bodyPr>
          <a:lstStyle/>
          <a:p>
            <a:r>
              <a:rPr lang="en-GB" b="1" dirty="0">
                <a:latin typeface="Arial" panose="020B0604020202020204" pitchFamily="34" charset="0"/>
                <a:cs typeface="Arial" panose="020B0604020202020204" pitchFamily="34" charset="0"/>
              </a:rPr>
              <a:t>Oral Health &amp; Eating Disorders</a:t>
            </a:r>
          </a:p>
        </p:txBody>
      </p:sp>
      <p:sp>
        <p:nvSpPr>
          <p:cNvPr id="3" name="Content Placeholder 2">
            <a:extLst>
              <a:ext uri="{FF2B5EF4-FFF2-40B4-BE49-F238E27FC236}">
                <a16:creationId xmlns:a16="http://schemas.microsoft.com/office/drawing/2014/main" id="{785F6FF6-2DC2-4BEE-B5D2-66683D13AD89}"/>
              </a:ext>
            </a:extLst>
          </p:cNvPr>
          <p:cNvSpPr>
            <a:spLocks noGrp="1"/>
          </p:cNvSpPr>
          <p:nvPr>
            <p:ph sz="quarter" idx="13"/>
          </p:nvPr>
        </p:nvSpPr>
        <p:spPr>
          <a:xfrm>
            <a:off x="319638" y="1988840"/>
            <a:ext cx="5836538" cy="4869160"/>
          </a:xfrm>
        </p:spPr>
        <p:txBody>
          <a:bodyPr>
            <a:normAutofit lnSpcReduction="10000"/>
          </a:bodyPr>
          <a:lstStyle/>
          <a:p>
            <a:pPr>
              <a:buFont typeface="Wingdings" panose="05000000000000000000" pitchFamily="2" charset="2"/>
              <a:buChar char="v"/>
            </a:pPr>
            <a:r>
              <a:rPr lang="en-GB" sz="2200" dirty="0">
                <a:latin typeface="Arial" panose="020B0604020202020204" pitchFamily="34" charset="0"/>
                <a:cs typeface="Arial" panose="020B0604020202020204" pitchFamily="34" charset="0"/>
              </a:rPr>
              <a:t>Without adequate nutrition the gums and tissue in the mouth can bleed easily and some may experience chronic dry mouth.</a:t>
            </a:r>
          </a:p>
          <a:p>
            <a:pPr>
              <a:buFont typeface="Wingdings" panose="05000000000000000000" pitchFamily="2" charset="2"/>
              <a:buChar char="v"/>
            </a:pPr>
            <a:r>
              <a:rPr lang="en-GB" sz="2200" dirty="0">
                <a:latin typeface="Arial" panose="020B0604020202020204" pitchFamily="34" charset="0"/>
                <a:cs typeface="Arial" panose="020B0604020202020204" pitchFamily="34" charset="0"/>
              </a:rPr>
              <a:t>Frequent vomiting can also affect the teeth as the acid causes the enamel to weaken.</a:t>
            </a:r>
          </a:p>
          <a:p>
            <a:pPr>
              <a:buFont typeface="Wingdings" panose="05000000000000000000" pitchFamily="2" charset="2"/>
              <a:buChar char="v"/>
            </a:pPr>
            <a:r>
              <a:rPr lang="en-GB" sz="2200" dirty="0">
                <a:latin typeface="Arial" panose="020B0604020202020204" pitchFamily="34" charset="0"/>
                <a:cs typeface="Arial" panose="020B0604020202020204" pitchFamily="34" charset="0"/>
              </a:rPr>
              <a:t>For those who vomit it is important they are advised not to brush their teeth straight after vomiting.</a:t>
            </a:r>
          </a:p>
          <a:p>
            <a:pPr>
              <a:buFont typeface="Wingdings" panose="05000000000000000000" pitchFamily="2" charset="2"/>
              <a:buChar char="v"/>
            </a:pPr>
            <a:r>
              <a:rPr lang="en-GB" sz="2200" dirty="0">
                <a:latin typeface="Arial" panose="020B0604020202020204" pitchFamily="34" charset="0"/>
                <a:cs typeface="Arial" panose="020B0604020202020204" pitchFamily="34" charset="0"/>
              </a:rPr>
              <a:t>Instead, either use a fluoride mouthwash, chew sugar free gum or have a drink of water to help neutralise the acid.</a:t>
            </a:r>
          </a:p>
          <a:p>
            <a:pPr>
              <a:buFont typeface="Wingdings" panose="05000000000000000000" pitchFamily="2" charset="2"/>
              <a:buChar char="v"/>
            </a:pPr>
            <a:r>
              <a:rPr lang="en-GB" sz="2200" dirty="0">
                <a:latin typeface="Arial" panose="020B0604020202020204" pitchFamily="34" charset="0"/>
                <a:cs typeface="Arial" panose="020B0604020202020204" pitchFamily="34" charset="0"/>
              </a:rPr>
              <a:t>Important for anyone with an eating disorder to maintain regular dental check ups. </a:t>
            </a:r>
          </a:p>
        </p:txBody>
      </p:sp>
      <p:pic>
        <p:nvPicPr>
          <p:cNvPr id="6" name="Picture 5" descr="A picture containing text, clipart&#10;&#10;Description automatically generated">
            <a:extLst>
              <a:ext uri="{FF2B5EF4-FFF2-40B4-BE49-F238E27FC236}">
                <a16:creationId xmlns:a16="http://schemas.microsoft.com/office/drawing/2014/main" id="{C5D95E13-B563-4BB2-8097-73D61BE80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131" y="2852936"/>
            <a:ext cx="2819794" cy="2753109"/>
          </a:xfrm>
          <a:prstGeom prst="rect">
            <a:avLst/>
          </a:prstGeom>
        </p:spPr>
      </p:pic>
    </p:spTree>
    <p:extLst>
      <p:ext uri="{BB962C8B-B14F-4D97-AF65-F5344CB8AC3E}">
        <p14:creationId xmlns:p14="http://schemas.microsoft.com/office/powerpoint/2010/main" val="2663933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0472-F61B-4064-85D5-CB211358F697}"/>
              </a:ext>
            </a:extLst>
          </p:cNvPr>
          <p:cNvSpPr>
            <a:spLocks noGrp="1"/>
          </p:cNvSpPr>
          <p:nvPr>
            <p:ph type="title"/>
          </p:nvPr>
        </p:nvSpPr>
        <p:spPr/>
        <p:txBody>
          <a:bodyPr>
            <a:normAutofit fontScale="90000"/>
          </a:bodyPr>
          <a:lstStyle/>
          <a:p>
            <a:r>
              <a:rPr lang="en-GB" sz="6000" b="1" dirty="0">
                <a:solidFill>
                  <a:schemeClr val="bg1"/>
                </a:solidFill>
                <a:effectLst>
                  <a:outerShdw blurRad="38100" dist="38100" dir="2700000" algn="tl">
                    <a:srgbClr val="000000">
                      <a:alpha val="43137"/>
                    </a:srgbClr>
                  </a:outerShdw>
                </a:effectLst>
              </a:rPr>
              <a:t>            </a:t>
            </a:r>
            <a:br>
              <a:rPr lang="en-GB" sz="6000" b="1" dirty="0">
                <a:solidFill>
                  <a:schemeClr val="bg1"/>
                </a:solidFill>
                <a:effectLst>
                  <a:outerShdw blurRad="38100" dist="38100" dir="2700000" algn="tl">
                    <a:srgbClr val="000000">
                      <a:alpha val="43137"/>
                    </a:srgbClr>
                  </a:outerShdw>
                </a:effectLst>
              </a:rPr>
            </a:br>
            <a:r>
              <a:rPr lang="en-GB"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Diet</a:t>
            </a:r>
            <a:br>
              <a:rPr lang="en-GB" sz="2400" b="1" dirty="0">
                <a:solidFill>
                  <a:srgbClr val="FFFF00"/>
                </a:solidFill>
                <a:effectLst>
                  <a:outerShdw blurRad="38100" dist="38100" dir="2700000" algn="tl">
                    <a:srgbClr val="000000">
                      <a:alpha val="43137"/>
                    </a:srgbClr>
                  </a:outerShdw>
                </a:effectLst>
              </a:rPr>
            </a:br>
            <a:endParaRPr lang="en-GB" dirty="0"/>
          </a:p>
        </p:txBody>
      </p:sp>
      <p:sp>
        <p:nvSpPr>
          <p:cNvPr id="3" name="Content Placeholder 2">
            <a:extLst>
              <a:ext uri="{FF2B5EF4-FFF2-40B4-BE49-F238E27FC236}">
                <a16:creationId xmlns:a16="http://schemas.microsoft.com/office/drawing/2014/main" id="{EC04B393-8D91-4C7E-BA80-9D6DFC191778}"/>
              </a:ext>
            </a:extLst>
          </p:cNvPr>
          <p:cNvSpPr>
            <a:spLocks noGrp="1"/>
          </p:cNvSpPr>
          <p:nvPr>
            <p:ph sz="quarter" idx="13"/>
          </p:nvPr>
        </p:nvSpPr>
        <p:spPr>
          <a:xfrm>
            <a:off x="611560" y="2192737"/>
            <a:ext cx="4130800" cy="3717115"/>
          </a:xfrm>
        </p:spPr>
        <p:txBody>
          <a:bodyPr>
            <a:normAutofit lnSpcReduction="10000"/>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Important for oral and general health.</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Important to be mindful of the sugar content of the food and drink we are having.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Anything sweet or fizzy is best with a main meal.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Look for traffic light markings on packaging.</a:t>
            </a:r>
          </a:p>
          <a:p>
            <a:endParaRPr lang="en-GB" dirty="0"/>
          </a:p>
          <a:p>
            <a:endParaRPr lang="en-GB" dirty="0"/>
          </a:p>
        </p:txBody>
      </p:sp>
      <p:pic>
        <p:nvPicPr>
          <p:cNvPr id="5" name="Picture 12">
            <a:extLst>
              <a:ext uri="{FF2B5EF4-FFF2-40B4-BE49-F238E27FC236}">
                <a16:creationId xmlns:a16="http://schemas.microsoft.com/office/drawing/2014/main" id="{A2E1F303-AAF5-40B7-B6CB-3BF208A53F9B}"/>
              </a:ext>
            </a:extLst>
          </p:cNvPr>
          <p:cNvPicPr>
            <a:picLocks noChangeAspect="1"/>
          </p:cNvPicPr>
          <p:nvPr/>
        </p:nvPicPr>
        <p:blipFill>
          <a:blip r:embed="rId3"/>
          <a:srcRect/>
          <a:stretch>
            <a:fillRect/>
          </a:stretch>
        </p:blipFill>
        <p:spPr bwMode="auto">
          <a:xfrm>
            <a:off x="5477272" y="2708920"/>
            <a:ext cx="2906664" cy="2684750"/>
          </a:xfrm>
          <a:prstGeom prst="rect">
            <a:avLst/>
          </a:prstGeom>
          <a:noFill/>
          <a:ln w="9525">
            <a:noFill/>
            <a:miter lim="800000"/>
            <a:headEnd/>
            <a:tailEnd/>
          </a:ln>
        </p:spPr>
      </p:pic>
    </p:spTree>
    <p:extLst>
      <p:ext uri="{BB962C8B-B14F-4D97-AF65-F5344CB8AC3E}">
        <p14:creationId xmlns:p14="http://schemas.microsoft.com/office/powerpoint/2010/main" val="3573641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A6E03BC-720C-4048-8D38-89801F064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71" y="2132856"/>
            <a:ext cx="8219695" cy="384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541E8514-0602-431B-86BD-5F58DA7D9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726146"/>
            <a:ext cx="40846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DB75159-706A-450E-A0B0-0848C61BAA6C}"/>
              </a:ext>
            </a:extLst>
          </p:cNvPr>
          <p:cNvSpPr>
            <a:spLocks noGrp="1"/>
          </p:cNvSpPr>
          <p:nvPr>
            <p:ph type="title"/>
          </p:nvPr>
        </p:nvSpPr>
        <p:spPr/>
        <p:txBody>
          <a:bodyPr/>
          <a:lstStyle/>
          <a:p>
            <a:r>
              <a:rPr lang="en-GB" dirty="0">
                <a:solidFill>
                  <a:schemeClr val="tx1"/>
                </a:solidFill>
              </a:rPr>
              <a:t>                         </a:t>
            </a:r>
            <a:r>
              <a:rPr lang="en-GB" b="1" dirty="0">
                <a:solidFill>
                  <a:schemeClr val="bg1"/>
                </a:solidFill>
                <a:latin typeface="Arial" panose="020B0604020202020204" pitchFamily="34" charset="0"/>
                <a:cs typeface="Arial" panose="020B0604020202020204" pitchFamily="34" charset="0"/>
              </a:rPr>
              <a:t>Our Mouth PH</a:t>
            </a:r>
          </a:p>
        </p:txBody>
      </p:sp>
    </p:spTree>
    <p:extLst>
      <p:ext uri="{BB962C8B-B14F-4D97-AF65-F5344CB8AC3E}">
        <p14:creationId xmlns:p14="http://schemas.microsoft.com/office/powerpoint/2010/main" val="353269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0DCCE6-8D72-4E1F-AA4D-AE537885560E}"/>
              </a:ext>
            </a:extLst>
          </p:cNvPr>
          <p:cNvPicPr>
            <a:picLocks noChangeAspect="1" noChangeArrowheads="1"/>
          </p:cNvPicPr>
          <p:nvPr/>
        </p:nvPicPr>
        <p:blipFill>
          <a:blip r:embed="rId3"/>
          <a:srcRect/>
          <a:stretch>
            <a:fillRect/>
          </a:stretch>
        </p:blipFill>
        <p:spPr bwMode="auto">
          <a:xfrm>
            <a:off x="0" y="1591056"/>
            <a:ext cx="9073009" cy="4646232"/>
          </a:xfrm>
          <a:prstGeom prst="rect">
            <a:avLst/>
          </a:prstGeom>
          <a:noFill/>
          <a:ln w="9525">
            <a:noFill/>
            <a:miter lim="800000"/>
            <a:headEnd/>
            <a:tailEnd/>
          </a:ln>
        </p:spPr>
      </p:pic>
      <p:sp>
        <p:nvSpPr>
          <p:cNvPr id="2" name="Title 1">
            <a:extLst>
              <a:ext uri="{FF2B5EF4-FFF2-40B4-BE49-F238E27FC236}">
                <a16:creationId xmlns:a16="http://schemas.microsoft.com/office/drawing/2014/main" id="{D7E90898-F812-42DB-A2D3-71F48271B1E4}"/>
              </a:ext>
            </a:extLst>
          </p:cNvPr>
          <p:cNvSpPr>
            <a:spLocks noGrp="1"/>
          </p:cNvSpPr>
          <p:nvPr>
            <p:ph type="title"/>
          </p:nvPr>
        </p:nvSpPr>
        <p:spPr/>
        <p:txBody>
          <a:bodyPr/>
          <a:lstStyle/>
          <a:p>
            <a:r>
              <a:rPr lang="en-GB" dirty="0">
                <a:solidFill>
                  <a:schemeClr val="tx1"/>
                </a:solidFill>
              </a:rPr>
              <a:t>                 </a:t>
            </a:r>
            <a:endParaRPr lang="en-GB" sz="3600" dirty="0"/>
          </a:p>
        </p:txBody>
      </p:sp>
      <p:sp>
        <p:nvSpPr>
          <p:cNvPr id="9" name="TextBox 8">
            <a:extLst>
              <a:ext uri="{FF2B5EF4-FFF2-40B4-BE49-F238E27FC236}">
                <a16:creationId xmlns:a16="http://schemas.microsoft.com/office/drawing/2014/main" id="{002ECF41-B419-43EB-A729-F611611F5D18}"/>
              </a:ext>
            </a:extLst>
          </p:cNvPr>
          <p:cNvSpPr txBox="1"/>
          <p:nvPr/>
        </p:nvSpPr>
        <p:spPr>
          <a:xfrm>
            <a:off x="3635896" y="522622"/>
            <a:ext cx="6324758" cy="646331"/>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Mouth PH after meals </a:t>
            </a:r>
          </a:p>
        </p:txBody>
      </p:sp>
    </p:spTree>
    <p:extLst>
      <p:ext uri="{BB962C8B-B14F-4D97-AF65-F5344CB8AC3E}">
        <p14:creationId xmlns:p14="http://schemas.microsoft.com/office/powerpoint/2010/main" val="3140856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35BEE-A15C-4844-85E3-E35ED580C5E0}"/>
              </a:ext>
            </a:extLst>
          </p:cNvPr>
          <p:cNvPicPr>
            <a:picLocks noChangeAspect="1" noChangeArrowheads="1"/>
          </p:cNvPicPr>
          <p:nvPr/>
        </p:nvPicPr>
        <p:blipFill>
          <a:blip r:embed="rId3"/>
          <a:srcRect/>
          <a:stretch>
            <a:fillRect/>
          </a:stretch>
        </p:blipFill>
        <p:spPr bwMode="auto">
          <a:xfrm>
            <a:off x="-36513" y="1988840"/>
            <a:ext cx="9217026" cy="4272260"/>
          </a:xfrm>
          <a:prstGeom prst="rect">
            <a:avLst/>
          </a:prstGeom>
          <a:noFill/>
          <a:ln w="9525">
            <a:noFill/>
            <a:miter lim="800000"/>
            <a:headEnd/>
            <a:tailEnd/>
          </a:ln>
        </p:spPr>
      </p:pic>
      <p:sp>
        <p:nvSpPr>
          <p:cNvPr id="2" name="Title 1">
            <a:extLst>
              <a:ext uri="{FF2B5EF4-FFF2-40B4-BE49-F238E27FC236}">
                <a16:creationId xmlns:a16="http://schemas.microsoft.com/office/drawing/2014/main" id="{49348B11-2AE5-4CFB-AC3A-EF0A2AA78AAF}"/>
              </a:ext>
            </a:extLst>
          </p:cNvPr>
          <p:cNvSpPr>
            <a:spLocks noGrp="1"/>
          </p:cNvSpPr>
          <p:nvPr>
            <p:ph type="title"/>
          </p:nvPr>
        </p:nvSpPr>
        <p:spPr/>
        <p:txBody>
          <a:bodyPr>
            <a:normAutofit/>
          </a:bodyPr>
          <a:lstStyle/>
          <a:p>
            <a:r>
              <a:rPr lang="en-GB" sz="3600" dirty="0">
                <a:solidFill>
                  <a:schemeClr val="tx1"/>
                </a:solidFill>
              </a:rPr>
              <a:t>                      </a:t>
            </a:r>
            <a:r>
              <a:rPr lang="en-GB" sz="3600" b="1" dirty="0">
                <a:solidFill>
                  <a:schemeClr val="bg1"/>
                </a:solidFill>
                <a:latin typeface="Arial" panose="020B0604020202020204" pitchFamily="34" charset="0"/>
                <a:cs typeface="Arial" panose="020B0604020202020204" pitchFamily="34" charset="0"/>
              </a:rPr>
              <a:t>Mouth PH after excessive         				snacks </a:t>
            </a:r>
          </a:p>
        </p:txBody>
      </p:sp>
    </p:spTree>
    <p:extLst>
      <p:ext uri="{BB962C8B-B14F-4D97-AF65-F5344CB8AC3E}">
        <p14:creationId xmlns:p14="http://schemas.microsoft.com/office/powerpoint/2010/main" val="1384956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6039-E234-4FE1-B92D-8CA47D3E6DC9}"/>
              </a:ext>
            </a:extLst>
          </p:cNvPr>
          <p:cNvSpPr>
            <a:spLocks noGrp="1"/>
          </p:cNvSpPr>
          <p:nvPr>
            <p:ph type="title"/>
          </p:nvPr>
        </p:nvSpPr>
        <p:spPr>
          <a:xfrm>
            <a:off x="3042047" y="492704"/>
            <a:ext cx="6419056" cy="1330325"/>
          </a:xfrm>
        </p:spPr>
        <p:txBody>
          <a:bodyPr>
            <a:normAutofit fontScale="90000"/>
          </a:bodyPr>
          <a:lstStyle/>
          <a:p>
            <a:r>
              <a:rPr lang="en-GB" sz="4000" b="1" dirty="0">
                <a:solidFill>
                  <a:schemeClr val="bg1"/>
                </a:solidFill>
                <a:latin typeface="Arial" panose="020B0604020202020204" pitchFamily="34" charset="0"/>
                <a:cs typeface="Arial" panose="020B0604020202020204" pitchFamily="34" charset="0"/>
              </a:rPr>
              <a:t>Tooth friendly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foods/drinks</a:t>
            </a:r>
            <a:br>
              <a:rPr lang="en-GB" b="1" dirty="0">
                <a:solidFill>
                  <a:schemeClr val="accent4">
                    <a:lumMod val="60000"/>
                    <a:lumOff val="40000"/>
                  </a:schemeClr>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5" name="Picture 8">
            <a:extLst>
              <a:ext uri="{FF2B5EF4-FFF2-40B4-BE49-F238E27FC236}">
                <a16:creationId xmlns:a16="http://schemas.microsoft.com/office/drawing/2014/main" id="{BDC35286-B6FE-4A4E-A294-D0BE0429D173}"/>
              </a:ext>
            </a:extLst>
          </p:cNvPr>
          <p:cNvPicPr>
            <a:picLocks noChangeAspect="1"/>
          </p:cNvPicPr>
          <p:nvPr/>
        </p:nvPicPr>
        <p:blipFill>
          <a:blip r:embed="rId3"/>
          <a:srcRect/>
          <a:stretch>
            <a:fillRect/>
          </a:stretch>
        </p:blipFill>
        <p:spPr bwMode="auto">
          <a:xfrm>
            <a:off x="490538" y="1628775"/>
            <a:ext cx="1968500" cy="2952750"/>
          </a:xfrm>
          <a:prstGeom prst="rect">
            <a:avLst/>
          </a:prstGeom>
          <a:noFill/>
          <a:ln w="9525">
            <a:solidFill>
              <a:srgbClr val="FF6600"/>
            </a:solidFill>
            <a:miter lim="800000"/>
            <a:headEnd/>
            <a:tailEnd/>
          </a:ln>
        </p:spPr>
      </p:pic>
      <p:pic>
        <p:nvPicPr>
          <p:cNvPr id="6" name="Picture 6" descr="bread">
            <a:extLst>
              <a:ext uri="{FF2B5EF4-FFF2-40B4-BE49-F238E27FC236}">
                <a16:creationId xmlns:a16="http://schemas.microsoft.com/office/drawing/2014/main" id="{4BAC394E-1814-499E-AEE0-89ABD6071A89}"/>
              </a:ext>
            </a:extLst>
          </p:cNvPr>
          <p:cNvPicPr>
            <a:picLocks noChangeAspect="1" noChangeArrowheads="1"/>
          </p:cNvPicPr>
          <p:nvPr/>
        </p:nvPicPr>
        <p:blipFill>
          <a:blip r:embed="rId4"/>
          <a:srcRect/>
          <a:stretch>
            <a:fillRect/>
          </a:stretch>
        </p:blipFill>
        <p:spPr bwMode="auto">
          <a:xfrm>
            <a:off x="2697956" y="1628775"/>
            <a:ext cx="2447925" cy="1836738"/>
          </a:xfrm>
          <a:prstGeom prst="rect">
            <a:avLst/>
          </a:prstGeom>
          <a:noFill/>
          <a:ln w="9525">
            <a:solidFill>
              <a:srgbClr val="7030A0"/>
            </a:solidFill>
            <a:miter lim="800000"/>
            <a:headEnd/>
            <a:tailEnd/>
          </a:ln>
        </p:spPr>
      </p:pic>
      <p:pic>
        <p:nvPicPr>
          <p:cNvPr id="7" name="Picture 7">
            <a:extLst>
              <a:ext uri="{FF2B5EF4-FFF2-40B4-BE49-F238E27FC236}">
                <a16:creationId xmlns:a16="http://schemas.microsoft.com/office/drawing/2014/main" id="{4EF1A15A-2B1F-419E-A3C0-157CF592928E}"/>
              </a:ext>
            </a:extLst>
          </p:cNvPr>
          <p:cNvPicPr>
            <a:picLocks noChangeAspect="1"/>
          </p:cNvPicPr>
          <p:nvPr/>
        </p:nvPicPr>
        <p:blipFill>
          <a:blip r:embed="rId5"/>
          <a:srcRect/>
          <a:stretch>
            <a:fillRect/>
          </a:stretch>
        </p:blipFill>
        <p:spPr bwMode="auto">
          <a:xfrm>
            <a:off x="5384800" y="1627188"/>
            <a:ext cx="1733550" cy="1838325"/>
          </a:xfrm>
          <a:prstGeom prst="rect">
            <a:avLst/>
          </a:prstGeom>
          <a:noFill/>
          <a:ln w="9525">
            <a:solidFill>
              <a:srgbClr val="92D050"/>
            </a:solidFill>
            <a:miter lim="800000"/>
            <a:headEnd/>
            <a:tailEnd/>
          </a:ln>
        </p:spPr>
      </p:pic>
      <p:pic>
        <p:nvPicPr>
          <p:cNvPr id="8" name="Picture 5">
            <a:extLst>
              <a:ext uri="{FF2B5EF4-FFF2-40B4-BE49-F238E27FC236}">
                <a16:creationId xmlns:a16="http://schemas.microsoft.com/office/drawing/2014/main" id="{3265809D-AA23-42A5-8A57-050EF88EED81}"/>
              </a:ext>
            </a:extLst>
          </p:cNvPr>
          <p:cNvPicPr>
            <a:picLocks noChangeAspect="1"/>
          </p:cNvPicPr>
          <p:nvPr/>
        </p:nvPicPr>
        <p:blipFill>
          <a:blip r:embed="rId6"/>
          <a:srcRect/>
          <a:stretch>
            <a:fillRect/>
          </a:stretch>
        </p:blipFill>
        <p:spPr bwMode="auto">
          <a:xfrm>
            <a:off x="7312025" y="1628775"/>
            <a:ext cx="1485900" cy="2338388"/>
          </a:xfrm>
          <a:prstGeom prst="rect">
            <a:avLst/>
          </a:prstGeom>
          <a:noFill/>
          <a:ln w="9525">
            <a:solidFill>
              <a:srgbClr val="00B0F0"/>
            </a:solidFill>
            <a:miter lim="800000"/>
            <a:headEnd/>
            <a:tailEnd/>
          </a:ln>
        </p:spPr>
      </p:pic>
      <p:pic>
        <p:nvPicPr>
          <p:cNvPr id="9" name="Picture 9">
            <a:extLst>
              <a:ext uri="{FF2B5EF4-FFF2-40B4-BE49-F238E27FC236}">
                <a16:creationId xmlns:a16="http://schemas.microsoft.com/office/drawing/2014/main" id="{69D3388B-0FAE-4A5A-9861-29B14B6C276C}"/>
              </a:ext>
            </a:extLst>
          </p:cNvPr>
          <p:cNvPicPr>
            <a:picLocks noChangeAspect="1"/>
          </p:cNvPicPr>
          <p:nvPr/>
        </p:nvPicPr>
        <p:blipFill>
          <a:blip r:embed="rId7"/>
          <a:srcRect/>
          <a:stretch>
            <a:fillRect/>
          </a:stretch>
        </p:blipFill>
        <p:spPr bwMode="auto">
          <a:xfrm>
            <a:off x="496888" y="4797425"/>
            <a:ext cx="2706687" cy="1884363"/>
          </a:xfrm>
          <a:prstGeom prst="rect">
            <a:avLst/>
          </a:prstGeom>
          <a:noFill/>
          <a:ln w="9525">
            <a:solidFill>
              <a:srgbClr val="92D050"/>
            </a:solidFill>
            <a:miter lim="800000"/>
            <a:headEnd/>
            <a:tailEnd/>
          </a:ln>
        </p:spPr>
      </p:pic>
      <p:pic>
        <p:nvPicPr>
          <p:cNvPr id="10" name="Picture 7" descr="iStock_000000474115Medium">
            <a:extLst>
              <a:ext uri="{FF2B5EF4-FFF2-40B4-BE49-F238E27FC236}">
                <a16:creationId xmlns:a16="http://schemas.microsoft.com/office/drawing/2014/main" id="{7B279BA5-C99B-4217-B48B-64C902CF2311}"/>
              </a:ext>
            </a:extLst>
          </p:cNvPr>
          <p:cNvPicPr>
            <a:picLocks noChangeAspect="1" noChangeArrowheads="1"/>
          </p:cNvPicPr>
          <p:nvPr/>
        </p:nvPicPr>
        <p:blipFill>
          <a:blip r:embed="rId8"/>
          <a:srcRect/>
          <a:stretch>
            <a:fillRect/>
          </a:stretch>
        </p:blipFill>
        <p:spPr bwMode="auto">
          <a:xfrm>
            <a:off x="3713163" y="4248150"/>
            <a:ext cx="2279650" cy="1712913"/>
          </a:xfrm>
          <a:prstGeom prst="rect">
            <a:avLst/>
          </a:prstGeom>
          <a:noFill/>
          <a:ln w="9525">
            <a:solidFill>
              <a:srgbClr val="00B0F0"/>
            </a:solidFill>
            <a:miter lim="800000"/>
            <a:headEnd/>
            <a:tailEnd/>
          </a:ln>
        </p:spPr>
      </p:pic>
      <p:pic>
        <p:nvPicPr>
          <p:cNvPr id="11" name="Picture 6">
            <a:extLst>
              <a:ext uri="{FF2B5EF4-FFF2-40B4-BE49-F238E27FC236}">
                <a16:creationId xmlns:a16="http://schemas.microsoft.com/office/drawing/2014/main" id="{61A58743-26E7-4FE6-BDA7-FEDA0433FE56}"/>
              </a:ext>
            </a:extLst>
          </p:cNvPr>
          <p:cNvPicPr>
            <a:picLocks noChangeAspect="1"/>
          </p:cNvPicPr>
          <p:nvPr/>
        </p:nvPicPr>
        <p:blipFill>
          <a:blip r:embed="rId9"/>
          <a:srcRect/>
          <a:stretch>
            <a:fillRect/>
          </a:stretch>
        </p:blipFill>
        <p:spPr bwMode="auto">
          <a:xfrm>
            <a:off x="6557963" y="4248150"/>
            <a:ext cx="2239962" cy="1490663"/>
          </a:xfrm>
          <a:prstGeom prst="rect">
            <a:avLst/>
          </a:prstGeom>
          <a:noFill/>
          <a:ln w="9525">
            <a:solidFill>
              <a:srgbClr val="FFC000"/>
            </a:solidFill>
            <a:miter lim="800000"/>
            <a:headEnd/>
            <a:tailEnd/>
          </a:ln>
        </p:spPr>
      </p:pic>
    </p:spTree>
    <p:extLst>
      <p:ext uri="{BB962C8B-B14F-4D97-AF65-F5344CB8AC3E}">
        <p14:creationId xmlns:p14="http://schemas.microsoft.com/office/powerpoint/2010/main" val="1406052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A1A7-C521-43D5-8BE2-742728BBC493}"/>
              </a:ext>
            </a:extLst>
          </p:cNvPr>
          <p:cNvSpPr>
            <a:spLocks noGrp="1"/>
          </p:cNvSpPr>
          <p:nvPr>
            <p:ph type="title"/>
          </p:nvPr>
        </p:nvSpPr>
        <p:spPr>
          <a:xfrm>
            <a:off x="3240509" y="500761"/>
            <a:ext cx="6419056" cy="1252728"/>
          </a:xfrm>
        </p:spPr>
        <p:txBody>
          <a:bodyPr>
            <a:normAutofit fontScale="90000"/>
          </a:bodyPr>
          <a:lstStyle/>
          <a:p>
            <a:r>
              <a:rPr lang="en-GB" sz="4000" b="1" dirty="0">
                <a:solidFill>
                  <a:schemeClr val="bg1"/>
                </a:solidFill>
                <a:latin typeface="Arial" panose="020B0604020202020204" pitchFamily="34" charset="0"/>
                <a:cs typeface="Arial" panose="020B0604020202020204" pitchFamily="34" charset="0"/>
              </a:rPr>
              <a:t>Tooth</a:t>
            </a:r>
            <a:r>
              <a:rPr lang="en-GB" sz="4000" b="1" dirty="0">
                <a:solidFill>
                  <a:srgbClr val="92D050"/>
                </a:solidFill>
                <a:latin typeface="Arial" panose="020B0604020202020204" pitchFamily="34" charset="0"/>
                <a:cs typeface="Arial" panose="020B0604020202020204" pitchFamily="34" charset="0"/>
              </a:rPr>
              <a:t> </a:t>
            </a:r>
            <a:r>
              <a:rPr lang="en-GB" sz="4000" b="1" dirty="0">
                <a:solidFill>
                  <a:srgbClr val="FF0000"/>
                </a:solidFill>
                <a:latin typeface="Arial" panose="020B0604020202020204" pitchFamily="34" charset="0"/>
                <a:cs typeface="Arial" panose="020B0604020202020204" pitchFamily="34" charset="0"/>
              </a:rPr>
              <a:t>un</a:t>
            </a:r>
            <a:r>
              <a:rPr lang="en-GB" sz="4000" b="1" dirty="0">
                <a:solidFill>
                  <a:schemeClr val="bg1"/>
                </a:solidFill>
                <a:latin typeface="Arial" panose="020B0604020202020204" pitchFamily="34" charset="0"/>
                <a:cs typeface="Arial" panose="020B0604020202020204" pitchFamily="34" charset="0"/>
              </a:rPr>
              <a:t>friendly</a:t>
            </a:r>
            <a:r>
              <a:rPr lang="en-GB" sz="4000" b="1" dirty="0">
                <a:solidFill>
                  <a:schemeClr val="accent4">
                    <a:lumMod val="60000"/>
                    <a:lumOff val="40000"/>
                  </a:schemeClr>
                </a:solidFill>
                <a:latin typeface="Arial" panose="020B0604020202020204" pitchFamily="34" charset="0"/>
                <a:cs typeface="Arial" panose="020B0604020202020204" pitchFamily="34" charset="0"/>
              </a:rPr>
              <a:t> </a:t>
            </a:r>
            <a:r>
              <a:rPr lang="en-GB" sz="4000" b="1" dirty="0">
                <a:solidFill>
                  <a:schemeClr val="bg1"/>
                </a:solidFill>
                <a:latin typeface="Arial" panose="020B0604020202020204" pitchFamily="34" charset="0"/>
                <a:cs typeface="Arial" panose="020B0604020202020204" pitchFamily="34" charset="0"/>
              </a:rPr>
              <a:t>foods/drinks</a:t>
            </a:r>
            <a:br>
              <a:rPr lang="en-GB" b="1" dirty="0">
                <a:solidFill>
                  <a:schemeClr val="accent4">
                    <a:lumMod val="60000"/>
                    <a:lumOff val="40000"/>
                  </a:schemeClr>
                </a:solidFill>
              </a:rPr>
            </a:br>
            <a:endParaRPr lang="en-GB" dirty="0"/>
          </a:p>
        </p:txBody>
      </p:sp>
      <p:pic>
        <p:nvPicPr>
          <p:cNvPr id="5" name="Picture 9" descr="sweets">
            <a:extLst>
              <a:ext uri="{FF2B5EF4-FFF2-40B4-BE49-F238E27FC236}">
                <a16:creationId xmlns:a16="http://schemas.microsoft.com/office/drawing/2014/main" id="{2B692BAC-0EC7-493C-8791-94E6BB7C3572}"/>
              </a:ext>
            </a:extLst>
          </p:cNvPr>
          <p:cNvPicPr>
            <a:picLocks noChangeAspect="1" noChangeArrowheads="1"/>
          </p:cNvPicPr>
          <p:nvPr/>
        </p:nvPicPr>
        <p:blipFill>
          <a:blip r:embed="rId3"/>
          <a:srcRect/>
          <a:stretch>
            <a:fillRect/>
          </a:stretch>
        </p:blipFill>
        <p:spPr bwMode="auto">
          <a:xfrm>
            <a:off x="708798" y="1575087"/>
            <a:ext cx="2874962" cy="1411287"/>
          </a:xfrm>
          <a:prstGeom prst="rect">
            <a:avLst/>
          </a:prstGeom>
          <a:noFill/>
          <a:ln w="9525">
            <a:solidFill>
              <a:srgbClr val="00B050"/>
            </a:solidFill>
            <a:miter lim="800000"/>
            <a:headEnd/>
            <a:tailEnd/>
          </a:ln>
        </p:spPr>
      </p:pic>
      <p:pic>
        <p:nvPicPr>
          <p:cNvPr id="6" name="Picture 4" descr="iStock_000002984185Medium">
            <a:extLst>
              <a:ext uri="{FF2B5EF4-FFF2-40B4-BE49-F238E27FC236}">
                <a16:creationId xmlns:a16="http://schemas.microsoft.com/office/drawing/2014/main" id="{9CBE0B83-D044-43FD-BA7F-C5D50FEA4C8E}"/>
              </a:ext>
            </a:extLst>
          </p:cNvPr>
          <p:cNvPicPr>
            <a:picLocks noChangeAspect="1" noChangeArrowheads="1"/>
          </p:cNvPicPr>
          <p:nvPr/>
        </p:nvPicPr>
        <p:blipFill>
          <a:blip r:embed="rId4"/>
          <a:srcRect/>
          <a:stretch>
            <a:fillRect/>
          </a:stretch>
        </p:blipFill>
        <p:spPr bwMode="auto">
          <a:xfrm>
            <a:off x="4362450" y="1608138"/>
            <a:ext cx="1662113" cy="1943100"/>
          </a:xfrm>
          <a:prstGeom prst="rect">
            <a:avLst/>
          </a:prstGeom>
          <a:noFill/>
          <a:ln w="9525">
            <a:solidFill>
              <a:srgbClr val="FFC000"/>
            </a:solidFill>
            <a:miter lim="800000"/>
            <a:headEnd/>
            <a:tailEnd/>
          </a:ln>
        </p:spPr>
      </p:pic>
      <p:pic>
        <p:nvPicPr>
          <p:cNvPr id="7" name="Picture 8" descr="Juice in glass">
            <a:extLst>
              <a:ext uri="{FF2B5EF4-FFF2-40B4-BE49-F238E27FC236}">
                <a16:creationId xmlns:a16="http://schemas.microsoft.com/office/drawing/2014/main" id="{50E3FB59-1B9C-453B-9D5C-360AA74A5196}"/>
              </a:ext>
            </a:extLst>
          </p:cNvPr>
          <p:cNvPicPr>
            <a:picLocks noChangeAspect="1" noChangeArrowheads="1"/>
          </p:cNvPicPr>
          <p:nvPr/>
        </p:nvPicPr>
        <p:blipFill>
          <a:blip r:embed="rId5"/>
          <a:srcRect/>
          <a:stretch>
            <a:fillRect/>
          </a:stretch>
        </p:blipFill>
        <p:spPr bwMode="auto">
          <a:xfrm>
            <a:off x="6213475" y="1606550"/>
            <a:ext cx="1201738" cy="1800225"/>
          </a:xfrm>
          <a:prstGeom prst="rect">
            <a:avLst/>
          </a:prstGeom>
          <a:noFill/>
          <a:ln w="9525">
            <a:solidFill>
              <a:srgbClr val="FFC000"/>
            </a:solidFill>
            <a:miter lim="800000"/>
            <a:headEnd/>
            <a:tailEnd/>
          </a:ln>
        </p:spPr>
      </p:pic>
      <p:pic>
        <p:nvPicPr>
          <p:cNvPr id="8" name="Picture 5" descr="smoothie">
            <a:extLst>
              <a:ext uri="{FF2B5EF4-FFF2-40B4-BE49-F238E27FC236}">
                <a16:creationId xmlns:a16="http://schemas.microsoft.com/office/drawing/2014/main" id="{CA621227-08EC-4A06-B164-52DDC069F389}"/>
              </a:ext>
            </a:extLst>
          </p:cNvPr>
          <p:cNvPicPr>
            <a:picLocks noChangeAspect="1" noChangeArrowheads="1"/>
          </p:cNvPicPr>
          <p:nvPr/>
        </p:nvPicPr>
        <p:blipFill>
          <a:blip r:embed="rId6"/>
          <a:srcRect/>
          <a:stretch>
            <a:fillRect/>
          </a:stretch>
        </p:blipFill>
        <p:spPr bwMode="auto">
          <a:xfrm>
            <a:off x="7578725" y="1584325"/>
            <a:ext cx="1219200" cy="1822450"/>
          </a:xfrm>
          <a:prstGeom prst="rect">
            <a:avLst/>
          </a:prstGeom>
          <a:noFill/>
          <a:ln w="9525">
            <a:solidFill>
              <a:srgbClr val="00B050"/>
            </a:solidFill>
            <a:miter lim="800000"/>
            <a:headEnd/>
            <a:tailEnd/>
          </a:ln>
        </p:spPr>
      </p:pic>
      <p:pic>
        <p:nvPicPr>
          <p:cNvPr id="9" name="Picture 2">
            <a:extLst>
              <a:ext uri="{FF2B5EF4-FFF2-40B4-BE49-F238E27FC236}">
                <a16:creationId xmlns:a16="http://schemas.microsoft.com/office/drawing/2014/main" id="{95BAB103-28B5-47DD-A35B-AF89541BA53B}"/>
              </a:ext>
            </a:extLst>
          </p:cNvPr>
          <p:cNvPicPr>
            <a:picLocks noChangeAspect="1"/>
          </p:cNvPicPr>
          <p:nvPr/>
        </p:nvPicPr>
        <p:blipFill>
          <a:blip r:embed="rId7"/>
          <a:srcRect/>
          <a:stretch>
            <a:fillRect/>
          </a:stretch>
        </p:blipFill>
        <p:spPr bwMode="auto">
          <a:xfrm>
            <a:off x="365547" y="3429000"/>
            <a:ext cx="2874962" cy="1879600"/>
          </a:xfrm>
          <a:prstGeom prst="rect">
            <a:avLst/>
          </a:prstGeom>
          <a:noFill/>
          <a:ln w="9525">
            <a:solidFill>
              <a:srgbClr val="FF0000"/>
            </a:solidFill>
            <a:miter lim="800000"/>
            <a:headEnd/>
            <a:tailEnd/>
          </a:ln>
        </p:spPr>
      </p:pic>
      <p:pic>
        <p:nvPicPr>
          <p:cNvPr id="10" name="Picture 3">
            <a:extLst>
              <a:ext uri="{FF2B5EF4-FFF2-40B4-BE49-F238E27FC236}">
                <a16:creationId xmlns:a16="http://schemas.microsoft.com/office/drawing/2014/main" id="{3F6238DD-98BA-4D15-B92D-14DA15033531}"/>
              </a:ext>
            </a:extLst>
          </p:cNvPr>
          <p:cNvPicPr>
            <a:picLocks noChangeAspect="1"/>
          </p:cNvPicPr>
          <p:nvPr/>
        </p:nvPicPr>
        <p:blipFill>
          <a:blip r:embed="rId8"/>
          <a:srcRect/>
          <a:stretch>
            <a:fillRect/>
          </a:stretch>
        </p:blipFill>
        <p:spPr bwMode="auto">
          <a:xfrm>
            <a:off x="3902075" y="3886200"/>
            <a:ext cx="2627313" cy="1751013"/>
          </a:xfrm>
          <a:prstGeom prst="rect">
            <a:avLst/>
          </a:prstGeom>
          <a:noFill/>
          <a:ln w="9525">
            <a:solidFill>
              <a:srgbClr val="FF99FF"/>
            </a:solidFill>
            <a:miter lim="800000"/>
            <a:headEnd/>
            <a:tailEnd/>
          </a:ln>
        </p:spPr>
      </p:pic>
      <p:pic>
        <p:nvPicPr>
          <p:cNvPr id="11" name="Picture 5" descr="flavoured water">
            <a:extLst>
              <a:ext uri="{FF2B5EF4-FFF2-40B4-BE49-F238E27FC236}">
                <a16:creationId xmlns:a16="http://schemas.microsoft.com/office/drawing/2014/main" id="{55E39F86-C039-467C-BB1F-63D5E7333D46}"/>
              </a:ext>
            </a:extLst>
          </p:cNvPr>
          <p:cNvPicPr>
            <a:picLocks noChangeAspect="1" noChangeArrowheads="1"/>
          </p:cNvPicPr>
          <p:nvPr/>
        </p:nvPicPr>
        <p:blipFill>
          <a:blip r:embed="rId9"/>
          <a:srcRect/>
          <a:stretch>
            <a:fillRect/>
          </a:stretch>
        </p:blipFill>
        <p:spPr bwMode="auto">
          <a:xfrm>
            <a:off x="6861175" y="3886200"/>
            <a:ext cx="1936750" cy="1935163"/>
          </a:xfrm>
          <a:prstGeom prst="rect">
            <a:avLst/>
          </a:prstGeom>
          <a:noFill/>
          <a:ln w="9525">
            <a:solidFill>
              <a:srgbClr val="00B0F0"/>
            </a:solidFill>
            <a:miter lim="800000"/>
            <a:headEnd/>
            <a:tailEnd/>
          </a:ln>
        </p:spPr>
      </p:pic>
      <p:sp>
        <p:nvSpPr>
          <p:cNvPr id="12" name="Rectangle 11">
            <a:extLst>
              <a:ext uri="{FF2B5EF4-FFF2-40B4-BE49-F238E27FC236}">
                <a16:creationId xmlns:a16="http://schemas.microsoft.com/office/drawing/2014/main" id="{A1B729A0-F9CB-4B98-9AC5-A315AFBDABF9}"/>
              </a:ext>
            </a:extLst>
          </p:cNvPr>
          <p:cNvSpPr/>
          <p:nvPr/>
        </p:nvSpPr>
        <p:spPr>
          <a:xfrm>
            <a:off x="398475" y="5448955"/>
            <a:ext cx="3482043" cy="523220"/>
          </a:xfrm>
          <a:prstGeom prst="rect">
            <a:avLst/>
          </a:prstGeom>
        </p:spPr>
        <p:txBody>
          <a:bodyPr wrap="none">
            <a:spAutoFit/>
          </a:bodyPr>
          <a:lstStyle/>
          <a:p>
            <a:r>
              <a:rPr lang="en-GB" sz="2800" b="1" dirty="0">
                <a:solidFill>
                  <a:srgbClr val="92D050"/>
                </a:solidFill>
                <a:latin typeface="Arial" panose="020B0604020202020204" pitchFamily="34" charset="0"/>
                <a:cs typeface="Arial" panose="020B0604020202020204" pitchFamily="34" charset="0"/>
              </a:rPr>
              <a:t>Keep to mealtimes!</a:t>
            </a:r>
          </a:p>
        </p:txBody>
      </p:sp>
    </p:spTree>
    <p:extLst>
      <p:ext uri="{BB962C8B-B14F-4D97-AF65-F5344CB8AC3E}">
        <p14:creationId xmlns:p14="http://schemas.microsoft.com/office/powerpoint/2010/main" val="295640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68136-2CF5-4D72-A284-3A3F52D9F7B2}"/>
              </a:ext>
            </a:extLst>
          </p:cNvPr>
          <p:cNvSpPr>
            <a:spLocks noGrp="1"/>
          </p:cNvSpPr>
          <p:nvPr>
            <p:ph type="title"/>
          </p:nvPr>
        </p:nvSpPr>
        <p:spPr>
          <a:xfrm>
            <a:off x="432859" y="186066"/>
            <a:ext cx="8229600" cy="1252728"/>
          </a:xfrm>
        </p:spPr>
        <p:txBody>
          <a:bodyPr/>
          <a:lstStyle/>
          <a:p>
            <a:r>
              <a:rPr lang="en-GB" dirty="0"/>
              <a:t>                                   </a:t>
            </a:r>
            <a:r>
              <a:rPr lang="en-GB" b="1" dirty="0">
                <a:latin typeface="Arial" panose="020B0604020202020204" pitchFamily="34" charset="0"/>
                <a:cs typeface="Arial" panose="020B0604020202020204" pitchFamily="34" charset="0"/>
              </a:rPr>
              <a:t>Oral Care</a:t>
            </a:r>
          </a:p>
        </p:txBody>
      </p:sp>
      <p:pic>
        <p:nvPicPr>
          <p:cNvPr id="4" name="Content Placeholder 3">
            <a:extLst>
              <a:ext uri="{FF2B5EF4-FFF2-40B4-BE49-F238E27FC236}">
                <a16:creationId xmlns:a16="http://schemas.microsoft.com/office/drawing/2014/main" id="{46EFD430-1EE3-4437-B222-803E517BD8E5}"/>
              </a:ext>
            </a:extLst>
          </p:cNvPr>
          <p:cNvPicPr>
            <a:picLocks noGrp="1" noChangeAspect="1"/>
          </p:cNvPicPr>
          <p:nvPr>
            <p:ph idx="1"/>
          </p:nvPr>
        </p:nvPicPr>
        <p:blipFill>
          <a:blip r:embed="rId3"/>
          <a:stretch>
            <a:fillRect/>
          </a:stretch>
        </p:blipFill>
        <p:spPr>
          <a:xfrm>
            <a:off x="5652120" y="2582053"/>
            <a:ext cx="2556399" cy="2862507"/>
          </a:xfrm>
          <a:prstGeom prst="rect">
            <a:avLst/>
          </a:prstGeom>
        </p:spPr>
      </p:pic>
      <p:sp>
        <p:nvSpPr>
          <p:cNvPr id="5" name="Rectangle 4">
            <a:extLst>
              <a:ext uri="{FF2B5EF4-FFF2-40B4-BE49-F238E27FC236}">
                <a16:creationId xmlns:a16="http://schemas.microsoft.com/office/drawing/2014/main" id="{C5F864B3-F4C2-4532-9E22-8E41BC4EBE8F}"/>
              </a:ext>
            </a:extLst>
          </p:cNvPr>
          <p:cNvSpPr/>
          <p:nvPr/>
        </p:nvSpPr>
        <p:spPr>
          <a:xfrm>
            <a:off x="432859" y="2397572"/>
            <a:ext cx="4834880" cy="3046988"/>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Includes all areas of the mouth</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Teeth and gums </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Hard and soft palate </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Lining of the mouth and throat</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Tongue</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Lips </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Salivary Glands </a:t>
            </a:r>
          </a:p>
        </p:txBody>
      </p:sp>
    </p:spTree>
    <p:extLst>
      <p:ext uri="{BB962C8B-B14F-4D97-AF65-F5344CB8AC3E}">
        <p14:creationId xmlns:p14="http://schemas.microsoft.com/office/powerpoint/2010/main" val="3414103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5EC130-505D-413A-B773-0FC5A4E7C94F}"/>
              </a:ext>
            </a:extLst>
          </p:cNvPr>
          <p:cNvSpPr>
            <a:spLocks noGrp="1"/>
          </p:cNvSpPr>
          <p:nvPr>
            <p:ph idx="1"/>
          </p:nvPr>
        </p:nvSpPr>
        <p:spPr>
          <a:xfrm>
            <a:off x="457200" y="2416968"/>
            <a:ext cx="5973926" cy="3865034"/>
          </a:xfrm>
        </p:spPr>
        <p:txBody>
          <a:bodyPr>
            <a:normAutofit/>
          </a:bodyPr>
          <a:lstStyle/>
          <a:p>
            <a:pPr marL="0" indent="0" fontAlgn="base">
              <a:spcBef>
                <a:spcPct val="0"/>
              </a:spcBef>
              <a:spcAft>
                <a:spcPct val="0"/>
              </a:spcAft>
              <a:buSzTx/>
              <a:buNone/>
              <a:defRPr/>
            </a:pPr>
            <a:endParaRPr lang="en-GB" sz="2800" dirty="0">
              <a:latin typeface="Arial" panose="020B0604020202020204" pitchFamily="34" charset="0"/>
              <a:cs typeface="Arial" panose="020B0604020202020204" pitchFamily="34" charset="0"/>
            </a:endParaRPr>
          </a:p>
          <a:p>
            <a:pPr fontAlgn="base">
              <a:spcBef>
                <a:spcPct val="0"/>
              </a:spcBef>
              <a:spcAft>
                <a:spcPct val="0"/>
              </a:spcAft>
              <a:buClrTx/>
              <a:buSzTx/>
              <a:defRPr/>
            </a:pPr>
            <a:endParaRPr lang="en-GB" sz="2800" dirty="0"/>
          </a:p>
          <a:p>
            <a:pPr marL="0" indent="0">
              <a:buNone/>
            </a:pPr>
            <a:endParaRPr lang="en-GB" dirty="0"/>
          </a:p>
        </p:txBody>
      </p:sp>
      <p:sp>
        <p:nvSpPr>
          <p:cNvPr id="5" name="Title 4">
            <a:extLst>
              <a:ext uri="{FF2B5EF4-FFF2-40B4-BE49-F238E27FC236}">
                <a16:creationId xmlns:a16="http://schemas.microsoft.com/office/drawing/2014/main" id="{B15AC4CE-14F7-4B62-8E0C-6F7C486CD73C}"/>
              </a:ext>
            </a:extLst>
          </p:cNvPr>
          <p:cNvSpPr>
            <a:spLocks noGrp="1"/>
          </p:cNvSpPr>
          <p:nvPr>
            <p:ph type="title"/>
          </p:nvPr>
        </p:nvSpPr>
        <p:spPr/>
        <p:txBody>
          <a:bodyPr>
            <a:normAutofit/>
          </a:bodyPr>
          <a:lstStyle/>
          <a:p>
            <a:r>
              <a:rPr lang="en-GB" sz="4800" dirty="0"/>
              <a:t>                   </a:t>
            </a:r>
            <a:r>
              <a:rPr lang="en-GB" b="1" dirty="0">
                <a:solidFill>
                  <a:schemeClr val="bg1"/>
                </a:solidFill>
                <a:latin typeface="Arial" panose="020B0604020202020204" pitchFamily="34" charset="0"/>
                <a:cs typeface="Arial" panose="020B0604020202020204" pitchFamily="34" charset="0"/>
              </a:rPr>
              <a:t>Tooth friendly drinks</a:t>
            </a:r>
          </a:p>
        </p:txBody>
      </p:sp>
      <p:pic>
        <p:nvPicPr>
          <p:cNvPr id="8" name="Picture 5">
            <a:extLst>
              <a:ext uri="{FF2B5EF4-FFF2-40B4-BE49-F238E27FC236}">
                <a16:creationId xmlns:a16="http://schemas.microsoft.com/office/drawing/2014/main" id="{AC22A29F-FA5A-4DC6-A166-4E57EBA88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887" y="2214807"/>
            <a:ext cx="1292225"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extLst>
              <a:ext uri="{FF2B5EF4-FFF2-40B4-BE49-F238E27FC236}">
                <a16:creationId xmlns:a16="http://schemas.microsoft.com/office/drawing/2014/main" id="{66E69364-49D4-4A7E-838E-072642AA2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1" y="4779163"/>
            <a:ext cx="8413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9A30BBB0-E45C-4013-BC21-E25169A97E68}"/>
              </a:ext>
            </a:extLst>
          </p:cNvPr>
          <p:cNvPicPr>
            <a:picLocks noChangeAspect="1"/>
          </p:cNvPicPr>
          <p:nvPr/>
        </p:nvPicPr>
        <p:blipFill>
          <a:blip r:embed="rId5"/>
          <a:stretch>
            <a:fillRect/>
          </a:stretch>
        </p:blipFill>
        <p:spPr>
          <a:xfrm>
            <a:off x="5809611" y="2381047"/>
            <a:ext cx="1228022" cy="1837041"/>
          </a:xfrm>
          <a:prstGeom prst="rect">
            <a:avLst/>
          </a:prstGeom>
        </p:spPr>
      </p:pic>
      <p:pic>
        <p:nvPicPr>
          <p:cNvPr id="10" name="Picture 8">
            <a:extLst>
              <a:ext uri="{FF2B5EF4-FFF2-40B4-BE49-F238E27FC236}">
                <a16:creationId xmlns:a16="http://schemas.microsoft.com/office/drawing/2014/main" id="{C7AB523E-FE5E-4CAF-82FE-8DE5EBADF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275" y="4862618"/>
            <a:ext cx="7810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a:extLst>
              <a:ext uri="{FF2B5EF4-FFF2-40B4-BE49-F238E27FC236}">
                <a16:creationId xmlns:a16="http://schemas.microsoft.com/office/drawing/2014/main" id="{76CE33E0-6B15-4E73-80DE-D72ECF861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715" y="4862620"/>
            <a:ext cx="7810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a:extLst>
              <a:ext uri="{FF2B5EF4-FFF2-40B4-BE49-F238E27FC236}">
                <a16:creationId xmlns:a16="http://schemas.microsoft.com/office/drawing/2014/main" id="{62D98249-31B5-4134-8BDA-375974EB2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57" y="4855267"/>
            <a:ext cx="7810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a:extLst>
              <a:ext uri="{FF2B5EF4-FFF2-40B4-BE49-F238E27FC236}">
                <a16:creationId xmlns:a16="http://schemas.microsoft.com/office/drawing/2014/main" id="{BCCE8EAC-30C8-42AA-9AE2-1A6C46065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426" y="4862619"/>
            <a:ext cx="7810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DF71FEC5-2452-4CE0-931B-C8F5508E44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3016" y="2388033"/>
            <a:ext cx="1238530" cy="18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extLst>
              <a:ext uri="{FF2B5EF4-FFF2-40B4-BE49-F238E27FC236}">
                <a16:creationId xmlns:a16="http://schemas.microsoft.com/office/drawing/2014/main" id="{09C5F5A2-194D-423C-8422-F3AEA7798D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6367" y="2546693"/>
            <a:ext cx="1484336" cy="173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a:extLst>
              <a:ext uri="{FF2B5EF4-FFF2-40B4-BE49-F238E27FC236}">
                <a16:creationId xmlns:a16="http://schemas.microsoft.com/office/drawing/2014/main" id="{ADBB24B0-16B8-4893-82AE-D520B95EE8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95" y="2416968"/>
            <a:ext cx="1265578" cy="189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492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D4EB-6109-43BF-A65F-0E8B86E2362D}"/>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Medication</a:t>
            </a:r>
          </a:p>
        </p:txBody>
      </p:sp>
      <p:sp>
        <p:nvSpPr>
          <p:cNvPr id="3" name="Content Placeholder 2">
            <a:extLst>
              <a:ext uri="{FF2B5EF4-FFF2-40B4-BE49-F238E27FC236}">
                <a16:creationId xmlns:a16="http://schemas.microsoft.com/office/drawing/2014/main" id="{30790C27-A5E7-4F63-93A7-906634BAA1C2}"/>
              </a:ext>
            </a:extLst>
          </p:cNvPr>
          <p:cNvSpPr>
            <a:spLocks noGrp="1"/>
          </p:cNvSpPr>
          <p:nvPr>
            <p:ph sz="quarter" idx="13"/>
          </p:nvPr>
        </p:nvSpPr>
        <p:spPr>
          <a:xfrm>
            <a:off x="395536" y="2060848"/>
            <a:ext cx="4399401" cy="3881330"/>
          </a:xfrm>
        </p:spPr>
        <p:txBody>
          <a:bodyPr>
            <a:normAutofit/>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Some medicines can cause oral health issues particularly gum disease.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Always tell the dentist what medications you are taking.</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Ask for sugar free/ low sugar medicines to help prevent tooth decay.</a:t>
            </a:r>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pic>
        <p:nvPicPr>
          <p:cNvPr id="5" name="Content Placeholder 4">
            <a:extLst>
              <a:ext uri="{FF2B5EF4-FFF2-40B4-BE49-F238E27FC236}">
                <a16:creationId xmlns:a16="http://schemas.microsoft.com/office/drawing/2014/main" id="{60C4A0BE-335F-4E56-B0EB-F76B2AA5041F}"/>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477272" y="2494890"/>
            <a:ext cx="2990074" cy="316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283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2B2E-5F9C-409E-9142-AD7FF5C1742C}"/>
              </a:ext>
            </a:extLst>
          </p:cNvPr>
          <p:cNvSpPr>
            <a:spLocks noGrp="1"/>
          </p:cNvSpPr>
          <p:nvPr>
            <p:ph type="title"/>
          </p:nvPr>
        </p:nvSpPr>
        <p:spPr>
          <a:xfrm>
            <a:off x="1055192" y="281666"/>
            <a:ext cx="7077075" cy="1252728"/>
          </a:xfrm>
        </p:spPr>
        <p:txBody>
          <a:bodyPr>
            <a:normAutofit fontScale="90000"/>
          </a:bodyPr>
          <a:lstStyle/>
          <a:p>
            <a:r>
              <a:rPr lang="en-GB" sz="4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sz="4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4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Dentist Visits</a:t>
            </a:r>
            <a:br>
              <a:rPr lang="en-GB" sz="2400" b="1" dirty="0">
                <a:solidFill>
                  <a:srgbClr val="FF6600"/>
                </a:solidFill>
                <a:effectLst>
                  <a:outerShdw blurRad="38100" dist="38100" dir="2700000" algn="tl">
                    <a:srgbClr val="000000">
                      <a:alpha val="43137"/>
                    </a:srgbClr>
                  </a:outerShdw>
                </a:effectLst>
              </a:rPr>
            </a:br>
            <a:endParaRPr lang="en-GB" dirty="0"/>
          </a:p>
        </p:txBody>
      </p:sp>
      <p:pic>
        <p:nvPicPr>
          <p:cNvPr id="5" name="Picture 3">
            <a:extLst>
              <a:ext uri="{FF2B5EF4-FFF2-40B4-BE49-F238E27FC236}">
                <a16:creationId xmlns:a16="http://schemas.microsoft.com/office/drawing/2014/main" id="{94C15A16-5525-4223-B796-99BD579B2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652" y="2348880"/>
            <a:ext cx="6216153" cy="34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53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B78A-37E9-4D43-BD02-22EC19ACAF43}"/>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Visiting the Dentist</a:t>
            </a:r>
            <a:endParaRPr lang="en-GB" dirty="0"/>
          </a:p>
        </p:txBody>
      </p:sp>
      <p:sp>
        <p:nvSpPr>
          <p:cNvPr id="3" name="Content Placeholder 2">
            <a:extLst>
              <a:ext uri="{FF2B5EF4-FFF2-40B4-BE49-F238E27FC236}">
                <a16:creationId xmlns:a16="http://schemas.microsoft.com/office/drawing/2014/main" id="{4A12E4F0-AD1F-4491-81D3-614FC474702C}"/>
              </a:ext>
            </a:extLst>
          </p:cNvPr>
          <p:cNvSpPr>
            <a:spLocks noGrp="1"/>
          </p:cNvSpPr>
          <p:nvPr>
            <p:ph sz="quarter" idx="13"/>
          </p:nvPr>
        </p:nvSpPr>
        <p:spPr>
          <a:xfrm>
            <a:off x="228124" y="2059724"/>
            <a:ext cx="8687751" cy="4459948"/>
          </a:xfrm>
        </p:spPr>
        <p:txBody>
          <a:bodyPr>
            <a:normAutofit lnSpcReduction="10000"/>
          </a:bodyPr>
          <a:lstStyle/>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Dental care in the home if they meet the criteria.</a:t>
            </a:r>
          </a:p>
          <a:p>
            <a:pPr marL="342900" indent="-34290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Preparing for the visit – list of medication, exempt etc</a:t>
            </a:r>
          </a:p>
          <a:p>
            <a:pPr marL="342900" indent="-34290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Has the resident got capacity to consent to treatment?</a:t>
            </a:r>
          </a:p>
          <a:p>
            <a:pPr marL="342900" indent="-34290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Family and friends could help </a:t>
            </a:r>
          </a:p>
          <a:p>
            <a:pPr marL="342900" indent="-34290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Information to take home</a:t>
            </a:r>
          </a:p>
          <a:p>
            <a:pPr marL="0" indent="0">
              <a:buClr>
                <a:schemeClr val="accent1"/>
              </a:buClr>
              <a:buNone/>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Dementia Friendly Dentistry – Check who is registered.</a:t>
            </a:r>
          </a:p>
          <a:p>
            <a:endParaRPr lang="en-GB" dirty="0"/>
          </a:p>
        </p:txBody>
      </p:sp>
      <p:pic>
        <p:nvPicPr>
          <p:cNvPr id="5" name="Picture 2">
            <a:extLst>
              <a:ext uri="{FF2B5EF4-FFF2-40B4-BE49-F238E27FC236}">
                <a16:creationId xmlns:a16="http://schemas.microsoft.com/office/drawing/2014/main" id="{322E9087-5772-42C7-B432-FDE989C0D5DF}"/>
              </a:ext>
            </a:extLst>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891918" y="4077072"/>
            <a:ext cx="3794882" cy="171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957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8B98-B0AC-4F18-9374-207CC6DB0CCA}"/>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Dental Visits</a:t>
            </a:r>
            <a:endParaRPr lang="en-GB" dirty="0"/>
          </a:p>
        </p:txBody>
      </p:sp>
      <p:sp>
        <p:nvSpPr>
          <p:cNvPr id="3" name="Content Placeholder 2">
            <a:extLst>
              <a:ext uri="{FF2B5EF4-FFF2-40B4-BE49-F238E27FC236}">
                <a16:creationId xmlns:a16="http://schemas.microsoft.com/office/drawing/2014/main" id="{587EF4BD-A37C-4F78-9274-BA07C312B944}"/>
              </a:ext>
            </a:extLst>
          </p:cNvPr>
          <p:cNvSpPr>
            <a:spLocks noGrp="1"/>
          </p:cNvSpPr>
          <p:nvPr>
            <p:ph sz="quarter" idx="13"/>
          </p:nvPr>
        </p:nvSpPr>
        <p:spPr>
          <a:xfrm>
            <a:off x="752119" y="2420888"/>
            <a:ext cx="7639761" cy="3447288"/>
          </a:xfrm>
        </p:spPr>
        <p:txBody>
          <a:bodyPr>
            <a:normAutofit fontScale="85000" lnSpcReduction="10000"/>
          </a:bodyPr>
          <a:lstStyle/>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Check ups should be every 6 months unless stated otherwise by the dentist for all adults &amp; children.</a:t>
            </a:r>
          </a:p>
          <a:p>
            <a:pPr>
              <a:buClr>
                <a:schemeClr val="accent1"/>
              </a:buClr>
              <a:buFont typeface="Wingdings" panose="05000000000000000000" pitchFamily="2" charset="2"/>
              <a:buChar char="v"/>
            </a:pPr>
            <a:r>
              <a:rPr lang="en-GB" sz="2800" dirty="0">
                <a:latin typeface="Arial" panose="020B0604020202020204" pitchFamily="34" charset="0"/>
                <a:cs typeface="Arial" panose="020B0604020202020204" pitchFamily="34" charset="0"/>
              </a:rPr>
              <a:t>If the patient does not have any teeth they still need to visit the dentist every 6 months for oral screening.</a:t>
            </a:r>
          </a:p>
          <a:p>
            <a:pPr>
              <a:buClr>
                <a:schemeClr val="accent1"/>
              </a:buClr>
              <a:buFont typeface="Wingdings" panose="05000000000000000000" pitchFamily="2" charset="2"/>
              <a:buChar char="v"/>
            </a:pPr>
            <a:r>
              <a:rPr lang="en-GB" sz="2800" dirty="0">
                <a:latin typeface="Arial" panose="020B0604020202020204" pitchFamily="34" charset="0"/>
                <a:cs typeface="Arial" panose="020B0604020202020204" pitchFamily="34" charset="0"/>
              </a:rPr>
              <a:t>Fissure sealants and fluoride application are available at the dentist’s discretion to provide extra protection to patients that need it.</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A high fluoride toothpaste can be prescribed if the patient is a high risk of caries</a:t>
            </a:r>
          </a:p>
          <a:p>
            <a:pPr>
              <a:buClr>
                <a:schemeClr val="accent1"/>
              </a:buClr>
              <a:buFont typeface="Wingdings" panose="05000000000000000000" pitchFamily="2" charset="2"/>
              <a:buChar char="v"/>
            </a:pPr>
            <a:endParaRPr lang="en-GB" sz="28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13521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3404-7DF0-4BC6-9BF3-0DEA96C5EC0F}"/>
              </a:ext>
            </a:extLst>
          </p:cNvPr>
          <p:cNvSpPr>
            <a:spLocks noGrp="1"/>
          </p:cNvSpPr>
          <p:nvPr>
            <p:ph type="title"/>
          </p:nvPr>
        </p:nvSpPr>
        <p:spPr>
          <a:xfrm>
            <a:off x="3419872" y="332656"/>
            <a:ext cx="6419056" cy="1252728"/>
          </a:xfrm>
        </p:spPr>
        <p:txBody>
          <a:bodyPr/>
          <a:lstStyle/>
          <a:p>
            <a:r>
              <a:rPr lang="en-GB" b="1" dirty="0">
                <a:latin typeface="Arial" panose="020B0604020202020204" pitchFamily="34" charset="0"/>
                <a:cs typeface="Arial" panose="020B0604020202020204" pitchFamily="34" charset="0"/>
              </a:rPr>
              <a:t>Dental Visits</a:t>
            </a:r>
          </a:p>
        </p:txBody>
      </p:sp>
      <p:sp>
        <p:nvSpPr>
          <p:cNvPr id="3" name="Content Placeholder 2">
            <a:extLst>
              <a:ext uri="{FF2B5EF4-FFF2-40B4-BE49-F238E27FC236}">
                <a16:creationId xmlns:a16="http://schemas.microsoft.com/office/drawing/2014/main" id="{785EED97-CD7A-4279-BAB8-4CB1C5FE00BA}"/>
              </a:ext>
            </a:extLst>
          </p:cNvPr>
          <p:cNvSpPr>
            <a:spLocks noGrp="1"/>
          </p:cNvSpPr>
          <p:nvPr>
            <p:ph sz="quarter" idx="13"/>
          </p:nvPr>
        </p:nvSpPr>
        <p:spPr>
          <a:xfrm>
            <a:off x="676654" y="2679192"/>
            <a:ext cx="7639761" cy="3447288"/>
          </a:xfrm>
        </p:spPr>
        <p:txBody>
          <a:bodyPr>
            <a:normAutofit/>
          </a:bodyPr>
          <a:lstStyle/>
          <a:p>
            <a:pPr>
              <a:spcBef>
                <a:spcPct val="50000"/>
              </a:spcBef>
              <a:buClr>
                <a:schemeClr val="accent1"/>
              </a:buClr>
              <a:buFont typeface="Wingdings" panose="05000000000000000000" pitchFamily="2" charset="2"/>
              <a:buChar char="v"/>
              <a:defRPr/>
            </a:pPr>
            <a:r>
              <a:rPr lang="en-GB" dirty="0">
                <a:latin typeface="Arial" panose="020B0604020202020204" pitchFamily="34" charset="0"/>
                <a:cs typeface="Arial" panose="020B0604020202020204" pitchFamily="34" charset="0"/>
              </a:rPr>
              <a:t>Dental care is free for all up until the age of 18 or 19 (if full time education).</a:t>
            </a:r>
          </a:p>
          <a:p>
            <a:pPr>
              <a:lnSpc>
                <a:spcPct val="150000"/>
              </a:lnSpc>
              <a:spcBef>
                <a:spcPct val="50000"/>
              </a:spcBef>
              <a:buClr>
                <a:schemeClr val="accent1"/>
              </a:buClr>
              <a:buFont typeface="Wingdings" panose="05000000000000000000" pitchFamily="2" charset="2"/>
              <a:buChar char="v"/>
              <a:defRPr/>
            </a:pPr>
            <a:r>
              <a:rPr lang="en-GB" dirty="0">
                <a:latin typeface="Arial" panose="020B0604020202020204" pitchFamily="34" charset="0"/>
                <a:cs typeface="Arial" panose="020B0604020202020204" pitchFamily="34" charset="0"/>
              </a:rPr>
              <a:t>There </a:t>
            </a:r>
            <a:r>
              <a:rPr lang="en-GB" i="1" dirty="0">
                <a:latin typeface="Arial" panose="020B0604020202020204" pitchFamily="34" charset="0"/>
                <a:cs typeface="Arial" panose="020B0604020202020204" pitchFamily="34" charset="0"/>
              </a:rPr>
              <a:t>is</a:t>
            </a:r>
            <a:r>
              <a:rPr lang="en-GB" dirty="0">
                <a:latin typeface="Arial" panose="020B0604020202020204" pitchFamily="34" charset="0"/>
                <a:cs typeface="Arial" panose="020B0604020202020204" pitchFamily="34" charset="0"/>
              </a:rPr>
              <a:t> NHS availability –  You can get advice from NHS 111 and </a:t>
            </a:r>
            <a:r>
              <a:rPr lang="en-GB" dirty="0">
                <a:latin typeface="Arial" panose="020B0604020202020204" pitchFamily="34" charset="0"/>
                <a:cs typeface="Arial" panose="020B0604020202020204" pitchFamily="34" charset="0"/>
                <a:hlinkClick r:id="rId3"/>
              </a:rPr>
              <a:t>www.nhs.uk</a:t>
            </a:r>
            <a:endParaRPr lang="en-GB" dirty="0">
              <a:latin typeface="Arial" panose="020B0604020202020204" pitchFamily="34" charset="0"/>
              <a:cs typeface="Arial" panose="020B0604020202020204" pitchFamily="34" charset="0"/>
            </a:endParaRPr>
          </a:p>
          <a:p>
            <a:pPr>
              <a:spcBef>
                <a:spcPct val="50000"/>
              </a:spcBef>
              <a:buClr>
                <a:schemeClr val="accent1"/>
              </a:buClr>
              <a:buFont typeface="Wingdings" panose="05000000000000000000" pitchFamily="2" charset="2"/>
              <a:buChar char="v"/>
              <a:defRPr/>
            </a:pPr>
            <a:r>
              <a:rPr lang="en-GB" dirty="0">
                <a:latin typeface="Arial" panose="020B0604020202020204" pitchFamily="34" charset="0"/>
                <a:cs typeface="Arial" panose="020B0604020202020204" pitchFamily="34" charset="0"/>
              </a:rPr>
              <a:t>Pregnant women and new mothers are exempt from payment up until the babies 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birthday.</a:t>
            </a:r>
          </a:p>
          <a:p>
            <a:pPr lvl="0">
              <a:spcBef>
                <a:spcPts val="0"/>
              </a:spcBef>
              <a:buClrTx/>
              <a:buSzTx/>
              <a:buFont typeface="Wingdings" panose="05000000000000000000" pitchFamily="2" charset="2"/>
              <a:buChar char="v"/>
              <a:defRPr/>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756763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F072-C79E-49DF-8F5F-0E277D413438}"/>
              </a:ext>
            </a:extLst>
          </p:cNvPr>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          Barriers to Dental Care</a:t>
            </a:r>
            <a:endParaRPr lang="en-GB" dirty="0"/>
          </a:p>
        </p:txBody>
      </p:sp>
      <p:sp>
        <p:nvSpPr>
          <p:cNvPr id="3" name="Content Placeholder 2">
            <a:extLst>
              <a:ext uri="{FF2B5EF4-FFF2-40B4-BE49-F238E27FC236}">
                <a16:creationId xmlns:a16="http://schemas.microsoft.com/office/drawing/2014/main" id="{E57490BA-3BC6-4A78-ADA3-E19840DC73B5}"/>
              </a:ext>
            </a:extLst>
          </p:cNvPr>
          <p:cNvSpPr>
            <a:spLocks noGrp="1"/>
          </p:cNvSpPr>
          <p:nvPr>
            <p:ph sz="quarter" idx="13"/>
          </p:nvPr>
        </p:nvSpPr>
        <p:spPr>
          <a:xfrm>
            <a:off x="611560" y="2060848"/>
            <a:ext cx="7495745" cy="4170792"/>
          </a:xfrm>
        </p:spPr>
        <p:txBody>
          <a:bodyPr>
            <a:normAutofit lnSpcReduction="10000"/>
          </a:bodyPr>
          <a:lstStyle/>
          <a:p>
            <a:pPr marL="0" lvl="0" indent="0">
              <a:buNone/>
            </a:pPr>
            <a:endParaRPr lang="en-GB"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Communication and mental capabilities</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Behaviour problems</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Seizures- mouth trauma and injury</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Unusual responses to stimuli</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Unpredictable body movements</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Tooth eruption maybe delayed due to phenytoin</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Dental caries</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Periodontal disease</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Nil by Mouth PEG fed</a:t>
            </a:r>
            <a:endParaRPr lang="en-GB" dirty="0"/>
          </a:p>
        </p:txBody>
      </p:sp>
    </p:spTree>
    <p:extLst>
      <p:ext uri="{BB962C8B-B14F-4D97-AF65-F5344CB8AC3E}">
        <p14:creationId xmlns:p14="http://schemas.microsoft.com/office/powerpoint/2010/main" val="1942502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9321-B196-4C79-8DA5-C454E8E73F07}"/>
              </a:ext>
            </a:extLst>
          </p:cNvPr>
          <p:cNvSpPr>
            <a:spLocks noGrp="1"/>
          </p:cNvSpPr>
          <p:nvPr>
            <p:ph type="title"/>
          </p:nvPr>
        </p:nvSpPr>
        <p:spPr>
          <a:xfrm>
            <a:off x="2267744" y="338328"/>
            <a:ext cx="6419056" cy="1506496"/>
          </a:xfrm>
        </p:spPr>
        <p:txBody>
          <a:bodyPr>
            <a:normAutofit/>
          </a:bodyPr>
          <a:lstStyle/>
          <a:p>
            <a:r>
              <a:rPr lang="en-GB" b="1" dirty="0">
                <a:latin typeface="Arial" panose="020B0604020202020204" pitchFamily="34" charset="0"/>
                <a:cs typeface="Arial" panose="020B0604020202020204" pitchFamily="34" charset="0"/>
              </a:rPr>
              <a:t>         Barriers to Dental Care</a:t>
            </a:r>
            <a:endParaRPr lang="en-GB" b="1" dirty="0"/>
          </a:p>
        </p:txBody>
      </p:sp>
      <p:sp>
        <p:nvSpPr>
          <p:cNvPr id="3" name="Content Placeholder 2">
            <a:extLst>
              <a:ext uri="{FF2B5EF4-FFF2-40B4-BE49-F238E27FC236}">
                <a16:creationId xmlns:a16="http://schemas.microsoft.com/office/drawing/2014/main" id="{F2FE7D07-7407-4818-A617-B0E453E7EA91}"/>
              </a:ext>
            </a:extLst>
          </p:cNvPr>
          <p:cNvSpPr>
            <a:spLocks noGrp="1"/>
          </p:cNvSpPr>
          <p:nvPr>
            <p:ph sz="quarter" idx="13"/>
          </p:nvPr>
        </p:nvSpPr>
        <p:spPr>
          <a:xfrm>
            <a:off x="968120" y="1844824"/>
            <a:ext cx="6127592" cy="4176464"/>
          </a:xfrm>
        </p:spPr>
        <p:txBody>
          <a:bodyPr>
            <a:normAutofit/>
          </a:bodyPr>
          <a:lstStyle/>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Anxiety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Diabetes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Epilepsy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Down Syndrome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Cerebral Palsy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Gastroesophageal Reflux </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Dysphagia</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Gingival Hyperplasia</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Dementia </a:t>
            </a:r>
          </a:p>
          <a:p>
            <a:endParaRPr lang="en-GB" dirty="0"/>
          </a:p>
        </p:txBody>
      </p:sp>
    </p:spTree>
    <p:extLst>
      <p:ext uri="{BB962C8B-B14F-4D97-AF65-F5344CB8AC3E}">
        <p14:creationId xmlns:p14="http://schemas.microsoft.com/office/powerpoint/2010/main" val="3125883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839E-9AB3-41FB-AED9-1B47BF59226B}"/>
              </a:ext>
            </a:extLst>
          </p:cNvPr>
          <p:cNvSpPr>
            <a:spLocks noGrp="1"/>
          </p:cNvSpPr>
          <p:nvPr>
            <p:ph type="title"/>
          </p:nvPr>
        </p:nvSpPr>
        <p:spPr/>
        <p:txBody>
          <a:bodyPr/>
          <a:lstStyle/>
          <a:p>
            <a:r>
              <a:rPr lang="en-GB" dirty="0"/>
              <a:t>		</a:t>
            </a:r>
            <a:r>
              <a:rPr lang="en-GB" b="1" dirty="0">
                <a:latin typeface="Arial" panose="020B0604020202020204" pitchFamily="34" charset="0"/>
                <a:cs typeface="Arial" panose="020B0604020202020204" pitchFamily="34" charset="0"/>
              </a:rPr>
              <a:t>Communication </a:t>
            </a:r>
          </a:p>
        </p:txBody>
      </p:sp>
      <p:sp>
        <p:nvSpPr>
          <p:cNvPr id="3" name="Content Placeholder 2">
            <a:extLst>
              <a:ext uri="{FF2B5EF4-FFF2-40B4-BE49-F238E27FC236}">
                <a16:creationId xmlns:a16="http://schemas.microsoft.com/office/drawing/2014/main" id="{F2AEAF31-66CA-45C0-94EF-6A6A500AB5EF}"/>
              </a:ext>
            </a:extLst>
          </p:cNvPr>
          <p:cNvSpPr>
            <a:spLocks noGrp="1"/>
          </p:cNvSpPr>
          <p:nvPr>
            <p:ph sz="quarter" idx="13"/>
          </p:nvPr>
        </p:nvSpPr>
        <p:spPr>
          <a:xfrm>
            <a:off x="676654" y="2420888"/>
            <a:ext cx="7351729" cy="3460367"/>
          </a:xfrm>
        </p:spPr>
        <p:txBody>
          <a:bodyPr>
            <a:normAutofit/>
          </a:bodyPr>
          <a:lstStyle/>
          <a:p>
            <a:pPr lvl="0">
              <a:buFont typeface="Wingdings" panose="05000000000000000000" pitchFamily="2" charset="2"/>
              <a:buChar char="v"/>
            </a:pPr>
            <a:r>
              <a:rPr lang="en-GB" dirty="0">
                <a:latin typeface="Arial" panose="020B0604020202020204" pitchFamily="34" charset="0"/>
                <a:cs typeface="Arial" panose="020B0604020202020204" pitchFamily="34" charset="0"/>
              </a:rPr>
              <a:t>Use the “show tell how” approach.</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Ask the dental practice for pictures of the dental practice and dentist before the visit.</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On our website we have a virtual tour of several clinics.   </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Ask the dental practice if they can accommodate a quiet hour for your child to attend.</a:t>
            </a:r>
          </a:p>
          <a:p>
            <a:endParaRPr lang="en-GB" dirty="0"/>
          </a:p>
        </p:txBody>
      </p:sp>
    </p:spTree>
    <p:extLst>
      <p:ext uri="{BB962C8B-B14F-4D97-AF65-F5344CB8AC3E}">
        <p14:creationId xmlns:p14="http://schemas.microsoft.com/office/powerpoint/2010/main" val="3626337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B55B-65C2-4B6A-B0B3-5C2A43CD9206}"/>
              </a:ext>
            </a:extLst>
          </p:cNvPr>
          <p:cNvSpPr>
            <a:spLocks noGrp="1"/>
          </p:cNvSpPr>
          <p:nvPr>
            <p:ph type="title"/>
          </p:nvPr>
        </p:nvSpPr>
        <p:spPr/>
        <p:txBody>
          <a:bodyPr>
            <a:normAutofit/>
          </a:bodyPr>
          <a:lstStyle/>
          <a:p>
            <a:r>
              <a:rPr lang="en-GB" b="1" dirty="0">
                <a:latin typeface="Arial" panose="020B0604020202020204" pitchFamily="34" charset="0"/>
                <a:cs typeface="Arial" panose="020B0604020202020204" pitchFamily="34" charset="0"/>
              </a:rPr>
              <a:t>	Helpful Tips</a:t>
            </a:r>
          </a:p>
        </p:txBody>
      </p:sp>
      <p:sp>
        <p:nvSpPr>
          <p:cNvPr id="3" name="Content Placeholder 2">
            <a:extLst>
              <a:ext uri="{FF2B5EF4-FFF2-40B4-BE49-F238E27FC236}">
                <a16:creationId xmlns:a16="http://schemas.microsoft.com/office/drawing/2014/main" id="{0B6E7A5E-A123-4155-BA25-CAD23D37F349}"/>
              </a:ext>
            </a:extLst>
          </p:cNvPr>
          <p:cNvSpPr>
            <a:spLocks noGrp="1"/>
          </p:cNvSpPr>
          <p:nvPr>
            <p:ph sz="quarter" idx="13"/>
          </p:nvPr>
        </p:nvSpPr>
        <p:spPr>
          <a:xfrm>
            <a:off x="719572" y="2564904"/>
            <a:ext cx="7704856" cy="3447288"/>
          </a:xfrm>
        </p:spPr>
        <p:txBody>
          <a:bodyPr>
            <a:normAutofit/>
          </a:bodyPr>
          <a:lstStyle/>
          <a:p>
            <a:pPr lvl="0">
              <a:buFont typeface="Wingdings" panose="05000000000000000000" pitchFamily="2" charset="2"/>
              <a:buChar char="v"/>
            </a:pPr>
            <a:r>
              <a:rPr lang="en-GB" dirty="0">
                <a:latin typeface="Arial" panose="020B0604020202020204" pitchFamily="34" charset="0"/>
                <a:cs typeface="Arial" panose="020B0604020202020204" pitchFamily="34" charset="0"/>
              </a:rPr>
              <a:t>Headphones </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Weighted blanket</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Keep to daily routine</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Tinted glasses</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Praise and reinforce good behaviour</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Several attempts may be needed. </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Be patient.</a:t>
            </a:r>
          </a:p>
          <a:p>
            <a:pPr marL="285750" lvl="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endParaRPr lang="en-GB" dirty="0"/>
          </a:p>
        </p:txBody>
      </p:sp>
      <p:pic>
        <p:nvPicPr>
          <p:cNvPr id="5" name="Content Placeholder 2" descr="Child in dentist chair gives thumbs up">
            <a:extLst>
              <a:ext uri="{FF2B5EF4-FFF2-40B4-BE49-F238E27FC236}">
                <a16:creationId xmlns:a16="http://schemas.microsoft.com/office/drawing/2014/main" id="{BD0E1F01-B59D-486F-A78C-6E079019E5D5}"/>
              </a:ext>
            </a:extLst>
          </p:cNvPr>
          <p:cNvPicPr>
            <a:picLocks noChangeAspect="1"/>
          </p:cNvPicPr>
          <p:nvPr/>
        </p:nvPicPr>
        <p:blipFill>
          <a:blip r:embed="rId3"/>
          <a:srcRect/>
          <a:stretch>
            <a:fillRect/>
          </a:stretch>
        </p:blipFill>
        <p:spPr>
          <a:xfrm>
            <a:off x="5292080" y="2382060"/>
            <a:ext cx="2808313" cy="1872208"/>
          </a:xfrm>
          <a:prstGeom prst="rect">
            <a:avLst/>
          </a:prstGeom>
        </p:spPr>
      </p:pic>
    </p:spTree>
    <p:extLst>
      <p:ext uri="{BB962C8B-B14F-4D97-AF65-F5344CB8AC3E}">
        <p14:creationId xmlns:p14="http://schemas.microsoft.com/office/powerpoint/2010/main" val="236165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B23E23-4883-409D-9C39-E566030E18CE}"/>
              </a:ext>
            </a:extLst>
          </p:cNvPr>
          <p:cNvSpPr>
            <a:spLocks noGrp="1"/>
          </p:cNvSpPr>
          <p:nvPr>
            <p:ph idx="1"/>
          </p:nvPr>
        </p:nvSpPr>
        <p:spPr>
          <a:xfrm>
            <a:off x="251520" y="2420888"/>
            <a:ext cx="6968756" cy="4221076"/>
          </a:xfrm>
        </p:spPr>
        <p:txBody>
          <a:bodyPr>
            <a:normAutofit/>
          </a:bodyPr>
          <a:lstStyle/>
          <a:p>
            <a:pPr marL="0" indent="0">
              <a:buNone/>
            </a:pPr>
            <a:r>
              <a:rPr lang="en-GB" b="1" dirty="0">
                <a:latin typeface="Arial" panose="020B0604020202020204" pitchFamily="34" charset="0"/>
                <a:cs typeface="Arial" panose="020B0604020202020204" pitchFamily="34" charset="0"/>
              </a:rPr>
              <a:t>Good oral care is important for 5 main reasons:</a:t>
            </a:r>
          </a:p>
          <a:p>
            <a:pP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Overall health</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Prevention of pain and suffering</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Adequate nutrition</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Quality of life and comfort</a:t>
            </a: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Communication, socialisation and appearance</a:t>
            </a:r>
            <a:endParaRPr lang="en-GB" dirty="0"/>
          </a:p>
        </p:txBody>
      </p:sp>
      <p:sp>
        <p:nvSpPr>
          <p:cNvPr id="3" name="Title 2">
            <a:extLst>
              <a:ext uri="{FF2B5EF4-FFF2-40B4-BE49-F238E27FC236}">
                <a16:creationId xmlns:a16="http://schemas.microsoft.com/office/drawing/2014/main" id="{66104048-1AA9-4851-8F79-1A7A8CA704EA}"/>
              </a:ext>
            </a:extLst>
          </p:cNvPr>
          <p:cNvSpPr>
            <a:spLocks noGrp="1"/>
          </p:cNvSpPr>
          <p:nvPr>
            <p:ph type="title"/>
          </p:nvPr>
        </p:nvSpPr>
        <p:spPr>
          <a:xfrm>
            <a:off x="457199" y="432060"/>
            <a:ext cx="8229600" cy="1252728"/>
          </a:xfrm>
        </p:spPr>
        <p:txBody>
          <a:bodyPr/>
          <a:lstStyle/>
          <a:p>
            <a:r>
              <a:rPr lang="en-GB" b="1" dirty="0">
                <a:latin typeface="Arial" panose="020B0604020202020204" pitchFamily="34" charset="0"/>
                <a:cs typeface="Arial" panose="020B0604020202020204" pitchFamily="34" charset="0"/>
              </a:rPr>
              <a:t>                         Oral Care</a:t>
            </a:r>
            <a:endParaRPr lang="en-GB" dirty="0"/>
          </a:p>
        </p:txBody>
      </p:sp>
      <p:pic>
        <p:nvPicPr>
          <p:cNvPr id="4" name="Picture 3">
            <a:extLst>
              <a:ext uri="{FF2B5EF4-FFF2-40B4-BE49-F238E27FC236}">
                <a16:creationId xmlns:a16="http://schemas.microsoft.com/office/drawing/2014/main" id="{D0376A40-035B-419A-9FB0-1814F4D89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564904"/>
            <a:ext cx="1926272" cy="2609592"/>
          </a:xfrm>
          <a:prstGeom prst="rect">
            <a:avLst/>
          </a:prstGeom>
        </p:spPr>
      </p:pic>
    </p:spTree>
    <p:extLst>
      <p:ext uri="{BB962C8B-B14F-4D97-AF65-F5344CB8AC3E}">
        <p14:creationId xmlns:p14="http://schemas.microsoft.com/office/powerpoint/2010/main" val="4040423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8AE3-3874-42EA-AE70-800829A3F3BF}"/>
              </a:ext>
            </a:extLst>
          </p:cNvPr>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         Dementia Friendly     		   Communities </a:t>
            </a:r>
          </a:p>
        </p:txBody>
      </p:sp>
      <p:sp>
        <p:nvSpPr>
          <p:cNvPr id="3" name="Content Placeholder 2">
            <a:extLst>
              <a:ext uri="{FF2B5EF4-FFF2-40B4-BE49-F238E27FC236}">
                <a16:creationId xmlns:a16="http://schemas.microsoft.com/office/drawing/2014/main" id="{1F6943AA-2693-40B5-854D-EAE9C35AEC3A}"/>
              </a:ext>
            </a:extLst>
          </p:cNvPr>
          <p:cNvSpPr>
            <a:spLocks noGrp="1"/>
          </p:cNvSpPr>
          <p:nvPr>
            <p:ph sz="quarter" idx="13"/>
          </p:nvPr>
        </p:nvSpPr>
        <p:spPr>
          <a:xfrm>
            <a:off x="539552" y="2925443"/>
            <a:ext cx="7776864" cy="3447288"/>
          </a:xfrm>
        </p:spPr>
        <p:txBody>
          <a:bodyPr>
            <a:normAutofit lnSpcReduction="10000"/>
          </a:bodyPr>
          <a:lstStyle/>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Community Dental Services have obtained Dementia Friendly Community Status across four of our Clinics. (We are working towards all 8 clinics)</a:t>
            </a: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Become a dementia friend </a:t>
            </a:r>
            <a:r>
              <a:rPr lang="en-GB" dirty="0">
                <a:latin typeface="Arial" panose="020B0604020202020204" pitchFamily="34" charset="0"/>
                <a:cs typeface="Arial" panose="020B0604020202020204" pitchFamily="34" charset="0"/>
                <a:hlinkClick r:id="rId3"/>
              </a:rPr>
              <a:t>https://www.dementiafriends.org.uk/</a:t>
            </a:r>
            <a:endParaRPr lang="en-GB" dirty="0">
              <a:latin typeface="Arial" panose="020B0604020202020204" pitchFamily="34" charset="0"/>
              <a:cs typeface="Arial" panose="020B0604020202020204" pitchFamily="34" charset="0"/>
            </a:endParaRPr>
          </a:p>
          <a:p>
            <a:pPr marL="285750" indent="-285750">
              <a:buClr>
                <a:srgbClr val="92D050"/>
              </a:buClr>
              <a:buFont typeface="Wingdings" panose="05000000000000000000" pitchFamily="2" charset="2"/>
              <a:buChar char="v"/>
            </a:pPr>
            <a:r>
              <a:rPr lang="en-GB" dirty="0">
                <a:latin typeface="Arial" panose="020B0604020202020204" pitchFamily="34" charset="0"/>
                <a:cs typeface="Arial" panose="020B0604020202020204" pitchFamily="34" charset="0"/>
              </a:rPr>
              <a:t>Work towards making your workplace dementia Friendly. </a:t>
            </a:r>
            <a:r>
              <a:rPr lang="en-GB" dirty="0">
                <a:latin typeface="Arial" panose="020B0604020202020204" pitchFamily="34" charset="0"/>
                <a:cs typeface="Arial" panose="020B0604020202020204" pitchFamily="34" charset="0"/>
                <a:hlinkClick r:id="rId4"/>
              </a:rPr>
              <a:t>https://www.dementiafriends.org.uk/WEBArticle?page=dementia-friendly-communities#.Xx7jdZ5Kg2w</a:t>
            </a:r>
            <a:endParaRPr lang="en-GB" dirty="0">
              <a:latin typeface="Arial" panose="020B0604020202020204" pitchFamily="34" charset="0"/>
              <a:cs typeface="Arial" panose="020B0604020202020204" pitchFamily="34" charset="0"/>
            </a:endParaRPr>
          </a:p>
          <a:p>
            <a:endParaRPr lang="en-GB" dirty="0"/>
          </a:p>
        </p:txBody>
      </p:sp>
      <p:pic>
        <p:nvPicPr>
          <p:cNvPr id="5" name="Picture 2" descr="Doing business with the Council – Value Croydon">
            <a:extLst>
              <a:ext uri="{FF2B5EF4-FFF2-40B4-BE49-F238E27FC236}">
                <a16:creationId xmlns:a16="http://schemas.microsoft.com/office/drawing/2014/main" id="{ABE6AFCA-3E0D-44CC-A9CF-627994CC396E}"/>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539553" y="1511890"/>
            <a:ext cx="3096344" cy="12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406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61AB-0C75-45B9-BE6D-29E501D1926B}"/>
              </a:ext>
            </a:extLst>
          </p:cNvPr>
          <p:cNvSpPr>
            <a:spLocks noGrp="1"/>
          </p:cNvSpPr>
          <p:nvPr>
            <p:ph type="title"/>
          </p:nvPr>
        </p:nvSpPr>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        Oral Health &amp; End of 		Life Care</a:t>
            </a:r>
            <a:endParaRPr lang="en-GB" dirty="0"/>
          </a:p>
        </p:txBody>
      </p:sp>
      <p:pic>
        <p:nvPicPr>
          <p:cNvPr id="5" name="Picture 2">
            <a:extLst>
              <a:ext uri="{FF2B5EF4-FFF2-40B4-BE49-F238E27FC236}">
                <a16:creationId xmlns:a16="http://schemas.microsoft.com/office/drawing/2014/main" id="{771D3569-CD16-42A3-9368-86C25446552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19672" y="2420888"/>
            <a:ext cx="597666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994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47B5-6911-4131-A8F8-68A11B3A8A46}"/>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Why is it important?</a:t>
            </a:r>
            <a:endParaRPr lang="en-GB" dirty="0"/>
          </a:p>
        </p:txBody>
      </p:sp>
      <p:sp>
        <p:nvSpPr>
          <p:cNvPr id="3" name="Content Placeholder 2">
            <a:extLst>
              <a:ext uri="{FF2B5EF4-FFF2-40B4-BE49-F238E27FC236}">
                <a16:creationId xmlns:a16="http://schemas.microsoft.com/office/drawing/2014/main" id="{136748D1-EEDB-4734-ADE9-2B76B462EF34}"/>
              </a:ext>
            </a:extLst>
          </p:cNvPr>
          <p:cNvSpPr>
            <a:spLocks noGrp="1"/>
          </p:cNvSpPr>
          <p:nvPr>
            <p:ph sz="quarter" idx="13"/>
          </p:nvPr>
        </p:nvSpPr>
        <p:spPr>
          <a:xfrm>
            <a:off x="1475656" y="2564904"/>
            <a:ext cx="6048672" cy="3447288"/>
          </a:xfrm>
        </p:spPr>
        <p:txBody>
          <a:bodyPr/>
          <a:lstStyle/>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Eating and drinking</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Speaking and socialising</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Being pain free</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Overall quality of life</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Maintaining dignity </a:t>
            </a:r>
          </a:p>
          <a:p>
            <a:endParaRPr lang="en-GB" dirty="0"/>
          </a:p>
        </p:txBody>
      </p:sp>
    </p:spTree>
    <p:extLst>
      <p:ext uri="{BB962C8B-B14F-4D97-AF65-F5344CB8AC3E}">
        <p14:creationId xmlns:p14="http://schemas.microsoft.com/office/powerpoint/2010/main" val="748686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AE05-FB1A-4961-873C-76E9E9A768AD}"/>
              </a:ext>
            </a:extLst>
          </p:cNvPr>
          <p:cNvSpPr>
            <a:spLocks noGrp="1"/>
          </p:cNvSpPr>
          <p:nvPr>
            <p:ph type="title"/>
          </p:nvPr>
        </p:nvSpPr>
        <p:spPr/>
        <p:txBody>
          <a:bodyPr/>
          <a:lstStyle/>
          <a:p>
            <a:r>
              <a:rPr lang="en-GB" b="1" dirty="0"/>
              <a:t>Affect on Oral Health</a:t>
            </a:r>
            <a:endParaRPr lang="en-GB" dirty="0"/>
          </a:p>
        </p:txBody>
      </p:sp>
      <p:sp>
        <p:nvSpPr>
          <p:cNvPr id="3" name="Content Placeholder 2">
            <a:extLst>
              <a:ext uri="{FF2B5EF4-FFF2-40B4-BE49-F238E27FC236}">
                <a16:creationId xmlns:a16="http://schemas.microsoft.com/office/drawing/2014/main" id="{EF9A5512-79DA-4A17-85E3-43B915A5AE6C}"/>
              </a:ext>
            </a:extLst>
          </p:cNvPr>
          <p:cNvSpPr>
            <a:spLocks noGrp="1"/>
          </p:cNvSpPr>
          <p:nvPr>
            <p:ph sz="quarter" idx="13"/>
          </p:nvPr>
        </p:nvSpPr>
        <p:spPr>
          <a:xfrm>
            <a:off x="1655080" y="2420888"/>
            <a:ext cx="6661336" cy="3447288"/>
          </a:xfrm>
        </p:spPr>
        <p:txBody>
          <a:bodyPr>
            <a:normAutofit/>
          </a:bodyPr>
          <a:lstStyle/>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Bad breath/ taste</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Loose teeth</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Oral thrush</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Ill fitting dentures</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Dry mouth </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Excessive salivation</a:t>
            </a:r>
            <a:endParaRPr lang="en-GB" sz="2800" dirty="0"/>
          </a:p>
        </p:txBody>
      </p:sp>
    </p:spTree>
    <p:extLst>
      <p:ext uri="{BB962C8B-B14F-4D97-AF65-F5344CB8AC3E}">
        <p14:creationId xmlns:p14="http://schemas.microsoft.com/office/powerpoint/2010/main" val="501710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8529-79B0-44BC-BB5F-C156565F5AB9}"/>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Aspiration Pneumonia</a:t>
            </a:r>
            <a:endParaRPr lang="en-GB" b="1" dirty="0"/>
          </a:p>
        </p:txBody>
      </p:sp>
      <p:sp>
        <p:nvSpPr>
          <p:cNvPr id="3" name="Content Placeholder 2">
            <a:extLst>
              <a:ext uri="{FF2B5EF4-FFF2-40B4-BE49-F238E27FC236}">
                <a16:creationId xmlns:a16="http://schemas.microsoft.com/office/drawing/2014/main" id="{A859AAC9-5AD4-401D-A8EB-1D016281FCD8}"/>
              </a:ext>
            </a:extLst>
          </p:cNvPr>
          <p:cNvSpPr>
            <a:spLocks noGrp="1"/>
          </p:cNvSpPr>
          <p:nvPr>
            <p:ph sz="quarter" idx="13"/>
          </p:nvPr>
        </p:nvSpPr>
        <p:spPr>
          <a:xfrm>
            <a:off x="447684" y="2132856"/>
            <a:ext cx="8372788" cy="4386816"/>
          </a:xfrm>
        </p:spPr>
        <p:txBody>
          <a:bodyPr>
            <a:normAutofit fontScale="92500" lnSpcReduction="20000"/>
          </a:bodyPr>
          <a:lstStyle/>
          <a:p>
            <a:pPr>
              <a:buFont typeface="Wingdings" panose="05000000000000000000" pitchFamily="2" charset="2"/>
              <a:buChar char="v"/>
            </a:pPr>
            <a:r>
              <a:rPr lang="en-GB" dirty="0">
                <a:latin typeface="Arial" panose="020B0604020202020204" pitchFamily="34" charset="0"/>
                <a:cs typeface="Arial" panose="020B0604020202020204" pitchFamily="34" charset="0"/>
              </a:rPr>
              <a:t>The bacteria present in dental plaque has been associated with aspiration pneumonia.</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Aspiration pneumonia is a lung infection that develops after you inhale food, liquid, or vomit into the lungs. </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Patients lying down for long periods of time are more at risk of aspirating oral secretions.</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All patients should ideally be upright (sitting or standing) when brushing to reduce the risk of choking and aspiration pneumonia.</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Bacteria can colonise in an endotracheal tube or tracheostomy.</a:t>
            </a:r>
          </a:p>
          <a:p>
            <a:pPr>
              <a:buFont typeface="Wingdings" panose="05000000000000000000" pitchFamily="2" charset="2"/>
              <a:buChar char="v"/>
            </a:pPr>
            <a:r>
              <a:rPr lang="en-GB" dirty="0">
                <a:latin typeface="Arial" panose="020B0604020202020204" pitchFamily="34" charset="0"/>
                <a:cs typeface="Arial" panose="020B0604020202020204" pitchFamily="34" charset="0"/>
              </a:rPr>
              <a:t>Good oral health can reduce the risk of acquiring aspiration pneumonia.</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Mouth Care Matters (2016)</a:t>
            </a:r>
          </a:p>
          <a:p>
            <a:endParaRPr lang="en-GB" dirty="0"/>
          </a:p>
        </p:txBody>
      </p:sp>
      <p:pic>
        <p:nvPicPr>
          <p:cNvPr id="5" name="Picture 3">
            <a:extLst>
              <a:ext uri="{FF2B5EF4-FFF2-40B4-BE49-F238E27FC236}">
                <a16:creationId xmlns:a16="http://schemas.microsoft.com/office/drawing/2014/main" id="{42F1DB09-8941-4478-8804-102D1E0FD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272" y="5589240"/>
            <a:ext cx="3116204" cy="116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876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6DBA-B72F-4CD0-A70F-6E20E6343E01}"/>
              </a:ext>
            </a:extLst>
          </p:cNvPr>
          <p:cNvSpPr>
            <a:spLocks noGrp="1"/>
          </p:cNvSpPr>
          <p:nvPr>
            <p:ph type="title"/>
          </p:nvPr>
        </p:nvSpPr>
        <p:spPr/>
        <p:txBody>
          <a:bodyPr>
            <a:normAutofit/>
          </a:bodyPr>
          <a:lstStyle/>
          <a:p>
            <a:r>
              <a:rPr lang="en-GB" b="1" dirty="0">
                <a:latin typeface="Arial" panose="020B0604020202020204" pitchFamily="34" charset="0"/>
                <a:cs typeface="Arial" panose="020B0604020202020204" pitchFamily="34" charset="0"/>
              </a:rPr>
              <a:t>      End of life products </a:t>
            </a:r>
          </a:p>
        </p:txBody>
      </p:sp>
      <p:sp>
        <p:nvSpPr>
          <p:cNvPr id="5" name="Rectangle 4">
            <a:extLst>
              <a:ext uri="{FF2B5EF4-FFF2-40B4-BE49-F238E27FC236}">
                <a16:creationId xmlns:a16="http://schemas.microsoft.com/office/drawing/2014/main" id="{1D9D4468-8F27-4FE7-8912-AC2C6FEEE7C6}"/>
              </a:ext>
            </a:extLst>
          </p:cNvPr>
          <p:cNvSpPr/>
          <p:nvPr/>
        </p:nvSpPr>
        <p:spPr>
          <a:xfrm>
            <a:off x="2477733" y="2036576"/>
            <a:ext cx="4483920" cy="523220"/>
          </a:xfrm>
          <a:prstGeom prst="rect">
            <a:avLst/>
          </a:prstGeom>
        </p:spPr>
        <p:txBody>
          <a:bodyPr wrap="none">
            <a:spAutoFit/>
          </a:bodyPr>
          <a:lstStyle/>
          <a:p>
            <a:pPr algn="ctr"/>
            <a:r>
              <a:rPr lang="en-US" sz="2800" dirty="0">
                <a:latin typeface="Arial" panose="020B0604020202020204" pitchFamily="34" charset="0"/>
                <a:ea typeface="+mn-lt"/>
                <a:cs typeface="Arial" panose="020B0604020202020204" pitchFamily="34" charset="0"/>
              </a:rPr>
              <a:t>1. </a:t>
            </a:r>
            <a:r>
              <a:rPr lang="en-US" sz="2800" dirty="0" err="1">
                <a:latin typeface="Arial" panose="020B0604020202020204" pitchFamily="34" charset="0"/>
                <a:ea typeface="+mn-lt"/>
                <a:cs typeface="Arial" panose="020B0604020202020204" pitchFamily="34" charset="0"/>
              </a:rPr>
              <a:t>Moutheze</a:t>
            </a:r>
            <a:r>
              <a:rPr lang="en-US" sz="2800" dirty="0">
                <a:latin typeface="Arial" panose="020B0604020202020204" pitchFamily="34" charset="0"/>
                <a:ea typeface="+mn-lt"/>
                <a:cs typeface="Arial" panose="020B0604020202020204" pitchFamily="34" charset="0"/>
              </a:rPr>
              <a:t> </a:t>
            </a:r>
            <a:r>
              <a:rPr lang="en-US" sz="2800" dirty="0">
                <a:latin typeface="Arial" panose="020B0604020202020204" pitchFamily="34" charset="0"/>
                <a:cs typeface="Arial" panose="020B0604020202020204" pitchFamily="34" charset="0"/>
              </a:rPr>
              <a:t>Oral Cleanser</a:t>
            </a:r>
          </a:p>
        </p:txBody>
      </p:sp>
      <p:sp>
        <p:nvSpPr>
          <p:cNvPr id="6" name="Rectangle 5">
            <a:extLst>
              <a:ext uri="{FF2B5EF4-FFF2-40B4-BE49-F238E27FC236}">
                <a16:creationId xmlns:a16="http://schemas.microsoft.com/office/drawing/2014/main" id="{2A198CA1-73E3-40AE-A2AB-BBA6389F265C}"/>
              </a:ext>
            </a:extLst>
          </p:cNvPr>
          <p:cNvSpPr/>
          <p:nvPr/>
        </p:nvSpPr>
        <p:spPr>
          <a:xfrm>
            <a:off x="2477733" y="3531064"/>
            <a:ext cx="6419055"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2.Child/junior toothbrushes (extra soft)</a:t>
            </a:r>
            <a:endParaRPr lang="en-GB" sz="2800" dirty="0">
              <a:latin typeface="Arial" panose="020B0604020202020204" pitchFamily="34" charset="0"/>
              <a:cs typeface="Arial" panose="020B0604020202020204" pitchFamily="34" charset="0"/>
            </a:endParaRPr>
          </a:p>
        </p:txBody>
      </p:sp>
      <p:pic>
        <p:nvPicPr>
          <p:cNvPr id="8" name="Picture 7" descr="A picture containing brush, tool&#10;&#10;Description generated with high confidence">
            <a:extLst>
              <a:ext uri="{FF2B5EF4-FFF2-40B4-BE49-F238E27FC236}">
                <a16:creationId xmlns:a16="http://schemas.microsoft.com/office/drawing/2014/main" id="{AFE6C06E-B13D-4A37-A549-3BCD2313F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60" y="1730042"/>
            <a:ext cx="1563865" cy="94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A close up of a tool&#10;&#10;Description generated with high confidence">
            <a:extLst>
              <a:ext uri="{FF2B5EF4-FFF2-40B4-BE49-F238E27FC236}">
                <a16:creationId xmlns:a16="http://schemas.microsoft.com/office/drawing/2014/main" id="{563809B0-D42E-496F-BF06-5AA59BFA6C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5" t="17996"/>
          <a:stretch/>
        </p:blipFill>
        <p:spPr bwMode="auto">
          <a:xfrm>
            <a:off x="261411" y="3216826"/>
            <a:ext cx="2006333" cy="115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54075172-2FFA-46A1-8E4F-B7DBCC8663A5}"/>
              </a:ext>
            </a:extLst>
          </p:cNvPr>
          <p:cNvPicPr/>
          <p:nvPr/>
        </p:nvPicPr>
        <p:blipFill rotWithShape="1">
          <a:blip r:embed="rId5"/>
          <a:srcRect l="72295" t="61991" r="17553" b="11624"/>
          <a:stretch/>
        </p:blipFill>
        <p:spPr bwMode="auto">
          <a:xfrm>
            <a:off x="453650" y="4658300"/>
            <a:ext cx="1496291" cy="154272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7ED39CB-DA3A-42FA-8419-6AD625A8D5E6}"/>
              </a:ext>
            </a:extLst>
          </p:cNvPr>
          <p:cNvSpPr txBox="1"/>
          <p:nvPr/>
        </p:nvSpPr>
        <p:spPr>
          <a:xfrm>
            <a:off x="2485745" y="5168054"/>
            <a:ext cx="598700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 Dent-O-Care Fingertip toothbrush </a:t>
            </a:r>
          </a:p>
        </p:txBody>
      </p:sp>
    </p:spTree>
    <p:extLst>
      <p:ext uri="{BB962C8B-B14F-4D97-AF65-F5344CB8AC3E}">
        <p14:creationId xmlns:p14="http://schemas.microsoft.com/office/powerpoint/2010/main" val="3851856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C976-6CD5-4B7B-B44A-CD87BFBD8F21}"/>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End of life care</a:t>
            </a:r>
            <a:endParaRPr lang="en-GB" dirty="0"/>
          </a:p>
        </p:txBody>
      </p:sp>
      <p:sp>
        <p:nvSpPr>
          <p:cNvPr id="3" name="Content Placeholder 2">
            <a:extLst>
              <a:ext uri="{FF2B5EF4-FFF2-40B4-BE49-F238E27FC236}">
                <a16:creationId xmlns:a16="http://schemas.microsoft.com/office/drawing/2014/main" id="{0843B9F8-8B43-44B2-AE9E-EF6CAF43BB86}"/>
              </a:ext>
            </a:extLst>
          </p:cNvPr>
          <p:cNvSpPr>
            <a:spLocks noGrp="1"/>
          </p:cNvSpPr>
          <p:nvPr>
            <p:ph sz="quarter" idx="13"/>
          </p:nvPr>
        </p:nvSpPr>
        <p:spPr>
          <a:xfrm>
            <a:off x="323528" y="1916832"/>
            <a:ext cx="8010145" cy="3744416"/>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 </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Encourage plenty of fluids if safe for resident.</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Sucking on ice chips if safe for resident.</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Water based lip balms for dry lips are recommended.</a:t>
            </a:r>
          </a:p>
          <a:p>
            <a:pPr>
              <a:buFont typeface="Wingdings" panose="05000000000000000000" pitchFamily="2" charset="2"/>
              <a:buChar char="v"/>
            </a:pPr>
            <a:r>
              <a:rPr lang="en-GB" sz="2800" dirty="0">
                <a:latin typeface="Arial" panose="020B0604020202020204" pitchFamily="34" charset="0"/>
                <a:cs typeface="Arial" panose="020B0604020202020204" pitchFamily="34" charset="0"/>
              </a:rPr>
              <a:t>Vaseline is</a:t>
            </a:r>
            <a:r>
              <a:rPr lang="en-GB" sz="2800" b="1" dirty="0">
                <a:latin typeface="Arial" panose="020B0604020202020204" pitchFamily="34" charset="0"/>
                <a:cs typeface="Arial" panose="020B0604020202020204" pitchFamily="34" charset="0"/>
              </a:rPr>
              <a:t> not </a:t>
            </a:r>
            <a:r>
              <a:rPr lang="en-GB" sz="2800" dirty="0">
                <a:latin typeface="Arial" panose="020B0604020202020204" pitchFamily="34" charset="0"/>
                <a:cs typeface="Arial" panose="020B0604020202020204" pitchFamily="34" charset="0"/>
              </a:rPr>
              <a:t>water based and contains petroleum which is flammable </a:t>
            </a:r>
            <a:r>
              <a:rPr lang="en-GB" sz="2800" b="1" dirty="0">
                <a:latin typeface="Arial" panose="020B0604020202020204" pitchFamily="34" charset="0"/>
                <a:cs typeface="Arial" panose="020B0604020202020204" pitchFamily="34" charset="0"/>
              </a:rPr>
              <a:t>(avoid using if resident is on oxygen).</a:t>
            </a:r>
          </a:p>
          <a:p>
            <a:pPr marL="0" indent="0">
              <a:buNone/>
            </a:pPr>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5318192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BA80-4839-4F6D-9803-51D53BE1A860}"/>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Useful Resource</a:t>
            </a:r>
          </a:p>
        </p:txBody>
      </p:sp>
      <p:pic>
        <p:nvPicPr>
          <p:cNvPr id="5" name="Content Placeholder 4">
            <a:extLst>
              <a:ext uri="{FF2B5EF4-FFF2-40B4-BE49-F238E27FC236}">
                <a16:creationId xmlns:a16="http://schemas.microsoft.com/office/drawing/2014/main" id="{B4493647-42BF-4B9B-85C7-CFE73E577220}"/>
              </a:ext>
            </a:extLst>
          </p:cNvPr>
          <p:cNvPicPr>
            <a:picLocks noChangeAspect="1"/>
          </p:cNvPicPr>
          <p:nvPr/>
        </p:nvPicPr>
        <p:blipFill rotWithShape="1">
          <a:blip r:embed="rId3">
            <a:extLst>
              <a:ext uri="{28A0092B-C50C-407E-A947-70E740481C1C}">
                <a14:useLocalDpi xmlns:a14="http://schemas.microsoft.com/office/drawing/2010/main" val="0"/>
              </a:ext>
            </a:extLst>
          </a:blip>
          <a:srcRect l="9970"/>
          <a:stretch/>
        </p:blipFill>
        <p:spPr>
          <a:xfrm>
            <a:off x="174663" y="1916831"/>
            <a:ext cx="3533241" cy="4190695"/>
          </a:xfrm>
          <a:prstGeom prst="rect">
            <a:avLst/>
          </a:prstGeom>
        </p:spPr>
      </p:pic>
      <p:sp>
        <p:nvSpPr>
          <p:cNvPr id="6" name="Rectangle 5">
            <a:extLst>
              <a:ext uri="{FF2B5EF4-FFF2-40B4-BE49-F238E27FC236}">
                <a16:creationId xmlns:a16="http://schemas.microsoft.com/office/drawing/2014/main" id="{AD96C779-4D20-47F3-A594-4B296E1E896E}"/>
              </a:ext>
            </a:extLst>
          </p:cNvPr>
          <p:cNvSpPr/>
          <p:nvPr/>
        </p:nvSpPr>
        <p:spPr>
          <a:xfrm>
            <a:off x="3672555" y="2321875"/>
            <a:ext cx="5238660" cy="3785652"/>
          </a:xfrm>
          <a:prstGeom prst="rect">
            <a:avLst/>
          </a:prstGeom>
        </p:spPr>
        <p:txBody>
          <a:bodyPr wrap="square">
            <a:spAutoFit/>
          </a:bodyPr>
          <a:lstStyle/>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The Department of Health document </a:t>
            </a:r>
            <a:r>
              <a:rPr lang="en-GB" sz="2400" b="1" dirty="0">
                <a:latin typeface="Arial" panose="020B0604020202020204" pitchFamily="34" charset="0"/>
                <a:cs typeface="Arial" panose="020B0604020202020204" pitchFamily="34" charset="0"/>
              </a:rPr>
              <a:t>Delivering Better Oral Health </a:t>
            </a:r>
            <a:r>
              <a:rPr lang="en-GB" sz="2400" dirty="0">
                <a:latin typeface="Arial" panose="020B0604020202020204" pitchFamily="34" charset="0"/>
                <a:cs typeface="Arial" panose="020B0604020202020204" pitchFamily="34" charset="0"/>
              </a:rPr>
              <a:t>provides guidelines for all ages on oral care and is a really useful reference. </a:t>
            </a:r>
          </a:p>
          <a:p>
            <a:pPr marL="342900" indent="-342900">
              <a:buClr>
                <a:schemeClr val="accent1"/>
              </a:buClr>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Evidence based guidelines </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Includes fluoride recommendations for all ages </a:t>
            </a:r>
          </a:p>
          <a:p>
            <a:pPr marL="342900" indent="-342900">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Eatwell Guide</a:t>
            </a:r>
          </a:p>
        </p:txBody>
      </p:sp>
    </p:spTree>
    <p:extLst>
      <p:ext uri="{BB962C8B-B14F-4D97-AF65-F5344CB8AC3E}">
        <p14:creationId xmlns:p14="http://schemas.microsoft.com/office/powerpoint/2010/main" val="42078528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E446-DA25-4524-9811-244C61167FE2}"/>
              </a:ext>
            </a:extLst>
          </p:cNvPr>
          <p:cNvSpPr>
            <a:spLocks noGrp="1"/>
          </p:cNvSpPr>
          <p:nvPr>
            <p:ph type="title"/>
          </p:nvPr>
        </p:nvSpPr>
        <p:spPr>
          <a:xfrm>
            <a:off x="3131840" y="404664"/>
            <a:ext cx="6419056" cy="1252728"/>
          </a:xfrm>
        </p:spPr>
        <p:txBody>
          <a:bodyPr>
            <a:normAutofit/>
          </a:bodyPr>
          <a:lstStyle/>
          <a:p>
            <a:r>
              <a:rPr lang="en-GB" b="1" dirty="0">
                <a:latin typeface="Arial" panose="020B0604020202020204" pitchFamily="34" charset="0"/>
                <a:cs typeface="Arial" panose="020B0604020202020204" pitchFamily="34" charset="0"/>
              </a:rPr>
              <a:t>Dental Neglect</a:t>
            </a:r>
          </a:p>
        </p:txBody>
      </p:sp>
      <p:sp>
        <p:nvSpPr>
          <p:cNvPr id="3" name="Content Placeholder 2">
            <a:extLst>
              <a:ext uri="{FF2B5EF4-FFF2-40B4-BE49-F238E27FC236}">
                <a16:creationId xmlns:a16="http://schemas.microsoft.com/office/drawing/2014/main" id="{DDA207E4-8A6D-4057-8259-0374734099F3}"/>
              </a:ext>
            </a:extLst>
          </p:cNvPr>
          <p:cNvSpPr>
            <a:spLocks noGrp="1"/>
          </p:cNvSpPr>
          <p:nvPr>
            <p:ph sz="quarter" idx="13"/>
          </p:nvPr>
        </p:nvSpPr>
        <p:spPr>
          <a:xfrm>
            <a:off x="395536" y="2276872"/>
            <a:ext cx="8352928" cy="4320480"/>
          </a:xfrm>
        </p:spPr>
        <p:txBody>
          <a:bodyPr>
            <a:normAutofit fontScale="85000" lnSpcReduction="10000"/>
          </a:bodyPr>
          <a:lstStyle/>
          <a:p>
            <a:pPr lvl="0">
              <a:buFont typeface="Wingdings" panose="05000000000000000000" pitchFamily="2" charset="2"/>
              <a:buChar char="v"/>
            </a:pPr>
            <a:r>
              <a:rPr lang="en-GB" dirty="0">
                <a:latin typeface="Arial" panose="020B0604020202020204" pitchFamily="34" charset="0"/>
                <a:cs typeface="Arial" panose="020B0604020202020204" pitchFamily="34" charset="0"/>
              </a:rPr>
              <a:t>This NICE 2021 Safeguarding Adults in Care Homes guidelines highlight that neglect can include things like residents not being supported to present themselves the way they would like (for example haircuts, makeup, fingernails and oral hygiene and care).</a:t>
            </a:r>
          </a:p>
          <a:p>
            <a:pPr marL="0" lvl="0" indent="0">
              <a:buNone/>
            </a:pPr>
            <a:endParaRPr lang="en-GB"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Dental neglect may occur in isolation or may be an indicator of a wider picture of maltreatment.</a:t>
            </a:r>
          </a:p>
          <a:p>
            <a:pPr marL="0" lvl="0" indent="0">
              <a:buNone/>
            </a:pPr>
            <a:endParaRPr lang="en-GB"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Failure to respond to a known significant problem is a form of neglect.</a:t>
            </a:r>
          </a:p>
          <a:p>
            <a:pPr marL="0" lvl="0" indent="0">
              <a:buNone/>
            </a:pPr>
            <a:endParaRPr lang="en-GB"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Failure to provide someone (who is unable to do it themselves) with adequate oral health products such as a toothbrush/ toothpaste is also a form of neglect.</a:t>
            </a:r>
            <a:endParaRPr lang="en-GB" dirty="0"/>
          </a:p>
        </p:txBody>
      </p:sp>
    </p:spTree>
    <p:extLst>
      <p:ext uri="{BB962C8B-B14F-4D97-AF65-F5344CB8AC3E}">
        <p14:creationId xmlns:p14="http://schemas.microsoft.com/office/powerpoint/2010/main" val="3339962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A639-3C4B-4417-A0FF-2C3D067796AB}"/>
              </a:ext>
            </a:extLst>
          </p:cNvPr>
          <p:cNvSpPr>
            <a:spLocks noGrp="1"/>
          </p:cNvSpPr>
          <p:nvPr>
            <p:ph type="title"/>
          </p:nvPr>
        </p:nvSpPr>
        <p:spPr>
          <a:xfrm>
            <a:off x="3203848" y="188640"/>
            <a:ext cx="6419056" cy="1252728"/>
          </a:xfrm>
        </p:spPr>
        <p:txBody>
          <a:bodyPr>
            <a:normAutofit fontScale="90000"/>
          </a:bodyPr>
          <a:lstStyle/>
          <a:p>
            <a:r>
              <a:rPr lang="en-GB" b="1" dirty="0">
                <a:latin typeface="Arial" panose="020B0604020202020204" pitchFamily="34" charset="0"/>
                <a:cs typeface="Arial" panose="020B0604020202020204" pitchFamily="34" charset="0"/>
              </a:rPr>
              <a:t>Common Signs of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Dental Neglect</a:t>
            </a:r>
          </a:p>
        </p:txBody>
      </p:sp>
      <p:sp>
        <p:nvSpPr>
          <p:cNvPr id="3" name="Content Placeholder 2">
            <a:extLst>
              <a:ext uri="{FF2B5EF4-FFF2-40B4-BE49-F238E27FC236}">
                <a16:creationId xmlns:a16="http://schemas.microsoft.com/office/drawing/2014/main" id="{185BA588-8BCC-46EA-BF70-8C22D40CFBFF}"/>
              </a:ext>
            </a:extLst>
          </p:cNvPr>
          <p:cNvSpPr>
            <a:spLocks noGrp="1"/>
          </p:cNvSpPr>
          <p:nvPr>
            <p:ph sz="quarter" idx="13"/>
          </p:nvPr>
        </p:nvSpPr>
        <p:spPr>
          <a:xfrm>
            <a:off x="268080" y="2229914"/>
            <a:ext cx="8336368" cy="4007398"/>
          </a:xfrm>
        </p:spPr>
        <p:txBody>
          <a:bodyPr>
            <a:normAutofit fontScale="92500" lnSpcReduction="20000"/>
          </a:bodyPr>
          <a:lstStyle/>
          <a:p>
            <a:pPr lvl="0">
              <a:buFont typeface="Wingdings" panose="05000000000000000000" pitchFamily="2" charset="2"/>
              <a:buChar char="v"/>
            </a:pPr>
            <a:r>
              <a:rPr lang="en-GB" dirty="0">
                <a:latin typeface="Arial" panose="020B0604020202020204" pitchFamily="34" charset="0"/>
                <a:cs typeface="Arial" panose="020B0604020202020204" pitchFamily="34" charset="0"/>
              </a:rPr>
              <a:t>Several failed dental appointments with no explanation.</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Poor general and dental hygiene.</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Poor oral hygiene, possibly leading to gum disease or </a:t>
            </a:r>
            <a:r>
              <a:rPr lang="en-GB">
                <a:latin typeface="Arial" panose="020B0604020202020204" pitchFamily="34" charset="0"/>
                <a:cs typeface="Arial" panose="020B0604020202020204" pitchFamily="34" charset="0"/>
              </a:rPr>
              <a:t>decayed teeth.</a:t>
            </a:r>
            <a:endParaRPr lang="en-GB" dirty="0">
              <a:latin typeface="Arial" panose="020B0604020202020204" pitchFamily="34" charset="0"/>
              <a:cs typeface="Arial" panose="020B0604020202020204" pitchFamily="34" charset="0"/>
            </a:endParaRP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Weight loss, malnourishment or dehydration – e.g. is the patient having difficulty eating/ drinking due to untreated dental issues? </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Untreated medical and dental problems e.g. persistent toothache left untreated or untreated dental disease.</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Changes in behaviour – e.g. face banging, or refusing food for example in non-verbal patients.</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Lack of oral health products when the patient is not able to source these themselves. </a:t>
            </a:r>
          </a:p>
          <a:p>
            <a:endParaRPr lang="en-GB" dirty="0"/>
          </a:p>
        </p:txBody>
      </p:sp>
    </p:spTree>
    <p:extLst>
      <p:ext uri="{BB962C8B-B14F-4D97-AF65-F5344CB8AC3E}">
        <p14:creationId xmlns:p14="http://schemas.microsoft.com/office/powerpoint/2010/main" val="23020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6ECC85-8936-41FB-8FE7-9B5AA4CC7610}"/>
              </a:ext>
            </a:extLst>
          </p:cNvPr>
          <p:cNvSpPr>
            <a:spLocks noGrp="1"/>
          </p:cNvSpPr>
          <p:nvPr>
            <p:ph idx="1"/>
          </p:nvPr>
        </p:nvSpPr>
        <p:spPr>
          <a:xfrm>
            <a:off x="755576" y="2348880"/>
            <a:ext cx="6532603" cy="3480297"/>
          </a:xfrm>
        </p:spPr>
        <p:txBody>
          <a:bodyPr>
            <a:noAutofit/>
          </a:bodyPr>
          <a:lstStyle/>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Disrupted sleep </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Pain, discomfort, infection </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Self-confidence and socialisation </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Nutrition</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Perception of the dentist </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Huge economic cost</a:t>
            </a: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Pregnancy – poor oral health has been linked to premature &amp; low birth weight babies </a:t>
            </a:r>
          </a:p>
        </p:txBody>
      </p:sp>
      <p:sp>
        <p:nvSpPr>
          <p:cNvPr id="2" name="Title 1">
            <a:extLst>
              <a:ext uri="{FF2B5EF4-FFF2-40B4-BE49-F238E27FC236}">
                <a16:creationId xmlns:a16="http://schemas.microsoft.com/office/drawing/2014/main" id="{4778EA12-F6C3-4680-A14B-40C084646A92}"/>
              </a:ext>
            </a:extLst>
          </p:cNvPr>
          <p:cNvSpPr>
            <a:spLocks noGrp="1"/>
          </p:cNvSpPr>
          <p:nvPr>
            <p:ph type="title"/>
          </p:nvPr>
        </p:nvSpPr>
        <p:spPr>
          <a:xfrm>
            <a:off x="2555776" y="345747"/>
            <a:ext cx="8229600" cy="1252728"/>
          </a:xfrm>
        </p:spPr>
        <p:txBody>
          <a:bodyPr>
            <a:normAutofit/>
          </a:bodyPr>
          <a:lstStyle/>
          <a:p>
            <a:r>
              <a:rPr lang="en-GB" sz="3600" dirty="0"/>
              <a:t> </a:t>
            </a:r>
            <a:r>
              <a:rPr lang="en-GB" sz="3600" b="1" dirty="0">
                <a:latin typeface="Arial" panose="020B0604020202020204" pitchFamily="34" charset="0"/>
                <a:cs typeface="Arial" panose="020B0604020202020204" pitchFamily="34" charset="0"/>
              </a:rPr>
              <a:t>Impact of Poor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Oral Hygiene</a:t>
            </a:r>
          </a:p>
        </p:txBody>
      </p:sp>
    </p:spTree>
    <p:extLst>
      <p:ext uri="{BB962C8B-B14F-4D97-AF65-F5344CB8AC3E}">
        <p14:creationId xmlns:p14="http://schemas.microsoft.com/office/powerpoint/2010/main" val="41874029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68480-29A3-488E-8C77-38AB92429439}"/>
              </a:ext>
            </a:extLst>
          </p:cNvPr>
          <p:cNvSpPr>
            <a:spLocks noGrp="1"/>
          </p:cNvSpPr>
          <p:nvPr>
            <p:ph type="title"/>
          </p:nvPr>
        </p:nvSpPr>
        <p:spPr>
          <a:xfrm>
            <a:off x="3347864" y="260648"/>
            <a:ext cx="6419056" cy="1252728"/>
          </a:xfrm>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Safeguarding </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Concerns?</a:t>
            </a:r>
          </a:p>
        </p:txBody>
      </p:sp>
      <p:sp>
        <p:nvSpPr>
          <p:cNvPr id="3" name="Content Placeholder 2">
            <a:extLst>
              <a:ext uri="{FF2B5EF4-FFF2-40B4-BE49-F238E27FC236}">
                <a16:creationId xmlns:a16="http://schemas.microsoft.com/office/drawing/2014/main" id="{47F464A7-5C7E-442C-8D0B-A168AA8D7D57}"/>
              </a:ext>
            </a:extLst>
          </p:cNvPr>
          <p:cNvSpPr>
            <a:spLocks noGrp="1"/>
          </p:cNvSpPr>
          <p:nvPr>
            <p:ph sz="quarter" idx="13"/>
          </p:nvPr>
        </p:nvSpPr>
        <p:spPr>
          <a:xfrm>
            <a:off x="467544" y="2276872"/>
            <a:ext cx="8496944" cy="4104456"/>
          </a:xfrm>
        </p:spPr>
        <p:txBody>
          <a:bodyPr>
            <a:normAutofit fontScale="92500" lnSpcReduction="10000"/>
          </a:bodyPr>
          <a:lstStyle/>
          <a:p>
            <a:pPr lvl="0">
              <a:buFont typeface="Wingdings" panose="05000000000000000000" pitchFamily="2" charset="2"/>
              <a:buChar char="v"/>
            </a:pPr>
            <a:r>
              <a:rPr lang="en-GB" dirty="0">
                <a:latin typeface="Arial" panose="020B0604020202020204" pitchFamily="34" charset="0"/>
                <a:cs typeface="Arial" panose="020B0604020202020204" pitchFamily="34" charset="0"/>
              </a:rPr>
              <a:t>Your work place should have either a safeguarding lead or a senior member of staff that you would feel comfortable approaching with any safeguarding concerns. </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Your work place should have a policy in place for safeguarding children and vulnerable adults with a procedure to follow if you have concerns, including the names of local authorities to contact. This should be easily accessible and/or displayed clearly.</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If dental treatment is needed refer to a dentist/ organise this. </a:t>
            </a:r>
          </a:p>
          <a:p>
            <a:pPr lvl="0">
              <a:buFont typeface="Wingdings" panose="05000000000000000000" pitchFamily="2" charset="2"/>
              <a:buChar char="v"/>
            </a:pPr>
            <a:r>
              <a:rPr lang="en-GB" dirty="0">
                <a:latin typeface="Arial" panose="020B0604020202020204" pitchFamily="34" charset="0"/>
                <a:cs typeface="Arial" panose="020B0604020202020204" pitchFamily="34" charset="0"/>
              </a:rPr>
              <a:t>Keep records and monitor progress. </a:t>
            </a:r>
          </a:p>
          <a:p>
            <a:pPr lvl="0">
              <a:buFont typeface="Wingdings" panose="05000000000000000000" pitchFamily="2" charset="2"/>
              <a:buChar char="v"/>
            </a:pPr>
            <a:r>
              <a:rPr lang="en-GB" b="1" dirty="0">
                <a:latin typeface="Arial" panose="020B0604020202020204" pitchFamily="34" charset="0"/>
                <a:cs typeface="Arial" panose="020B0604020202020204" pitchFamily="34" charset="0"/>
              </a:rPr>
              <a:t>Safeguarding is the responsibility of everyone and any issues must not be overlooked or ignored.</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7075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8E7E-D065-4B80-8623-79E0E26CA72F}"/>
              </a:ext>
            </a:extLst>
          </p:cNvPr>
          <p:cNvSpPr>
            <a:spLocks noGrp="1"/>
          </p:cNvSpPr>
          <p:nvPr>
            <p:ph type="title"/>
          </p:nvPr>
        </p:nvSpPr>
        <p:spPr>
          <a:xfrm>
            <a:off x="2476605" y="348344"/>
            <a:ext cx="6419056" cy="1252728"/>
          </a:xfrm>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How we can support you</a:t>
            </a:r>
            <a:endParaRPr lang="en-GB"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AE6A1C-4825-4A24-9427-C276F9805CD0}"/>
              </a:ext>
            </a:extLst>
          </p:cNvPr>
          <p:cNvSpPr/>
          <p:nvPr/>
        </p:nvSpPr>
        <p:spPr>
          <a:xfrm>
            <a:off x="422439" y="1988840"/>
            <a:ext cx="7235468" cy="4154984"/>
          </a:xfrm>
          <a:prstGeom prst="rect">
            <a:avLst/>
          </a:prstGeom>
        </p:spPr>
        <p:txBody>
          <a:bodyPr wrap="square">
            <a:spAutoFit/>
          </a:bodyPr>
          <a:lstStyle/>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Oral health resources</a:t>
            </a:r>
          </a:p>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 Advice and Support</a:t>
            </a:r>
          </a:p>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 Oral Health Training</a:t>
            </a:r>
          </a:p>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Accreditation </a:t>
            </a:r>
          </a:p>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Mobile dental unit</a:t>
            </a:r>
          </a:p>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CDS clinics/ Domiciliary visits</a:t>
            </a:r>
          </a:p>
          <a:p>
            <a:pPr marL="342900" indent="-342900">
              <a:spcBef>
                <a:spcPct val="50000"/>
              </a:spcBef>
              <a:buClr>
                <a:schemeClr val="accent1"/>
              </a:buClr>
              <a:buFont typeface="Wingdings" panose="05000000000000000000" pitchFamily="2" charset="2"/>
              <a:buChar char="v"/>
            </a:pPr>
            <a:r>
              <a:rPr lang="en-GB" sz="2400" dirty="0">
                <a:latin typeface="Arial" panose="020B0604020202020204" pitchFamily="34" charset="0"/>
                <a:cs typeface="Arial" panose="020B0604020202020204" pitchFamily="34" charset="0"/>
              </a:rPr>
              <a:t>Lots of Oral Health information &amp; resources on our website </a:t>
            </a:r>
            <a:r>
              <a:rPr lang="en-GB" sz="2400" u="sng" dirty="0">
                <a:latin typeface="Arial" panose="020B0604020202020204" pitchFamily="34" charset="0"/>
                <a:cs typeface="Arial" panose="020B0604020202020204" pitchFamily="34" charset="0"/>
                <a:hlinkClick r:id="rId3"/>
              </a:rPr>
              <a:t>www.communitydentalservices.co.uk</a:t>
            </a:r>
            <a:endParaRPr lang="en-GB" sz="2400" u="sng" dirty="0">
              <a:latin typeface="Arial" panose="020B0604020202020204" pitchFamily="34" charset="0"/>
              <a:cs typeface="Arial" panose="020B0604020202020204" pitchFamily="34" charset="0"/>
            </a:endParaRPr>
          </a:p>
        </p:txBody>
      </p:sp>
      <p:pic>
        <p:nvPicPr>
          <p:cNvPr id="6" name="Picture 5" descr="mouth model and brushes2">
            <a:extLst>
              <a:ext uri="{FF2B5EF4-FFF2-40B4-BE49-F238E27FC236}">
                <a16:creationId xmlns:a16="http://schemas.microsoft.com/office/drawing/2014/main" id="{60A0F358-2948-4B31-B8B5-D270FD05276C}"/>
              </a:ext>
            </a:extLst>
          </p:cNvPr>
          <p:cNvPicPr>
            <a:picLocks noChangeAspect="1" noChangeArrowheads="1"/>
          </p:cNvPicPr>
          <p:nvPr/>
        </p:nvPicPr>
        <p:blipFill>
          <a:blip r:embed="rId4"/>
          <a:srcRect/>
          <a:stretch>
            <a:fillRect/>
          </a:stretch>
        </p:blipFill>
        <p:spPr bwMode="auto">
          <a:xfrm>
            <a:off x="6262945" y="2289101"/>
            <a:ext cx="2458616" cy="2279798"/>
          </a:xfrm>
          <a:prstGeom prst="rect">
            <a:avLst/>
          </a:prstGeom>
          <a:noFill/>
          <a:ln w="9525">
            <a:noFill/>
            <a:miter lim="800000"/>
            <a:headEnd/>
            <a:tailEnd/>
          </a:ln>
        </p:spPr>
      </p:pic>
    </p:spTree>
    <p:extLst>
      <p:ext uri="{BB962C8B-B14F-4D97-AF65-F5344CB8AC3E}">
        <p14:creationId xmlns:p14="http://schemas.microsoft.com/office/powerpoint/2010/main" val="2820868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051C-2CAC-4520-AA06-20E3FF01C9DC}"/>
              </a:ext>
            </a:extLst>
          </p:cNvPr>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		Oral health team 			contacts</a:t>
            </a:r>
          </a:p>
        </p:txBody>
      </p:sp>
      <p:sp>
        <p:nvSpPr>
          <p:cNvPr id="3" name="Content Placeholder 2">
            <a:extLst>
              <a:ext uri="{FF2B5EF4-FFF2-40B4-BE49-F238E27FC236}">
                <a16:creationId xmlns:a16="http://schemas.microsoft.com/office/drawing/2014/main" id="{92F33948-EE52-4327-991B-808EC2766E10}"/>
              </a:ext>
            </a:extLst>
          </p:cNvPr>
          <p:cNvSpPr>
            <a:spLocks noGrp="1"/>
          </p:cNvSpPr>
          <p:nvPr>
            <p:ph sz="quarter" idx="13"/>
          </p:nvPr>
        </p:nvSpPr>
        <p:spPr>
          <a:xfrm>
            <a:off x="676654" y="2679192"/>
            <a:ext cx="7855785" cy="3447288"/>
          </a:xfrm>
        </p:spPr>
        <p:txBody>
          <a:bodyPr/>
          <a:lstStyle/>
          <a:p>
            <a:pPr marL="0" indent="0">
              <a:spcBef>
                <a:spcPct val="50000"/>
              </a:spcBef>
              <a:buClr>
                <a:schemeClr val="accent1"/>
              </a:buClr>
              <a:buNone/>
            </a:pPr>
            <a:r>
              <a:rPr lang="en-GB" sz="2800" b="1" dirty="0">
                <a:latin typeface="Arial" panose="020B0604020202020204" pitchFamily="34" charset="0"/>
                <a:cs typeface="Arial" panose="020B0604020202020204" pitchFamily="34" charset="0"/>
              </a:rPr>
              <a:t>Contact:</a:t>
            </a:r>
          </a:p>
          <a:p>
            <a:pPr marL="342900" indent="-342900">
              <a:spcBef>
                <a:spcPct val="50000"/>
              </a:spcBef>
              <a:buClr>
                <a:schemeClr val="accent1"/>
              </a:buClr>
              <a:buFont typeface="Wingdings" panose="05000000000000000000" pitchFamily="2" charset="2"/>
              <a:buChar char="v"/>
            </a:pPr>
            <a:r>
              <a:rPr lang="en-GB" sz="2800">
                <a:latin typeface="Arial" panose="020B0604020202020204" pitchFamily="34" charset="0"/>
                <a:cs typeface="Arial" panose="020B0604020202020204" pitchFamily="34" charset="0"/>
                <a:hlinkClick r:id="rId3"/>
              </a:rPr>
              <a:t>Claire</a:t>
            </a:r>
            <a:r>
              <a:rPr lang="en-GB" sz="2800" dirty="0">
                <a:latin typeface="Arial" panose="020B0604020202020204" pitchFamily="34" charset="0"/>
                <a:cs typeface="Arial" panose="020B0604020202020204" pitchFamily="34" charset="0"/>
                <a:hlinkClick r:id="rId3"/>
              </a:rPr>
              <a:t>.Hobbs@cds-cic.co.uk</a:t>
            </a:r>
            <a:r>
              <a:rPr lang="en-GB" sz="2800" dirty="0">
                <a:latin typeface="Arial" panose="020B0604020202020204" pitchFamily="34" charset="0"/>
                <a:cs typeface="Arial" panose="020B0604020202020204" pitchFamily="34" charset="0"/>
              </a:rPr>
              <a:t> 07443499333</a:t>
            </a:r>
          </a:p>
          <a:p>
            <a:pPr marL="342900" indent="-342900">
              <a:spcBef>
                <a:spcPct val="50000"/>
              </a:spcBef>
              <a:buClr>
                <a:schemeClr val="accent1"/>
              </a:buClr>
              <a:buFont typeface="Wingdings" panose="05000000000000000000" pitchFamily="2" charset="2"/>
              <a:buChar char="v"/>
            </a:pPr>
            <a:r>
              <a:rPr lang="en-GB" sz="2800" dirty="0">
                <a:latin typeface="Arial" panose="020B0604020202020204" pitchFamily="34" charset="0"/>
                <a:cs typeface="Arial" panose="020B0604020202020204" pitchFamily="34" charset="0"/>
                <a:hlinkClick r:id="rId4"/>
              </a:rPr>
              <a:t>Toyah.Khan@cds-cic.co.uk</a:t>
            </a:r>
            <a:r>
              <a:rPr lang="en-GB" sz="2800" dirty="0">
                <a:latin typeface="Arial" panose="020B0604020202020204" pitchFamily="34" charset="0"/>
                <a:cs typeface="Arial" panose="020B0604020202020204" pitchFamily="34" charset="0"/>
              </a:rPr>
              <a:t> 07880163908</a:t>
            </a:r>
          </a:p>
          <a:p>
            <a:endParaRPr lang="en-GB" dirty="0"/>
          </a:p>
        </p:txBody>
      </p:sp>
    </p:spTree>
    <p:extLst>
      <p:ext uri="{BB962C8B-B14F-4D97-AF65-F5344CB8AC3E}">
        <p14:creationId xmlns:p14="http://schemas.microsoft.com/office/powerpoint/2010/main" val="4129686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F98B97-4EAF-42C5-BA2A-BA9223A9C58A}"/>
              </a:ext>
            </a:extLst>
          </p:cNvPr>
          <p:cNvSpPr/>
          <p:nvPr/>
        </p:nvSpPr>
        <p:spPr>
          <a:xfrm>
            <a:off x="251520" y="2408694"/>
            <a:ext cx="8640960" cy="4191917"/>
          </a:xfrm>
          <a:prstGeom prst="rect">
            <a:avLst/>
          </a:prstGeom>
        </p:spPr>
        <p:txBody>
          <a:bodyPr wrap="square">
            <a:spAutoFit/>
          </a:bodyPr>
          <a:lstStyle/>
          <a:p>
            <a:pPr marL="92075">
              <a:lnSpc>
                <a:spcPct val="90000"/>
              </a:lnSpc>
              <a:buClr>
                <a:schemeClr val="folHlink"/>
              </a:buClr>
              <a:buSzPct val="80000"/>
            </a:pPr>
            <a:r>
              <a:rPr lang="en-GB" sz="2400" b="1" i="1" dirty="0">
                <a:latin typeface="Arial" panose="020B0604020202020204" pitchFamily="34" charset="0"/>
                <a:cs typeface="Arial" panose="020B0604020202020204" pitchFamily="34" charset="0"/>
              </a:rPr>
              <a:t>Please complete your evaluation form here:</a:t>
            </a:r>
          </a:p>
          <a:p>
            <a:pPr marL="92075">
              <a:lnSpc>
                <a:spcPct val="90000"/>
              </a:lnSpc>
              <a:buClr>
                <a:schemeClr val="folHlink"/>
              </a:buClr>
              <a:buSzPct val="80000"/>
            </a:pPr>
            <a:r>
              <a:rPr lang="en-GB" sz="2400" b="1" dirty="0">
                <a:latin typeface="Arial" panose="020B0604020202020204" pitchFamily="34" charset="0"/>
                <a:cs typeface="Arial" panose="020B0604020202020204" pitchFamily="34" charset="0"/>
                <a:hlinkClick r:id="rId3"/>
              </a:rPr>
              <a:t>https://forms.office.com/Pages/ResponsePage.aspx?id=BGTVb1eNdkuheiLEHw6uPemj0uKHIaBDnO-NigVx3RZUMkhISzJXVE9KSjhTV000Slg2WkFNUFc1Qy4u</a:t>
            </a:r>
            <a:endParaRPr lang="en-GB" sz="2400" b="1" dirty="0">
              <a:latin typeface="Arial" panose="020B0604020202020204" pitchFamily="34" charset="0"/>
              <a:cs typeface="Arial" panose="020B0604020202020204" pitchFamily="34" charset="0"/>
            </a:endParaRPr>
          </a:p>
          <a:p>
            <a:pPr marL="92075">
              <a:lnSpc>
                <a:spcPct val="90000"/>
              </a:lnSpc>
              <a:buClr>
                <a:schemeClr val="folHlink"/>
              </a:buClr>
              <a:buSzPct val="80000"/>
            </a:pPr>
            <a:endParaRPr lang="en-GB" sz="2400" b="1" i="1" dirty="0">
              <a:latin typeface="Arial" panose="020B0604020202020204" pitchFamily="34" charset="0"/>
              <a:cs typeface="Arial" panose="020B0604020202020204" pitchFamily="34" charset="0"/>
            </a:endParaRPr>
          </a:p>
          <a:p>
            <a:pPr marL="92075">
              <a:lnSpc>
                <a:spcPct val="90000"/>
              </a:lnSpc>
              <a:buClr>
                <a:schemeClr val="folHlink"/>
              </a:buClr>
              <a:buSzPct val="80000"/>
            </a:pPr>
            <a:r>
              <a:rPr lang="en-GB" sz="2400" b="1" i="1" dirty="0">
                <a:latin typeface="Arial" panose="020B0604020202020204" pitchFamily="34" charset="0"/>
                <a:cs typeface="Arial" panose="020B0604020202020204" pitchFamily="34" charset="0"/>
              </a:rPr>
              <a:t>Please complete your quiz here: </a:t>
            </a:r>
          </a:p>
          <a:p>
            <a:pPr marL="92075">
              <a:lnSpc>
                <a:spcPct val="90000"/>
              </a:lnSpc>
              <a:buClr>
                <a:schemeClr val="folHlink"/>
              </a:buClr>
              <a:buSzPct val="80000"/>
            </a:pPr>
            <a:r>
              <a:rPr lang="en-GB" sz="2400" b="1" u="sng" dirty="0">
                <a:latin typeface="Arial" panose="020B0604020202020204" pitchFamily="34" charset="0"/>
                <a:cs typeface="Arial" panose="020B0604020202020204" pitchFamily="34" charset="0"/>
                <a:hlinkClick r:id="rId4"/>
              </a:rPr>
              <a:t>https://forms.office.com/Pages/ResponsePage.aspx?id=BGTVb1eNdkuheiLEHw6uPemj0uKHIaBDnO-NigVx3RZUNDJYWEFVQ0RURE9DRU00NUtUVDk1WDNGVS4u</a:t>
            </a:r>
            <a:endParaRPr lang="en-GB" sz="2400" b="1" i="1" dirty="0">
              <a:latin typeface="Arial" panose="020B0604020202020204" pitchFamily="34" charset="0"/>
              <a:cs typeface="Arial" panose="020B0604020202020204" pitchFamily="34" charset="0"/>
            </a:endParaRPr>
          </a:p>
          <a:p>
            <a:pPr marL="92075">
              <a:lnSpc>
                <a:spcPct val="90000"/>
              </a:lnSpc>
              <a:buClr>
                <a:schemeClr val="folHlink"/>
              </a:buClr>
              <a:buSzPct val="80000"/>
            </a:pPr>
            <a:endParaRPr lang="en-GB" sz="2800" b="1" i="1" dirty="0">
              <a:latin typeface="Calibri" pitchFamily="34" charset="0"/>
            </a:endParaRPr>
          </a:p>
          <a:p>
            <a:pPr marL="92075">
              <a:lnSpc>
                <a:spcPct val="90000"/>
              </a:lnSpc>
              <a:buClr>
                <a:schemeClr val="folHlink"/>
              </a:buClr>
              <a:buSzPct val="80000"/>
            </a:pPr>
            <a:endParaRPr lang="en-GB" sz="2800" b="1" i="1" dirty="0">
              <a:latin typeface="Calibri" pitchFamily="34" charset="0"/>
            </a:endParaRPr>
          </a:p>
        </p:txBody>
      </p:sp>
      <p:sp>
        <p:nvSpPr>
          <p:cNvPr id="7" name="Rectangle 6">
            <a:extLst>
              <a:ext uri="{FF2B5EF4-FFF2-40B4-BE49-F238E27FC236}">
                <a16:creationId xmlns:a16="http://schemas.microsoft.com/office/drawing/2014/main" id="{39DBA23B-4D26-4D3E-B320-E25251939049}"/>
              </a:ext>
            </a:extLst>
          </p:cNvPr>
          <p:cNvSpPr/>
          <p:nvPr/>
        </p:nvSpPr>
        <p:spPr>
          <a:xfrm>
            <a:off x="-396552" y="1700808"/>
            <a:ext cx="4572000" cy="707886"/>
          </a:xfrm>
          <a:prstGeom prst="rect">
            <a:avLst/>
          </a:prstGeom>
        </p:spPr>
        <p:txBody>
          <a:bodyPr>
            <a:spAutoFit/>
          </a:bodyPr>
          <a:lstStyle/>
          <a:p>
            <a:pPr algn="ctr" fontAlgn="auto">
              <a:spcBef>
                <a:spcPts val="0"/>
              </a:spcBef>
              <a:spcAft>
                <a:spcPts val="0"/>
              </a:spcAft>
              <a:defRPr/>
            </a:pPr>
            <a:r>
              <a:rPr lang="en-GB" sz="4000" b="1" dirty="0">
                <a:solidFill>
                  <a:schemeClr val="accent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4807883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0356-ABED-49D7-A4CC-E0082D631234}"/>
              </a:ext>
            </a:extLst>
          </p:cNvPr>
          <p:cNvSpPr>
            <a:spLocks noGrp="1"/>
          </p:cNvSpPr>
          <p:nvPr>
            <p:ph type="title"/>
          </p:nvPr>
        </p:nvSpPr>
        <p:spPr>
          <a:xfrm>
            <a:off x="3059832" y="188640"/>
            <a:ext cx="6419056" cy="1252728"/>
          </a:xfrm>
        </p:spPr>
        <p:txBody>
          <a:bodyPr>
            <a:normAutofit fontScale="90000"/>
          </a:bodyPr>
          <a:lstStyle/>
          <a:p>
            <a:r>
              <a:rPr lang="en-GB" b="1" dirty="0">
                <a:latin typeface="Arial" panose="020B0604020202020204" pitchFamily="34" charset="0"/>
                <a:cs typeface="Arial" panose="020B0604020202020204" pitchFamily="34" charset="0"/>
              </a:rPr>
              <a:t>QR Code for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Evaluation </a:t>
            </a:r>
          </a:p>
        </p:txBody>
      </p:sp>
      <p:pic>
        <p:nvPicPr>
          <p:cNvPr id="6" name="Content Placeholder 5" descr="Qr code&#10;&#10;Description automatically generated">
            <a:extLst>
              <a:ext uri="{FF2B5EF4-FFF2-40B4-BE49-F238E27FC236}">
                <a16:creationId xmlns:a16="http://schemas.microsoft.com/office/drawing/2014/main" id="{DC404CDD-931C-47D7-8882-5554F256012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50686" y="2564904"/>
            <a:ext cx="3446463" cy="3446463"/>
          </a:xfrm>
        </p:spPr>
      </p:pic>
    </p:spTree>
    <p:extLst>
      <p:ext uri="{BB962C8B-B14F-4D97-AF65-F5344CB8AC3E}">
        <p14:creationId xmlns:p14="http://schemas.microsoft.com/office/powerpoint/2010/main" val="4014461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B355-7541-46F8-B835-8B4E12BEC40E}"/>
              </a:ext>
            </a:extLst>
          </p:cNvPr>
          <p:cNvSpPr>
            <a:spLocks noGrp="1"/>
          </p:cNvSpPr>
          <p:nvPr>
            <p:ph type="title"/>
          </p:nvPr>
        </p:nvSpPr>
        <p:spPr>
          <a:xfrm>
            <a:off x="3059832" y="260648"/>
            <a:ext cx="6419056" cy="1252728"/>
          </a:xfrm>
        </p:spPr>
        <p:txBody>
          <a:bodyPr>
            <a:normAutofit fontScale="90000"/>
          </a:bodyPr>
          <a:lstStyle/>
          <a:p>
            <a:r>
              <a:rPr lang="en-GB" b="1" dirty="0">
                <a:latin typeface="Arial" panose="020B0604020202020204" pitchFamily="34" charset="0"/>
                <a:cs typeface="Arial" panose="020B0604020202020204" pitchFamily="34" charset="0"/>
              </a:rPr>
              <a:t>QR Code for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Oral Health Quiz </a:t>
            </a:r>
            <a:endParaRPr lang="en-GB" dirty="0"/>
          </a:p>
        </p:txBody>
      </p:sp>
      <p:pic>
        <p:nvPicPr>
          <p:cNvPr id="6" name="Content Placeholder 5" descr="Qr code&#10;&#10;Description automatically generated">
            <a:extLst>
              <a:ext uri="{FF2B5EF4-FFF2-40B4-BE49-F238E27FC236}">
                <a16:creationId xmlns:a16="http://schemas.microsoft.com/office/drawing/2014/main" id="{251C65EE-3BC4-4463-BD0A-C61835AEB76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42674" y="2636912"/>
            <a:ext cx="3446463" cy="3446463"/>
          </a:xfrm>
        </p:spPr>
      </p:pic>
    </p:spTree>
    <p:extLst>
      <p:ext uri="{BB962C8B-B14F-4D97-AF65-F5344CB8AC3E}">
        <p14:creationId xmlns:p14="http://schemas.microsoft.com/office/powerpoint/2010/main" val="3248256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3784-20D5-40ED-A0EA-CAF1D6DFBB7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References </a:t>
            </a:r>
          </a:p>
        </p:txBody>
      </p:sp>
      <p:sp>
        <p:nvSpPr>
          <p:cNvPr id="5" name="Rectangle 4">
            <a:extLst>
              <a:ext uri="{FF2B5EF4-FFF2-40B4-BE49-F238E27FC236}">
                <a16:creationId xmlns:a16="http://schemas.microsoft.com/office/drawing/2014/main" id="{7EEEA768-E17C-4516-BF57-3BBB9291FE2D}"/>
              </a:ext>
            </a:extLst>
          </p:cNvPr>
          <p:cNvSpPr/>
          <p:nvPr/>
        </p:nvSpPr>
        <p:spPr>
          <a:xfrm>
            <a:off x="683568" y="2420888"/>
            <a:ext cx="8208912" cy="677108"/>
          </a:xfrm>
          <a:prstGeom prst="rect">
            <a:avLst/>
          </a:prstGeom>
        </p:spPr>
        <p:txBody>
          <a:bodyPr wrap="square">
            <a:spAutoFit/>
          </a:bodyPr>
          <a:lstStyle/>
          <a:p>
            <a:pPr marL="285750" indent="-285750">
              <a:buClr>
                <a:schemeClr val="accent1"/>
              </a:buClr>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7FC46F2-7627-4649-9B17-FCE3CC3292B3}"/>
              </a:ext>
            </a:extLst>
          </p:cNvPr>
          <p:cNvSpPr/>
          <p:nvPr/>
        </p:nvSpPr>
        <p:spPr>
          <a:xfrm>
            <a:off x="269535" y="2132856"/>
            <a:ext cx="8208912" cy="4278094"/>
          </a:xfrm>
          <a:prstGeom prst="rect">
            <a:avLst/>
          </a:prstGeom>
        </p:spPr>
        <p:txBody>
          <a:bodyPr wrap="square">
            <a:spAutoFit/>
          </a:bodyPr>
          <a:lstStyle/>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Mouth Care Matters (2019) Mouth Care Matters, a guide for hospital healthcare professionals. Second Edition. Online at: </a:t>
            </a:r>
            <a:r>
              <a:rPr lang="en-GB" u="sng" dirty="0">
                <a:latin typeface="Arial" panose="020B0604020202020204" pitchFamily="34" charset="0"/>
                <a:cs typeface="Arial" panose="020B0604020202020204" pitchFamily="34" charset="0"/>
                <a:hlinkClick r:id="rId3"/>
              </a:rPr>
              <a:t>https://mouthcarematters.hee.nhs.uk/links-resources/mouth-care-matters-resources-2/</a:t>
            </a:r>
            <a:endParaRPr lang="en-GB" dirty="0">
              <a:latin typeface="Arial" panose="020B0604020202020204" pitchFamily="34" charset="0"/>
              <a:cs typeface="Arial" panose="020B0604020202020204" pitchFamily="34" charset="0"/>
            </a:endParaRPr>
          </a:p>
          <a:p>
            <a:pPr>
              <a:buClr>
                <a:schemeClr val="accent1"/>
              </a:buClr>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NICE Oral Health Assessment Tool. Online at: </a:t>
            </a:r>
            <a:r>
              <a:rPr lang="en-GB" dirty="0">
                <a:latin typeface="Arial" panose="020B0604020202020204" pitchFamily="34" charset="0"/>
                <a:cs typeface="Arial" panose="020B0604020202020204" pitchFamily="34" charset="0"/>
                <a:hlinkClick r:id="rId4"/>
              </a:rPr>
              <a:t>https://www.nice.org.uk/improving-oral-health-for-adults-in-care-homes</a:t>
            </a:r>
            <a:r>
              <a:rPr lang="en-GB" dirty="0">
                <a:latin typeface="Arial" panose="020B0604020202020204" pitchFamily="34" charset="0"/>
                <a:cs typeface="Arial" panose="020B0604020202020204" pitchFamily="34" charset="0"/>
              </a:rPr>
              <a:t> </a:t>
            </a:r>
          </a:p>
          <a:p>
            <a:pPr>
              <a:buClr>
                <a:schemeClr val="accent1"/>
              </a:buClr>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Wrigley Oral Healthcare ,(2016). The Stephan Curve. Online at:</a:t>
            </a:r>
          </a:p>
          <a:p>
            <a:pPr>
              <a:buClr>
                <a:schemeClr val="accent1"/>
              </a:buClr>
            </a:pPr>
            <a:r>
              <a:rPr lang="en-GB" dirty="0">
                <a:solidFill>
                  <a:schemeClr val="accent6"/>
                </a:solidFill>
                <a:latin typeface="Arial" panose="020B0604020202020204" pitchFamily="34" charset="0"/>
                <a:cs typeface="Arial" panose="020B0604020202020204" pitchFamily="34" charset="0"/>
              </a:rPr>
              <a:t>      </a:t>
            </a:r>
            <a:r>
              <a:rPr lang="en-GB" dirty="0">
                <a:solidFill>
                  <a:schemeClr val="accent6"/>
                </a:solidFill>
                <a:latin typeface="Arial" panose="020B0604020202020204" pitchFamily="34" charset="0"/>
                <a:cs typeface="Arial" panose="020B0604020202020204" pitchFamily="34" charset="0"/>
                <a:hlinkClick r:id="rId5"/>
              </a:rPr>
              <a:t>https://www.wrigleyoralhealthcare.co.uk/research-and-evidence</a:t>
            </a:r>
            <a:endParaRPr lang="en-GB" dirty="0">
              <a:solidFill>
                <a:schemeClr val="accent6"/>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v"/>
            </a:pPr>
            <a:r>
              <a:rPr lang="en-GB" dirty="0">
                <a:latin typeface="Arial" panose="020B0604020202020204" pitchFamily="34" charset="0"/>
                <a:cs typeface="Arial" panose="020B0604020202020204" pitchFamily="34" charset="0"/>
              </a:rPr>
              <a:t>CQC Smiling matters, Oral Health Care in Care Homes. (June, 2019) Online at: </a:t>
            </a:r>
            <a:r>
              <a:rPr lang="en-GB" u="sng" dirty="0">
                <a:latin typeface="Arial" panose="020B0604020202020204" pitchFamily="34" charset="0"/>
                <a:cs typeface="Arial" panose="020B0604020202020204" pitchFamily="34" charset="0"/>
                <a:hlinkClick r:id="rId6"/>
              </a:rPr>
              <a:t>https://www.cqc.org.uk/publications/major-report/smiling-matters-oral-health-care-care-homes</a:t>
            </a:r>
            <a:endParaRPr lang="en-GB" dirty="0">
              <a:latin typeface="Arial" panose="020B0604020202020204" pitchFamily="34" charset="0"/>
              <a:cs typeface="Arial" panose="020B0604020202020204" pitchFamily="34" charset="0"/>
            </a:endParaRPr>
          </a:p>
          <a:p>
            <a:pPr>
              <a:buClr>
                <a:schemeClr val="accent1"/>
              </a:buCl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6039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5E82-CC0B-4654-A768-7871CD8A6416}"/>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References </a:t>
            </a:r>
            <a:endParaRPr lang="en-GB" dirty="0"/>
          </a:p>
        </p:txBody>
      </p:sp>
      <p:sp>
        <p:nvSpPr>
          <p:cNvPr id="3" name="Content Placeholder 2">
            <a:extLst>
              <a:ext uri="{FF2B5EF4-FFF2-40B4-BE49-F238E27FC236}">
                <a16:creationId xmlns:a16="http://schemas.microsoft.com/office/drawing/2014/main" id="{7D193C17-EEBF-4864-AA2A-39B2B5A2C499}"/>
              </a:ext>
            </a:extLst>
          </p:cNvPr>
          <p:cNvSpPr>
            <a:spLocks noGrp="1"/>
          </p:cNvSpPr>
          <p:nvPr>
            <p:ph sz="quarter" idx="13"/>
          </p:nvPr>
        </p:nvSpPr>
        <p:spPr>
          <a:xfrm>
            <a:off x="395536" y="1988840"/>
            <a:ext cx="8032348" cy="4248472"/>
          </a:xfrm>
        </p:spPr>
        <p:txBody>
          <a:bodyPr>
            <a:normAutofit/>
          </a:bodyPr>
          <a:lstStyle/>
          <a:p>
            <a:pPr marL="285750" indent="-285750">
              <a:buFont typeface="Wingdings" panose="05000000000000000000" pitchFamily="2" charset="2"/>
              <a:buChar char="v"/>
            </a:pPr>
            <a:endParaRPr lang="en-GB" sz="2200" u="sng" dirty="0"/>
          </a:p>
          <a:p>
            <a:pPr marL="0" indent="0">
              <a:buClr>
                <a:schemeClr val="accent1"/>
              </a:buClr>
              <a:buNone/>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2000" dirty="0">
              <a:latin typeface="Arial" panose="020B0604020202020204" pitchFamily="34" charset="0"/>
              <a:cs typeface="Arial" panose="020B0604020202020204" pitchFamily="34" charset="0"/>
              <a:hlinkClick r:id="rId2"/>
            </a:endParaRPr>
          </a:p>
          <a:p>
            <a:endParaRPr lang="en-GB" dirty="0">
              <a:latin typeface="Arial" panose="020B0604020202020204" pitchFamily="34" charset="0"/>
              <a:cs typeface="Arial" panose="020B0604020202020204" pitchFamily="34" charset="0"/>
            </a:endParaRPr>
          </a:p>
          <a:p>
            <a:endParaRPr lang="en-GB" dirty="0"/>
          </a:p>
        </p:txBody>
      </p:sp>
      <p:sp>
        <p:nvSpPr>
          <p:cNvPr id="4" name="Rectangle 3">
            <a:extLst>
              <a:ext uri="{FF2B5EF4-FFF2-40B4-BE49-F238E27FC236}">
                <a16:creationId xmlns:a16="http://schemas.microsoft.com/office/drawing/2014/main" id="{A173DB5E-C05F-4A63-A855-6B443BAE0F11}"/>
              </a:ext>
            </a:extLst>
          </p:cNvPr>
          <p:cNvSpPr/>
          <p:nvPr/>
        </p:nvSpPr>
        <p:spPr>
          <a:xfrm>
            <a:off x="663275" y="2220250"/>
            <a:ext cx="8032348" cy="3785652"/>
          </a:xfrm>
          <a:prstGeom prst="rect">
            <a:avLst/>
          </a:prstGeom>
        </p:spPr>
        <p:txBody>
          <a:bodyPr wrap="square">
            <a:spAutoFit/>
          </a:bodyPr>
          <a:lstStyle/>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Alzheimer’s Society.  Dementia Guide. Online at: </a:t>
            </a:r>
          </a:p>
          <a:p>
            <a:pPr>
              <a:buClr>
                <a:schemeClr val="accent1"/>
              </a:buClr>
            </a:pPr>
            <a:r>
              <a:rPr lang="en-GB" sz="2000" dirty="0">
                <a:latin typeface="Arial" panose="020B0604020202020204" pitchFamily="34" charset="0"/>
                <a:cs typeface="Arial" panose="020B0604020202020204" pitchFamily="34" charset="0"/>
                <a:hlinkClick r:id="rId3"/>
              </a:rPr>
              <a:t>    https://www.alzheimers.org.uk/publications-about-dementia/the-dementia-guide</a:t>
            </a:r>
            <a:endParaRPr lang="en-GB" sz="2000" dirty="0">
              <a:latin typeface="Arial" panose="020B0604020202020204" pitchFamily="34" charset="0"/>
              <a:cs typeface="Arial" panose="020B0604020202020204" pitchFamily="34" charset="0"/>
            </a:endParaRPr>
          </a:p>
          <a:p>
            <a:pPr>
              <a:buClr>
                <a:schemeClr val="accent1"/>
              </a:buClr>
            </a:pP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NHS Choices. Find Dentist Services. Online at: </a:t>
            </a:r>
            <a:r>
              <a:rPr lang="en-GB" sz="2000" dirty="0">
                <a:latin typeface="Arial" panose="020B0604020202020204" pitchFamily="34" charset="0"/>
                <a:cs typeface="Arial" panose="020B0604020202020204" pitchFamily="34" charset="0"/>
                <a:hlinkClick r:id="rId4"/>
              </a:rPr>
              <a:t>https://www.nhs.uk/Service-Search/Dentists/LocationSearch/3</a:t>
            </a: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Dementia Friendly Communities- </a:t>
            </a:r>
            <a:r>
              <a:rPr lang="en-GB" sz="2000" dirty="0">
                <a:latin typeface="Arial" panose="020B0604020202020204" pitchFamily="34" charset="0"/>
                <a:cs typeface="Arial" panose="020B0604020202020204" pitchFamily="34" charset="0"/>
                <a:hlinkClick r:id="rId5"/>
              </a:rPr>
              <a:t>https://www.dementiafriends.org.uk/WEBArticle?page=dementia-friendly-communities#.Xx7jdZ5Kg2w</a:t>
            </a:r>
            <a:endParaRPr lang="en-GB" sz="2000" dirty="0">
              <a:latin typeface="Arial" panose="020B0604020202020204" pitchFamily="34" charset="0"/>
              <a:cs typeface="Arial" panose="020B0604020202020204" pitchFamily="34" charset="0"/>
            </a:endParaRPr>
          </a:p>
          <a:p>
            <a:pPr>
              <a:buClr>
                <a:schemeClr val="accent1"/>
              </a:buClr>
            </a:pPr>
            <a:endParaRPr lang="en-GB" sz="2000" dirty="0">
              <a:latin typeface="Arial" panose="020B0604020202020204" pitchFamily="34" charset="0"/>
              <a:cs typeface="Arial" panose="020B0604020202020204" pitchFamily="34" charset="0"/>
            </a:endParaRPr>
          </a:p>
          <a:p>
            <a:pPr>
              <a:buClr>
                <a:schemeClr val="accent1"/>
              </a:buClr>
              <a:buFont typeface="Wingdings" panose="05000000000000000000" pitchFamily="2" charset="2"/>
              <a:buChar char="v"/>
            </a:pPr>
            <a:r>
              <a:rPr lang="en-GB" sz="2000" dirty="0">
                <a:latin typeface="Arial" panose="020B0604020202020204" pitchFamily="34" charset="0"/>
                <a:cs typeface="Arial" panose="020B0604020202020204" pitchFamily="34" charset="0"/>
              </a:rPr>
              <a:t>Dementia Friends- </a:t>
            </a:r>
            <a:r>
              <a:rPr lang="en-GB" sz="2000" dirty="0">
                <a:latin typeface="Arial" panose="020B0604020202020204" pitchFamily="34" charset="0"/>
                <a:cs typeface="Arial" panose="020B0604020202020204" pitchFamily="34" charset="0"/>
                <a:hlinkClick r:id="rId6"/>
              </a:rPr>
              <a:t>https://www.dementiafriends.org.uk/</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074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BC8B-6291-4BC8-A117-48781B9CC74C}"/>
              </a:ext>
            </a:extLst>
          </p:cNvPr>
          <p:cNvSpPr>
            <a:spLocks noGrp="1"/>
          </p:cNvSpPr>
          <p:nvPr>
            <p:ph type="title"/>
          </p:nvPr>
        </p:nvSpPr>
        <p:spPr>
          <a:xfrm>
            <a:off x="3347864" y="338328"/>
            <a:ext cx="6419056" cy="1252728"/>
          </a:xfrm>
        </p:spPr>
        <p:txBody>
          <a:bodyPr/>
          <a:lstStyle/>
          <a:p>
            <a:r>
              <a:rPr lang="en-GB" b="1" dirty="0">
                <a:latin typeface="Arial" panose="020B0604020202020204" pitchFamily="34" charset="0"/>
                <a:cs typeface="Arial" panose="020B0604020202020204" pitchFamily="34" charset="0"/>
              </a:rPr>
              <a:t>References</a:t>
            </a:r>
            <a:r>
              <a:rPr lang="en-GB" dirty="0"/>
              <a:t> </a:t>
            </a:r>
          </a:p>
        </p:txBody>
      </p:sp>
      <p:sp>
        <p:nvSpPr>
          <p:cNvPr id="3" name="Content Placeholder 2">
            <a:extLst>
              <a:ext uri="{FF2B5EF4-FFF2-40B4-BE49-F238E27FC236}">
                <a16:creationId xmlns:a16="http://schemas.microsoft.com/office/drawing/2014/main" id="{475B1DEA-35A3-47AB-9282-3EBE8205A800}"/>
              </a:ext>
            </a:extLst>
          </p:cNvPr>
          <p:cNvSpPr>
            <a:spLocks noGrp="1"/>
          </p:cNvSpPr>
          <p:nvPr>
            <p:ph sz="quarter" idx="13"/>
          </p:nvPr>
        </p:nvSpPr>
        <p:spPr>
          <a:xfrm>
            <a:off x="324137" y="2348880"/>
            <a:ext cx="8363272" cy="4170792"/>
          </a:xfrm>
        </p:spPr>
        <p:txBody>
          <a:bodyPr>
            <a:normAutofit/>
          </a:bodyPr>
          <a:lstStyle/>
          <a:p>
            <a:pPr>
              <a:buFont typeface="Wingdings" panose="05000000000000000000" pitchFamily="2" charset="2"/>
              <a:buChar char="v"/>
            </a:pPr>
            <a:r>
              <a:rPr lang="en-GB" sz="1800" dirty="0">
                <a:solidFill>
                  <a:schemeClr val="tx1"/>
                </a:solidFill>
                <a:latin typeface="Arial" panose="020B0604020202020204" pitchFamily="34" charset="0"/>
                <a:cs typeface="Arial" panose="020B0604020202020204" pitchFamily="34" charset="0"/>
              </a:rPr>
              <a:t>Denture care - (Video produced by Health Education England):</a:t>
            </a:r>
            <a:endParaRPr lang="en-GB" sz="1800" i="1" u="sng" dirty="0">
              <a:solidFill>
                <a:schemeClr val="tx1"/>
              </a:solidFill>
              <a:latin typeface="Arial" panose="020B0604020202020204" pitchFamily="34" charset="0"/>
              <a:cs typeface="Arial" panose="020B0604020202020204" pitchFamily="34" charset="0"/>
            </a:endParaRPr>
          </a:p>
          <a:p>
            <a:pPr marL="0" indent="0">
              <a:buNone/>
            </a:pPr>
            <a:r>
              <a:rPr lang="en-GB" sz="1800" b="1" dirty="0">
                <a:solidFill>
                  <a:srgbClr val="E682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https://www.youtube.com/watch?v=aJvsFUtRL9k&amp;list=PLrVQaAxyJE3eYeayCLSUFpxtkMxWmRo7L&amp;index=1</a:t>
            </a:r>
            <a:endParaRPr lang="en-GB" sz="1800" b="1" dirty="0">
              <a:solidFill>
                <a:srgbClr val="E68200"/>
              </a:solidFill>
              <a:latin typeface="Arial" panose="020B0604020202020204" pitchFamily="34" charset="0"/>
              <a:cs typeface="Arial" panose="020B0604020202020204" pitchFamily="34" charset="0"/>
            </a:endParaRPr>
          </a:p>
          <a:p>
            <a:pPr marL="0" indent="0">
              <a:buNone/>
            </a:pPr>
            <a:endParaRPr lang="en-GB" sz="1800" b="1" dirty="0">
              <a:solidFill>
                <a:srgbClr val="E68200"/>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GB" sz="1800" dirty="0">
                <a:latin typeface="Arial" panose="020B0604020202020204" pitchFamily="34" charset="0"/>
                <a:cs typeface="Arial" panose="020B0604020202020204" pitchFamily="34" charset="0"/>
              </a:rPr>
              <a:t>Brushing in residents that are orally defensive- (Video produced by Health Education England):</a:t>
            </a:r>
            <a:r>
              <a:rPr lang="en-GB" sz="1800" b="1" dirty="0">
                <a:latin typeface="Arial" panose="020B0604020202020204" pitchFamily="34" charset="0"/>
                <a:cs typeface="Arial" panose="020B0604020202020204" pitchFamily="34" charset="0"/>
                <a:hlinkClick r:id="rId3"/>
              </a:rPr>
              <a:t>https://www.youtube.com/watch?v=ieQJFSUlOps</a:t>
            </a:r>
            <a:r>
              <a:rPr lang="en-GB" sz="1800" b="1" dirty="0">
                <a:latin typeface="Arial" panose="020B0604020202020204" pitchFamily="34" charset="0"/>
                <a:cs typeface="Arial" panose="020B0604020202020204" pitchFamily="34" charset="0"/>
              </a:rPr>
              <a:t> </a:t>
            </a:r>
          </a:p>
          <a:p>
            <a:pPr marL="0" indent="0">
              <a:buNone/>
            </a:pPr>
            <a:endParaRPr lang="en-GB" sz="1800" b="1" dirty="0">
              <a:latin typeface="Arial" panose="020B0604020202020204" pitchFamily="34" charset="0"/>
              <a:cs typeface="Arial" panose="020B0604020202020204" pitchFamily="34" charset="0"/>
            </a:endParaRPr>
          </a:p>
          <a:p>
            <a:pPr>
              <a:buClr>
                <a:schemeClr val="bg2">
                  <a:lumMod val="50000"/>
                </a:schemeClr>
              </a:buClr>
              <a:buFont typeface="Wingdings" panose="05000000000000000000" pitchFamily="2" charset="2"/>
              <a:buChar char="v"/>
            </a:pPr>
            <a:r>
              <a:rPr lang="en-GB" sz="1800" dirty="0">
                <a:solidFill>
                  <a:schemeClr val="tx1"/>
                </a:solidFill>
                <a:latin typeface="Arial" panose="020B0604020202020204" pitchFamily="34" charset="0"/>
                <a:cs typeface="Arial" panose="020B0604020202020204" pitchFamily="34" charset="0"/>
              </a:rPr>
              <a:t>Public Health England (2020) Adult Oral Health in Care Homes Toolkit. Online at: </a:t>
            </a:r>
            <a:r>
              <a:rPr lang="en-GB" sz="1800" u="sng" dirty="0">
                <a:latin typeface="Arial" panose="020B0604020202020204" pitchFamily="34" charset="0"/>
                <a:cs typeface="Arial" panose="020B0604020202020204" pitchFamily="34" charset="0"/>
                <a:hlinkClick r:id="rId4"/>
              </a:rPr>
              <a:t>https://www.gov.uk/government/publications/adult-oral-health-in-care-homes-toolkit</a:t>
            </a:r>
            <a:endParaRPr lang="en-GB" sz="1800" u="sng" dirty="0">
              <a:latin typeface="Arial" panose="020B0604020202020204" pitchFamily="34" charset="0"/>
              <a:cs typeface="Arial" panose="020B0604020202020204" pitchFamily="34" charset="0"/>
            </a:endParaRPr>
          </a:p>
          <a:p>
            <a:pPr marL="0" indent="0">
              <a:buClr>
                <a:schemeClr val="bg2">
                  <a:lumMod val="50000"/>
                </a:schemeClr>
              </a:buClr>
              <a:buNone/>
            </a:pPr>
            <a:endParaRPr lang="en-GB" sz="1800" i="1" u="sng" dirty="0">
              <a:latin typeface="Arial" panose="020B0604020202020204" pitchFamily="34" charset="0"/>
              <a:cs typeface="Arial" panose="020B0604020202020204" pitchFamily="34" charset="0"/>
            </a:endParaRPr>
          </a:p>
          <a:p>
            <a:pPr>
              <a:buClr>
                <a:schemeClr val="bg2">
                  <a:lumMod val="50000"/>
                </a:schemeClr>
              </a:buClr>
              <a:buFont typeface="Wingdings" panose="05000000000000000000" pitchFamily="2" charset="2"/>
              <a:buChar char="v"/>
            </a:pPr>
            <a:r>
              <a:rPr lang="en-GB" sz="1800" dirty="0">
                <a:latin typeface="Arial" panose="020B0604020202020204" pitchFamily="34" charset="0"/>
                <a:cs typeface="Arial" panose="020B0604020202020204" pitchFamily="34" charset="0"/>
              </a:rPr>
              <a:t>How to brush your teeth animation (Health Education England,2018) </a:t>
            </a:r>
            <a:r>
              <a:rPr lang="en-GB" sz="1800" b="1" u="sng" dirty="0">
                <a:solidFill>
                  <a:srgbClr val="E682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https://www.youtube.com/watch?v=BapR9J86ZZw</a:t>
            </a:r>
            <a:endParaRPr lang="en-GB" sz="1800" b="1" dirty="0">
              <a:latin typeface="Arial" panose="020B0604020202020204" pitchFamily="34" charset="0"/>
              <a:cs typeface="Arial" panose="020B0604020202020204" pitchFamily="34" charset="0"/>
            </a:endParaRPr>
          </a:p>
          <a:p>
            <a:pPr>
              <a:buClr>
                <a:schemeClr val="bg2">
                  <a:lumMod val="50000"/>
                </a:schemeClr>
              </a:buClr>
              <a:buFont typeface="Wingdings" panose="05000000000000000000" pitchFamily="2" charset="2"/>
              <a:buChar char="v"/>
            </a:pPr>
            <a:endParaRPr lang="en-GB" i="1" u="sng" dirty="0">
              <a:latin typeface="Arial" panose="020B0604020202020204" pitchFamily="34" charset="0"/>
              <a:cs typeface="Arial" panose="020B0604020202020204" pitchFamily="34" charset="0"/>
            </a:endParaRPr>
          </a:p>
          <a:p>
            <a:pPr>
              <a:buClr>
                <a:schemeClr val="bg2">
                  <a:lumMod val="50000"/>
                </a:schemeClr>
              </a:buClr>
              <a:buFont typeface="Wingdings" panose="05000000000000000000" pitchFamily="2" charset="2"/>
              <a:buChar char="v"/>
            </a:pPr>
            <a:endParaRPr lang="en-GB" u="sng" dirty="0">
              <a:latin typeface="Arial" panose="020B0604020202020204" pitchFamily="34" charset="0"/>
              <a:cs typeface="Arial" panose="020B0604020202020204" pitchFamily="34" charset="0"/>
            </a:endParaRPr>
          </a:p>
          <a:p>
            <a:pPr marL="0" indent="0">
              <a:buNone/>
            </a:pPr>
            <a:endParaRPr lang="en-GB" i="1" u="sng" dirty="0">
              <a:latin typeface="Arial" panose="020B0604020202020204" pitchFamily="34" charset="0"/>
              <a:cs typeface="Arial" panose="020B0604020202020204" pitchFamily="34" charset="0"/>
            </a:endParaRPr>
          </a:p>
          <a:p>
            <a:endParaRPr lang="en-GB" i="1"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6310593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188C-4556-4519-BA21-774B3B706D40}"/>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               References</a:t>
            </a:r>
          </a:p>
        </p:txBody>
      </p:sp>
      <p:sp>
        <p:nvSpPr>
          <p:cNvPr id="3" name="Content Placeholder 2">
            <a:extLst>
              <a:ext uri="{FF2B5EF4-FFF2-40B4-BE49-F238E27FC236}">
                <a16:creationId xmlns:a16="http://schemas.microsoft.com/office/drawing/2014/main" id="{76C38266-15FE-4EF4-95D5-A77951383677}"/>
              </a:ext>
            </a:extLst>
          </p:cNvPr>
          <p:cNvSpPr>
            <a:spLocks noGrp="1"/>
          </p:cNvSpPr>
          <p:nvPr>
            <p:ph sz="quarter" idx="13"/>
          </p:nvPr>
        </p:nvSpPr>
        <p:spPr>
          <a:xfrm>
            <a:off x="467544" y="2492896"/>
            <a:ext cx="8352928" cy="3888432"/>
          </a:xfrm>
        </p:spPr>
        <p:txBody>
          <a:bodyPr>
            <a:normAutofit fontScale="85000" lnSpcReduction="20000"/>
          </a:bodyPr>
          <a:lstStyle/>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NICE (2016) Oral Health for Adults in Care Homes. Online at: </a:t>
            </a:r>
            <a:r>
              <a:rPr lang="en-GB" dirty="0">
                <a:latin typeface="Arial" panose="020B0604020202020204" pitchFamily="34" charset="0"/>
                <a:cs typeface="Arial" panose="020B0604020202020204" pitchFamily="34" charset="0"/>
                <a:hlinkClick r:id="rId2"/>
              </a:rPr>
              <a:t>https://www.nice.org.uk/guidance/ng48</a:t>
            </a:r>
            <a:endParaRPr lang="en-GB" dirty="0">
              <a:latin typeface="Arial" panose="020B0604020202020204" pitchFamily="34" charset="0"/>
              <a:cs typeface="Arial" panose="020B0604020202020204" pitchFamily="34" charset="0"/>
            </a:endParaRPr>
          </a:p>
          <a:p>
            <a:pPr marL="0" indent="0">
              <a:buNone/>
            </a:pPr>
            <a:endParaRPr lang="en-GB"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Delivering Better Oral Health. Third Edition. (Public Health England) 2017  Online at: </a:t>
            </a:r>
            <a:r>
              <a:rPr lang="en-GB" dirty="0">
                <a:solidFill>
                  <a:srgbClr val="E682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https://www.gov.uk/government/publications/delivering-better-oral-health-an-evidence-based-toolkit-for-prevention</a:t>
            </a:r>
            <a:endParaRPr lang="en-GB" dirty="0">
              <a:solidFill>
                <a:srgbClr val="E68200"/>
              </a:solidFill>
              <a:latin typeface="Arial" panose="020B0604020202020204" pitchFamily="34" charset="0"/>
              <a:cs typeface="Arial" panose="020B0604020202020204" pitchFamily="34" charset="0"/>
            </a:endParaRPr>
          </a:p>
          <a:p>
            <a:pPr marL="0" indent="0">
              <a:buNone/>
            </a:pPr>
            <a:endParaRPr lang="en-GB" u="sng" dirty="0">
              <a:latin typeface="Arial" panose="020B0604020202020204" pitchFamily="34" charset="0"/>
              <a:cs typeface="Arial" panose="020B0604020202020204" pitchFamily="34" charset="0"/>
              <a:hlinkClick r:id="" action="ppaction://noaction"/>
            </a:endParaRPr>
          </a:p>
          <a:p>
            <a:pPr>
              <a:buFont typeface="Wingdings" panose="05000000000000000000" pitchFamily="2" charset="2"/>
              <a:buChar char="v"/>
            </a:pPr>
            <a:r>
              <a:rPr lang="en-GB" u="sng" dirty="0">
                <a:latin typeface="Arial" panose="020B0604020202020204" pitchFamily="34" charset="0"/>
                <a:cs typeface="Arial" panose="020B0604020202020204" pitchFamily="34" charset="0"/>
                <a:hlinkClick r:id="rId4"/>
              </a:rPr>
              <a:t>https://www.gov.uk/government/publications/covid-19-mouth-care-for-patients-with-a-confirmed-or-suspected-case/mouth-care-for-hospitalised-patients-with-confirmed-or-suspected-covid-19</a:t>
            </a:r>
            <a:endParaRPr lang="en-GB" u="sng" dirty="0">
              <a:latin typeface="Arial" panose="020B0604020202020204" pitchFamily="34" charset="0"/>
              <a:cs typeface="Arial" panose="020B0604020202020204" pitchFamily="34" charset="0"/>
            </a:endParaRPr>
          </a:p>
          <a:p>
            <a:pPr marL="0" indent="0">
              <a:buNone/>
            </a:pPr>
            <a:endParaRPr lang="en-GB" u="sng" dirty="0">
              <a:latin typeface="Arial" panose="020B0604020202020204" pitchFamily="34" charset="0"/>
              <a:cs typeface="Arial" panose="020B0604020202020204" pitchFamily="34" charset="0"/>
            </a:endParaRPr>
          </a:p>
          <a:p>
            <a:pPr>
              <a:buFont typeface="Wingdings" panose="05000000000000000000" pitchFamily="2" charset="2"/>
              <a:buChar char="v"/>
            </a:pPr>
            <a:r>
              <a:rPr lang="en-GB" dirty="0">
                <a:solidFill>
                  <a:schemeClr val="tx1"/>
                </a:solidFill>
                <a:latin typeface="Arial" panose="020B0604020202020204" pitchFamily="34" charset="0"/>
                <a:cs typeface="Arial" panose="020B0604020202020204" pitchFamily="34" charset="0"/>
              </a:rPr>
              <a:t>NICE (2021) Safeguarding Adults in Care Homes. Online at: </a:t>
            </a:r>
            <a:r>
              <a:rPr lang="en-GB" u="sng" dirty="0">
                <a:solidFill>
                  <a:srgbClr val="E682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https://www.nice.org.uk/guidance/</a:t>
            </a:r>
            <a:r>
              <a:rPr lang="en-GB" dirty="0">
                <a:solidFill>
                  <a:srgbClr val="E682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ng189</a:t>
            </a:r>
            <a:r>
              <a:rPr lang="en-GB" dirty="0">
                <a:solidFill>
                  <a:schemeClr val="tx1"/>
                </a:solidFill>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0" indent="0">
              <a:buNone/>
            </a:pPr>
            <a:endParaRPr lang="en-GB" u="sng" dirty="0">
              <a:latin typeface="Arial" panose="020B0604020202020204" pitchFamily="34" charset="0"/>
              <a:cs typeface="Arial" panose="020B0604020202020204" pitchFamily="34" charset="0"/>
            </a:endParaRPr>
          </a:p>
          <a:p>
            <a:pPr marL="0" indent="0">
              <a:buNone/>
            </a:pPr>
            <a:endParaRPr lang="en-GB" u="sng"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a:p>
          <a:p>
            <a:pPr>
              <a:buFont typeface="Wingdings" panose="05000000000000000000" pitchFamily="2" charset="2"/>
              <a:buChar char="v"/>
            </a:pPr>
            <a:endParaRPr lang="en-GB" dirty="0">
              <a:solidFill>
                <a:srgbClr val="E682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290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149CF2-815E-452B-B8AF-4F300E0318CE}"/>
              </a:ext>
            </a:extLst>
          </p:cNvPr>
          <p:cNvPicPr>
            <a:picLocks noGrp="1" noChangeAspect="1"/>
          </p:cNvPicPr>
          <p:nvPr>
            <p:ph idx="1"/>
          </p:nvPr>
        </p:nvPicPr>
        <p:blipFill>
          <a:blip r:embed="rId3"/>
          <a:stretch>
            <a:fillRect/>
          </a:stretch>
        </p:blipFill>
        <p:spPr>
          <a:xfrm>
            <a:off x="1007604" y="833193"/>
            <a:ext cx="7128792" cy="5191614"/>
          </a:xfrm>
          <a:prstGeom prst="rect">
            <a:avLst/>
          </a:prstGeom>
        </p:spPr>
      </p:pic>
    </p:spTree>
    <p:extLst>
      <p:ext uri="{BB962C8B-B14F-4D97-AF65-F5344CB8AC3E}">
        <p14:creationId xmlns:p14="http://schemas.microsoft.com/office/powerpoint/2010/main" val="2826277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15668</Words>
  <Application>Microsoft Office PowerPoint</Application>
  <PresentationFormat>On-screen Show (4:3)</PresentationFormat>
  <Paragraphs>1085</Paragraphs>
  <Slides>89</Slides>
  <Notes>85</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Calibri</vt:lpstr>
      <vt:lpstr>Candara</vt:lpstr>
      <vt:lpstr>Symbol</vt:lpstr>
      <vt:lpstr>Wingdings</vt:lpstr>
      <vt:lpstr>Waveform</vt:lpstr>
      <vt:lpstr>PowerPoint Presentation</vt:lpstr>
      <vt:lpstr>         Before you start… </vt:lpstr>
      <vt:lpstr>                      Who are Community Dental                       Services?</vt:lpstr>
      <vt:lpstr>                     Aims of the Training</vt:lpstr>
      <vt:lpstr>                     Objectives </vt:lpstr>
      <vt:lpstr>                                   Oral Care</vt:lpstr>
      <vt:lpstr>                         Oral Care</vt:lpstr>
      <vt:lpstr> Impact of Poor  Oral Hygiene</vt:lpstr>
      <vt:lpstr>PowerPoint Presentation</vt:lpstr>
      <vt:lpstr>PowerPoint Presentation</vt:lpstr>
      <vt:lpstr>Oral Health  Risk Factors</vt:lpstr>
      <vt:lpstr>Oral Health &amp; People with  Mental Health Problems</vt:lpstr>
      <vt:lpstr>Oral Health &amp; People with  Learning Disability</vt:lpstr>
      <vt:lpstr>           CQC Smiling Matters          Report 2019 </vt:lpstr>
      <vt:lpstr>Oral Health Assessment Tool</vt:lpstr>
      <vt:lpstr>Care planning</vt:lpstr>
      <vt:lpstr>PowerPoint Presentation</vt:lpstr>
      <vt:lpstr>          Mouth Cancer</vt:lpstr>
      <vt:lpstr>             Mouth Cancer</vt:lpstr>
      <vt:lpstr>Brushing Video </vt:lpstr>
      <vt:lpstr>PowerPoint Presentation</vt:lpstr>
      <vt:lpstr>                                       Toothbrushing Guidance </vt:lpstr>
      <vt:lpstr>                                        Toothpaste</vt:lpstr>
      <vt:lpstr>                             Mouthwash </vt:lpstr>
      <vt:lpstr>                  Assisted Brushing</vt:lpstr>
      <vt:lpstr>     Mouth care for patients with  confirmed or suspected COVID-19</vt:lpstr>
      <vt:lpstr>Supporting residents who are resistant to mouth care</vt:lpstr>
      <vt:lpstr>PowerPoint Presentation</vt:lpstr>
      <vt:lpstr>PowerPoint Presentation</vt:lpstr>
      <vt:lpstr>Supporting residents who are  resistant to mouth care cont’d…..</vt:lpstr>
      <vt:lpstr> Toothbrush Aids </vt:lpstr>
      <vt:lpstr>        Products &amp; Aids</vt:lpstr>
      <vt:lpstr>              Products</vt:lpstr>
      <vt:lpstr>         Infection Control</vt:lpstr>
      <vt:lpstr>Denture Video</vt:lpstr>
      <vt:lpstr>                Denture Care </vt:lpstr>
      <vt:lpstr>             Denture Care </vt:lpstr>
      <vt:lpstr>               Plaque</vt:lpstr>
      <vt:lpstr>              Gum Disease</vt:lpstr>
      <vt:lpstr>Risk factors for  Gum Disease</vt:lpstr>
      <vt:lpstr>             Dental Caries </vt:lpstr>
      <vt:lpstr>                Dental Erosion</vt:lpstr>
      <vt:lpstr>           Xerostomia </vt:lpstr>
      <vt:lpstr>  Hypersalivation</vt:lpstr>
      <vt:lpstr>  Nil by Mouth   (NBM) </vt:lpstr>
      <vt:lpstr>                     Smoking</vt:lpstr>
      <vt:lpstr>Alcohol &amp;  Oral Health</vt:lpstr>
      <vt:lpstr>Illicit Drugs &amp;  Oral Health</vt:lpstr>
      <vt:lpstr>            Oral Conditions</vt:lpstr>
      <vt:lpstr>                  Oral Conditions</vt:lpstr>
      <vt:lpstr>Seizures and Trauma</vt:lpstr>
      <vt:lpstr>PowerPoint Presentation</vt:lpstr>
      <vt:lpstr>Oral Health &amp; Eating Disorders</vt:lpstr>
      <vt:lpstr>                            Diet </vt:lpstr>
      <vt:lpstr>                         Our Mouth PH</vt:lpstr>
      <vt:lpstr>                 </vt:lpstr>
      <vt:lpstr>                      Mouth PH after excessive             snacks </vt:lpstr>
      <vt:lpstr>Tooth friendly  foods/drinks </vt:lpstr>
      <vt:lpstr>Tooth unfriendly foods/drinks </vt:lpstr>
      <vt:lpstr>                   Tooth friendly drinks</vt:lpstr>
      <vt:lpstr>             Medication</vt:lpstr>
      <vt:lpstr>                            Dentist Visits </vt:lpstr>
      <vt:lpstr>    Visiting the Dentist</vt:lpstr>
      <vt:lpstr>           Dental Visits</vt:lpstr>
      <vt:lpstr>Dental Visits</vt:lpstr>
      <vt:lpstr>          Barriers to Dental Care</vt:lpstr>
      <vt:lpstr>         Barriers to Dental Care</vt:lpstr>
      <vt:lpstr>  Communication </vt:lpstr>
      <vt:lpstr> Helpful Tips</vt:lpstr>
      <vt:lpstr>         Dementia Friendly          Communities </vt:lpstr>
      <vt:lpstr>        Oral Health &amp; End of   Life Care</vt:lpstr>
      <vt:lpstr>Why is it important?</vt:lpstr>
      <vt:lpstr>Affect on Oral Health</vt:lpstr>
      <vt:lpstr>Aspiration Pneumonia</vt:lpstr>
      <vt:lpstr>      End of life products </vt:lpstr>
      <vt:lpstr>      End of life care</vt:lpstr>
      <vt:lpstr>        Useful Resource</vt:lpstr>
      <vt:lpstr>Dental Neglect</vt:lpstr>
      <vt:lpstr>Common Signs of  Dental Neglect</vt:lpstr>
      <vt:lpstr>Safeguarding  Concerns?</vt:lpstr>
      <vt:lpstr>How we can support you</vt:lpstr>
      <vt:lpstr>  Oral health team    contacts</vt:lpstr>
      <vt:lpstr>PowerPoint Presentation</vt:lpstr>
      <vt:lpstr>QR Code for  Evaluation </vt:lpstr>
      <vt:lpstr>QR Code for  Oral Health Quiz </vt:lpstr>
      <vt:lpstr>           References </vt:lpstr>
      <vt:lpstr>             References </vt:lpstr>
      <vt:lpstr>References </vt:lpstr>
      <vt:lpstr>               References</vt:lpstr>
    </vt:vector>
  </TitlesOfParts>
  <Company>SEPT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CDS IMT TEAM</dc:title>
  <dc:creator>Paul Lyons</dc:creator>
  <cp:lastModifiedBy>Toyah Khan</cp:lastModifiedBy>
  <cp:revision>81</cp:revision>
  <dcterms:created xsi:type="dcterms:W3CDTF">2017-11-08T14:55:52Z</dcterms:created>
  <dcterms:modified xsi:type="dcterms:W3CDTF">2021-07-15T08:09:36Z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2428691</vt:lpwstr>
  </property>
  <property fmtid="{D5CDD505-2E9C-101B-9397-08002B2CF9AE}" pid="3" name="NXPowerLiteSettings">
    <vt:lpwstr>C7000400038000</vt:lpwstr>
  </property>
  <property fmtid="{D5CDD505-2E9C-101B-9397-08002B2CF9AE}" pid="4" name="NXPowerLiteVersion">
    <vt:lpwstr>S9.0.3</vt:lpwstr>
  </property>
</Properties>
</file>