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notesMasterIdLst>
    <p:notesMasterId r:id="rId8"/>
  </p:notesMasterIdLst>
  <p:sldIdLst>
    <p:sldId id="2567" r:id="rId5"/>
    <p:sldId id="2572" r:id="rId6"/>
    <p:sldId id="257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pos="6262" userDrawn="1">
          <p15:clr>
            <a:srgbClr val="A4A3A4"/>
          </p15:clr>
        </p15:guide>
        <p15:guide id="4" pos="1455" userDrawn="1">
          <p15:clr>
            <a:srgbClr val="A4A3A4"/>
          </p15:clr>
        </p15:guide>
        <p15:guide id="5" orient="horz" pos="2818" userDrawn="1">
          <p15:clr>
            <a:srgbClr val="A4A3A4"/>
          </p15:clr>
        </p15:guide>
        <p15:guide id="6" orient="horz" pos="20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7ED"/>
    <a:srgbClr val="ECB720"/>
    <a:srgbClr val="76766B"/>
    <a:srgbClr val="729D4D"/>
    <a:srgbClr val="3A7D64"/>
    <a:srgbClr val="4179AA"/>
    <a:srgbClr val="9361B3"/>
    <a:srgbClr val="C84674"/>
    <a:srgbClr val="E97135"/>
    <a:srgbClr val="4147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F39783-D361-42D4-B09E-A31A70E57B51}" v="711" dt="2025-09-23T13:40:09.7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2" autoAdjust="0"/>
  </p:normalViewPr>
  <p:slideViewPr>
    <p:cSldViewPr snapToGrid="0" showGuides="1">
      <p:cViewPr varScale="1">
        <p:scale>
          <a:sx n="63" d="100"/>
          <a:sy n="63" d="100"/>
        </p:scale>
        <p:origin x="804" y="56"/>
      </p:cViewPr>
      <p:guideLst>
        <p:guide orient="horz" pos="2183"/>
        <p:guide pos="3840"/>
        <p:guide pos="6262"/>
        <p:guide pos="1455"/>
        <p:guide orient="horz" pos="2818"/>
        <p:guide orient="horz" pos="20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F1EACA-E7A7-4983-A3AC-7F6D215EA181}" type="datetimeFigureOut">
              <a:rPr lang="en-GB" smtClean="0"/>
              <a:t>23/09/2025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B10567-32D7-4C6B-A64F-CFCFF718CD9F}" type="slidenum">
              <a:rPr lang="en-GB" smtClean="0"/>
              <a:t>‹#›</a:t>
            </a:fld>
            <a:endParaRPr lang="en-GB"/>
          </a:p>
        </p:txBody>
      </p:sp>
    </p:spTree>
    <p:extLst>
      <p:ext uri="{BB962C8B-B14F-4D97-AF65-F5344CB8AC3E}">
        <p14:creationId xmlns:p14="http://schemas.microsoft.com/office/powerpoint/2010/main" val="3972314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a:t>
            </a:r>
          </a:p>
        </p:txBody>
      </p:sp>
      <p:sp>
        <p:nvSpPr>
          <p:cNvPr id="4" name="Slide Number Placeholder 3"/>
          <p:cNvSpPr>
            <a:spLocks noGrp="1"/>
          </p:cNvSpPr>
          <p:nvPr>
            <p:ph type="sldNum" sz="quarter" idx="5"/>
          </p:nvPr>
        </p:nvSpPr>
        <p:spPr/>
        <p:txBody>
          <a:bodyPr/>
          <a:lstStyle/>
          <a:p>
            <a:fld id="{BFDD6F49-EBB7-4CCF-97A8-E526BB28BB69}" type="slidenum">
              <a:rPr lang="en-US" smtClean="0"/>
              <a:t>1</a:t>
            </a:fld>
            <a:endParaRPr lang="en-US" dirty="0"/>
          </a:p>
        </p:txBody>
      </p:sp>
    </p:spTree>
    <p:extLst>
      <p:ext uri="{BB962C8B-B14F-4D97-AF65-F5344CB8AC3E}">
        <p14:creationId xmlns:p14="http://schemas.microsoft.com/office/powerpoint/2010/main" val="33964095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bg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bg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23/09/2025</a:t>
            </a:fld>
            <a:endParaRPr lang="en-GB"/>
          </a:p>
        </p:txBody>
      </p:sp>
      <p:pic>
        <p:nvPicPr>
          <p:cNvPr id="16" name="Graphic 15">
            <a:extLst>
              <a:ext uri="{FF2B5EF4-FFF2-40B4-BE49-F238E27FC236}">
                <a16:creationId xmlns:a16="http://schemas.microsoft.com/office/drawing/2014/main" id="{ED655B4C-3D82-E0A8-AE5A-985B696068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pic>
        <p:nvPicPr>
          <p:cNvPr id="5" name="Graphic 4">
            <a:extLst>
              <a:ext uri="{FF2B5EF4-FFF2-40B4-BE49-F238E27FC236}">
                <a16:creationId xmlns:a16="http://schemas.microsoft.com/office/drawing/2014/main" id="{E48DA04A-C8FB-667E-9B97-B2583C5729D4}"/>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Tree>
    <p:extLst>
      <p:ext uri="{BB962C8B-B14F-4D97-AF65-F5344CB8AC3E}">
        <p14:creationId xmlns:p14="http://schemas.microsoft.com/office/powerpoint/2010/main" val="289792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tro + table">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34BE234A-BFD6-6806-DC62-4EC83903E2D9}"/>
              </a:ext>
            </a:extLst>
          </p:cNvPr>
          <p:cNvSpPr>
            <a:spLocks noGrp="1"/>
          </p:cNvSpPr>
          <p:nvPr>
            <p:ph type="tbl" sz="quarter" idx="12"/>
          </p:nvPr>
        </p:nvSpPr>
        <p:spPr>
          <a:xfrm>
            <a:off x="539750" y="2663824"/>
            <a:ext cx="11110913" cy="3349626"/>
          </a:xfrm>
        </p:spPr>
        <p:txBody>
          <a:bodyPr/>
          <a:lstStyle/>
          <a:p>
            <a:r>
              <a:rPr lang="en-US"/>
              <a:t>Click icon to add table</a:t>
            </a:r>
            <a:endParaRPr lang="en-GB"/>
          </a:p>
        </p:txBody>
      </p:sp>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9888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 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57AA0C61-5B7D-1DEF-0A9F-4C853E79D915}"/>
              </a:ext>
            </a:extLst>
          </p:cNvPr>
          <p:cNvSpPr>
            <a:spLocks noGrp="1"/>
          </p:cNvSpPr>
          <p:nvPr>
            <p:ph type="body" sz="quarter" idx="10"/>
          </p:nvPr>
        </p:nvSpPr>
        <p:spPr>
          <a:xfrm>
            <a:off x="7109999" y="1872000"/>
            <a:ext cx="4542251" cy="4141450"/>
          </a:xfrm>
        </p:spPr>
        <p:txBody>
          <a:bodyPr/>
          <a:lstStyle>
            <a:lvl1pPr>
              <a:spcBef>
                <a:spcPts val="0"/>
              </a:spcBef>
              <a:spcAft>
                <a:spcPts val="1984"/>
              </a:spcAft>
              <a:defRPr sz="3200" b="0">
                <a:latin typeface="Calibri Light" panose="020F0302020204030204" pitchFamily="34" charset="0"/>
                <a:cs typeface="Calibri Light" panose="020F0302020204030204" pitchFamily="34" charset="0"/>
              </a:defRPr>
            </a:lvl1pPr>
            <a:lvl2pPr>
              <a:defRPr sz="2100" b="1">
                <a:solidFill>
                  <a:schemeClr val="accent1"/>
                </a:solidFill>
              </a:defRPr>
            </a:lvl2pPr>
          </a:lstStyle>
          <a:p>
            <a:pPr lvl="0"/>
            <a:r>
              <a:rPr lang="en-US"/>
              <a:t>Click to edit Master text styles</a:t>
            </a:r>
          </a:p>
          <a:p>
            <a:pPr lvl="1"/>
            <a:r>
              <a:rPr lang="en-US"/>
              <a:t>Second level</a:t>
            </a:r>
          </a:p>
        </p:txBody>
      </p:sp>
      <p:pic>
        <p:nvPicPr>
          <p:cNvPr id="4" name="Graphic 3">
            <a:extLst>
              <a:ext uri="{FF2B5EF4-FFF2-40B4-BE49-F238E27FC236}">
                <a16:creationId xmlns:a16="http://schemas.microsoft.com/office/drawing/2014/main" id="{6E5D9694-FA2F-43E5-73F7-C884725B4F3A}"/>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4010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 column with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
        <p:nvSpPr>
          <p:cNvPr id="4" name="Picture Placeholder 3">
            <a:extLst>
              <a:ext uri="{FF2B5EF4-FFF2-40B4-BE49-F238E27FC236}">
                <a16:creationId xmlns:a16="http://schemas.microsoft.com/office/drawing/2014/main" id="{93B056AB-5AFA-E9DB-AB05-CDFD6EF51105}"/>
              </a:ext>
            </a:extLst>
          </p:cNvPr>
          <p:cNvSpPr>
            <a:spLocks noGrp="1"/>
          </p:cNvSpPr>
          <p:nvPr>
            <p:ph type="pic" sz="quarter" idx="10"/>
          </p:nvPr>
        </p:nvSpPr>
        <p:spPr>
          <a:xfrm>
            <a:off x="547200" y="1933200"/>
            <a:ext cx="1710000" cy="1710000"/>
          </a:xfrm>
          <a:prstGeom prst="ellipse">
            <a:avLst/>
          </a:prstGeom>
          <a:solidFill>
            <a:srgbClr val="CCCCCC"/>
          </a:solidFill>
        </p:spPr>
        <p:txBody>
          <a:bodyPr/>
          <a:lstStyle/>
          <a:p>
            <a:r>
              <a:rPr lang="en-US"/>
              <a:t>Click icon to add picture</a:t>
            </a:r>
            <a:endParaRPr lang="en-GB"/>
          </a:p>
        </p:txBody>
      </p:sp>
      <p:sp>
        <p:nvSpPr>
          <p:cNvPr id="5" name="Picture Placeholder 3">
            <a:extLst>
              <a:ext uri="{FF2B5EF4-FFF2-40B4-BE49-F238E27FC236}">
                <a16:creationId xmlns:a16="http://schemas.microsoft.com/office/drawing/2014/main" id="{61AF6A3C-B207-AEB7-D66E-908E24293E19}"/>
              </a:ext>
            </a:extLst>
          </p:cNvPr>
          <p:cNvSpPr>
            <a:spLocks noGrp="1"/>
          </p:cNvSpPr>
          <p:nvPr>
            <p:ph type="pic" sz="quarter" idx="11"/>
          </p:nvPr>
        </p:nvSpPr>
        <p:spPr>
          <a:xfrm>
            <a:off x="3521569" y="1933200"/>
            <a:ext cx="1710000" cy="1710000"/>
          </a:xfrm>
          <a:prstGeom prst="ellipse">
            <a:avLst/>
          </a:prstGeom>
          <a:solidFill>
            <a:srgbClr val="CCCCCC"/>
          </a:solidFill>
        </p:spPr>
        <p:txBody>
          <a:bodyPr/>
          <a:lstStyle/>
          <a:p>
            <a:r>
              <a:rPr lang="en-US"/>
              <a:t>Click icon to add picture</a:t>
            </a:r>
            <a:endParaRPr lang="en-GB"/>
          </a:p>
        </p:txBody>
      </p:sp>
      <p:sp>
        <p:nvSpPr>
          <p:cNvPr id="6" name="Picture Placeholder 3">
            <a:extLst>
              <a:ext uri="{FF2B5EF4-FFF2-40B4-BE49-F238E27FC236}">
                <a16:creationId xmlns:a16="http://schemas.microsoft.com/office/drawing/2014/main" id="{28C3FDFE-E961-4A2A-8230-2029FDC24E17}"/>
              </a:ext>
            </a:extLst>
          </p:cNvPr>
          <p:cNvSpPr>
            <a:spLocks noGrp="1"/>
          </p:cNvSpPr>
          <p:nvPr>
            <p:ph type="pic" sz="quarter" idx="12"/>
          </p:nvPr>
        </p:nvSpPr>
        <p:spPr>
          <a:xfrm>
            <a:off x="6503138" y="1933200"/>
            <a:ext cx="1710000" cy="1710000"/>
          </a:xfrm>
          <a:prstGeom prst="ellipse">
            <a:avLst/>
          </a:prstGeom>
          <a:solidFill>
            <a:srgbClr val="CCCCCC"/>
          </a:solidFill>
        </p:spPr>
        <p:txBody>
          <a:bodyPr/>
          <a:lstStyle/>
          <a:p>
            <a:r>
              <a:rPr lang="en-US"/>
              <a:t>Click icon to add picture</a:t>
            </a:r>
            <a:endParaRPr lang="en-GB"/>
          </a:p>
        </p:txBody>
      </p:sp>
      <p:sp>
        <p:nvSpPr>
          <p:cNvPr id="7" name="Picture Placeholder 3">
            <a:extLst>
              <a:ext uri="{FF2B5EF4-FFF2-40B4-BE49-F238E27FC236}">
                <a16:creationId xmlns:a16="http://schemas.microsoft.com/office/drawing/2014/main" id="{23437535-574E-4D1A-4B09-0EC33AE8CCE4}"/>
              </a:ext>
            </a:extLst>
          </p:cNvPr>
          <p:cNvSpPr>
            <a:spLocks noGrp="1"/>
          </p:cNvSpPr>
          <p:nvPr>
            <p:ph type="pic" sz="quarter" idx="13"/>
          </p:nvPr>
        </p:nvSpPr>
        <p:spPr>
          <a:xfrm>
            <a:off x="9484708" y="1933200"/>
            <a:ext cx="1710000" cy="1710000"/>
          </a:xfrm>
          <a:prstGeom prst="ellipse">
            <a:avLst/>
          </a:prstGeom>
          <a:solidFill>
            <a:srgbClr val="CCCCCC"/>
          </a:solidFill>
        </p:spPr>
        <p:txBody>
          <a:bodyPr/>
          <a:lstStyle/>
          <a:p>
            <a:r>
              <a:rPr lang="en-US"/>
              <a:t>Click icon to add picture</a:t>
            </a:r>
            <a:endParaRPr lang="en-GB"/>
          </a:p>
        </p:txBody>
      </p:sp>
      <p:sp>
        <p:nvSpPr>
          <p:cNvPr id="9" name="Text Placeholder 8">
            <a:extLst>
              <a:ext uri="{FF2B5EF4-FFF2-40B4-BE49-F238E27FC236}">
                <a16:creationId xmlns:a16="http://schemas.microsoft.com/office/drawing/2014/main" id="{D3EA98B3-3C62-C9A4-7D0E-AD36E33B5A2C}"/>
              </a:ext>
            </a:extLst>
          </p:cNvPr>
          <p:cNvSpPr>
            <a:spLocks noGrp="1"/>
          </p:cNvSpPr>
          <p:nvPr>
            <p:ph type="body" sz="quarter" idx="14"/>
          </p:nvPr>
        </p:nvSpPr>
        <p:spPr>
          <a:xfrm>
            <a:off x="540000"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A282ABB3-4635-9A67-7EB3-40B300C86156}"/>
              </a:ext>
            </a:extLst>
          </p:cNvPr>
          <p:cNvSpPr>
            <a:spLocks noGrp="1"/>
          </p:cNvSpPr>
          <p:nvPr>
            <p:ph type="body" sz="quarter" idx="15"/>
          </p:nvPr>
        </p:nvSpPr>
        <p:spPr>
          <a:xfrm>
            <a:off x="948470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8">
            <a:extLst>
              <a:ext uri="{FF2B5EF4-FFF2-40B4-BE49-F238E27FC236}">
                <a16:creationId xmlns:a16="http://schemas.microsoft.com/office/drawing/2014/main" id="{76F828D1-6EDC-46D3-81EF-A969D087DCDA}"/>
              </a:ext>
            </a:extLst>
          </p:cNvPr>
          <p:cNvSpPr>
            <a:spLocks noGrp="1"/>
          </p:cNvSpPr>
          <p:nvPr>
            <p:ph type="body" sz="quarter" idx="16"/>
          </p:nvPr>
        </p:nvSpPr>
        <p:spPr>
          <a:xfrm>
            <a:off x="650313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8">
            <a:extLst>
              <a:ext uri="{FF2B5EF4-FFF2-40B4-BE49-F238E27FC236}">
                <a16:creationId xmlns:a16="http://schemas.microsoft.com/office/drawing/2014/main" id="{809345B1-3DE9-6A5D-AD1B-4BFC3642CD46}"/>
              </a:ext>
            </a:extLst>
          </p:cNvPr>
          <p:cNvSpPr>
            <a:spLocks noGrp="1"/>
          </p:cNvSpPr>
          <p:nvPr>
            <p:ph type="body" sz="quarter" idx="17"/>
          </p:nvPr>
        </p:nvSpPr>
        <p:spPr>
          <a:xfrm>
            <a:off x="3521569"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796317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nal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E1A70780-EE83-4155-0EF6-2779E2F231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
        <p:nvSpPr>
          <p:cNvPr id="3" name="Title 2">
            <a:extLst>
              <a:ext uri="{FF2B5EF4-FFF2-40B4-BE49-F238E27FC236}">
                <a16:creationId xmlns:a16="http://schemas.microsoft.com/office/drawing/2014/main" id="{25EFAE2B-957A-2261-4DA8-9CD844270F6A}"/>
              </a:ext>
            </a:extLst>
          </p:cNvPr>
          <p:cNvSpPr>
            <a:spLocks noGrp="1"/>
          </p:cNvSpPr>
          <p:nvPr>
            <p:ph type="title"/>
          </p:nvPr>
        </p:nvSpPr>
        <p:spPr>
          <a:xfrm>
            <a:off x="540000" y="1306800"/>
            <a:ext cx="2566800" cy="556925"/>
          </a:xfrm>
        </p:spPr>
        <p:txBody>
          <a:bodyPr/>
          <a:lstStyle>
            <a:lvl1pPr>
              <a:defRPr sz="1500" b="0" i="0">
                <a:solidFill>
                  <a:schemeClr val="bg2"/>
                </a:solidFill>
              </a:defRPr>
            </a:lvl1pPr>
          </a:lstStyle>
          <a:p>
            <a:r>
              <a:rPr lang="en-US"/>
              <a:t>Click to edit Master title style</a:t>
            </a:r>
            <a:endParaRPr lang="en-GB"/>
          </a:p>
        </p:txBody>
      </p:sp>
      <p:sp>
        <p:nvSpPr>
          <p:cNvPr id="5" name="Text Placeholder 4">
            <a:extLst>
              <a:ext uri="{FF2B5EF4-FFF2-40B4-BE49-F238E27FC236}">
                <a16:creationId xmlns:a16="http://schemas.microsoft.com/office/drawing/2014/main" id="{696E1EB6-550F-A494-05A8-23E6CAE67B67}"/>
              </a:ext>
            </a:extLst>
          </p:cNvPr>
          <p:cNvSpPr>
            <a:spLocks noGrp="1"/>
          </p:cNvSpPr>
          <p:nvPr>
            <p:ph type="body" sz="quarter" idx="10"/>
          </p:nvPr>
        </p:nvSpPr>
        <p:spPr>
          <a:xfrm>
            <a:off x="539750" y="1954800"/>
            <a:ext cx="2566800" cy="1925537"/>
          </a:xfrm>
        </p:spPr>
        <p:txBody>
          <a:bodyPr/>
          <a:lstStyle>
            <a:lvl1pPr>
              <a:spcBef>
                <a:spcPts val="0"/>
              </a:spcBef>
              <a:spcAft>
                <a:spcPts val="1417"/>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sp>
        <p:nvSpPr>
          <p:cNvPr id="7" name="Text Placeholder 6">
            <a:extLst>
              <a:ext uri="{FF2B5EF4-FFF2-40B4-BE49-F238E27FC236}">
                <a16:creationId xmlns:a16="http://schemas.microsoft.com/office/drawing/2014/main" id="{59E95362-6981-42A1-ABE3-4C3BFBF74483}"/>
              </a:ext>
            </a:extLst>
          </p:cNvPr>
          <p:cNvSpPr>
            <a:spLocks noGrp="1"/>
          </p:cNvSpPr>
          <p:nvPr>
            <p:ph type="body" sz="quarter" idx="11"/>
          </p:nvPr>
        </p:nvSpPr>
        <p:spPr>
          <a:xfrm>
            <a:off x="817200" y="43416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8" name="Text Placeholder 6">
            <a:extLst>
              <a:ext uri="{FF2B5EF4-FFF2-40B4-BE49-F238E27FC236}">
                <a16:creationId xmlns:a16="http://schemas.microsoft.com/office/drawing/2014/main" id="{2134276C-64CA-120B-917E-916918800DB9}"/>
              </a:ext>
            </a:extLst>
          </p:cNvPr>
          <p:cNvSpPr>
            <a:spLocks noGrp="1"/>
          </p:cNvSpPr>
          <p:nvPr>
            <p:ph type="body" sz="quarter" idx="12"/>
          </p:nvPr>
        </p:nvSpPr>
        <p:spPr>
          <a:xfrm>
            <a:off x="817200" y="40608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9" name="Text Placeholder 4">
            <a:extLst>
              <a:ext uri="{FF2B5EF4-FFF2-40B4-BE49-F238E27FC236}">
                <a16:creationId xmlns:a16="http://schemas.microsoft.com/office/drawing/2014/main" id="{55CB7D6B-0232-0372-FBD7-8DD40EEA35FD}"/>
              </a:ext>
            </a:extLst>
          </p:cNvPr>
          <p:cNvSpPr>
            <a:spLocks noGrp="1"/>
          </p:cNvSpPr>
          <p:nvPr>
            <p:ph type="body" sz="quarter" idx="13"/>
          </p:nvPr>
        </p:nvSpPr>
        <p:spPr>
          <a:xfrm>
            <a:off x="539750" y="5002801"/>
            <a:ext cx="3603850" cy="1387200"/>
          </a:xfrm>
        </p:spPr>
        <p:txBody>
          <a:bodyPr/>
          <a:lstStyle>
            <a:lvl1pPr>
              <a:spcBef>
                <a:spcPts val="0"/>
              </a:spcBef>
              <a:spcAft>
                <a:spcPts val="2835"/>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pic>
        <p:nvPicPr>
          <p:cNvPr id="4" name="Graphic 3">
            <a:extLst>
              <a:ext uri="{FF2B5EF4-FFF2-40B4-BE49-F238E27FC236}">
                <a16:creationId xmlns:a16="http://schemas.microsoft.com/office/drawing/2014/main" id="{742FF65A-0F03-9BF7-AD74-5DD4605A254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Tree>
    <p:extLst>
      <p:ext uri="{BB962C8B-B14F-4D97-AF65-F5344CB8AC3E}">
        <p14:creationId xmlns:p14="http://schemas.microsoft.com/office/powerpoint/2010/main" val="238311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6760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3389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E1799C1-C337-0DE1-3234-4D0362D02774}"/>
              </a:ext>
            </a:extLst>
          </p:cNvPr>
          <p:cNvSpPr>
            <a:spLocks noGrp="1"/>
          </p:cNvSpPr>
          <p:nvPr>
            <p:ph type="title"/>
          </p:nvPr>
        </p:nvSpPr>
        <p:spPr>
          <a:xfrm>
            <a:off x="793236" y="837735"/>
            <a:ext cx="10643616" cy="3346704"/>
          </a:xfrm>
        </p:spPr>
        <p:txBody>
          <a:bodyPr>
            <a:normAutofit/>
          </a:bodyPr>
          <a:lstStyle>
            <a:lvl1pPr>
              <a:defRPr sz="7000"/>
            </a:lvl1pPr>
          </a:lstStyle>
          <a:p>
            <a:r>
              <a:rPr lang="en-US"/>
              <a:t>Click to edit Master title style</a:t>
            </a:r>
          </a:p>
        </p:txBody>
      </p:sp>
      <p:sp>
        <p:nvSpPr>
          <p:cNvPr id="12" name="Subtitle 2">
            <a:extLst>
              <a:ext uri="{FF2B5EF4-FFF2-40B4-BE49-F238E27FC236}">
                <a16:creationId xmlns:a16="http://schemas.microsoft.com/office/drawing/2014/main" id="{9E4A3D71-157A-047C-16D0-5D3FDA49C24B}"/>
              </a:ext>
            </a:extLst>
          </p:cNvPr>
          <p:cNvSpPr>
            <a:spLocks noGrp="1"/>
          </p:cNvSpPr>
          <p:nvPr>
            <p:ph type="subTitle" idx="1"/>
          </p:nvPr>
        </p:nvSpPr>
        <p:spPr>
          <a:xfrm>
            <a:off x="795528" y="4824760"/>
            <a:ext cx="10641324" cy="1194128"/>
          </a:xfrm>
        </p:spPr>
        <p:txBody>
          <a:bodyPr vert="horz" lIns="91440" tIns="45720" rIns="91440" bIns="45720" rtlCol="0" anchor="b">
            <a:normAutofit/>
          </a:bodyPr>
          <a:lstStyle>
            <a:lvl1pPr marL="0" indent="0">
              <a:buNone/>
              <a:defRPr lang="en-US" sz="2200" dirty="0"/>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B7D9461-0F61-4002-8F2D-B7697A0E13FF}" type="datetime1">
              <a:rPr lang="en-US" smtClean="0"/>
              <a:t>9/23/2025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dirty="0"/>
          </a:p>
        </p:txBody>
      </p:sp>
      <p:sp>
        <p:nvSpPr>
          <p:cNvPr id="7" name="Rectangle 6">
            <a:extLst>
              <a:ext uri="{FF2B5EF4-FFF2-40B4-BE49-F238E27FC236}">
                <a16:creationId xmlns:a16="http://schemas.microsoft.com/office/drawing/2014/main" id="{EE6B6C7B-69BC-0D3D-1E9A-DD81FCE5A234}"/>
              </a:ext>
            </a:extLst>
          </p:cNvPr>
          <p:cNvSpPr/>
          <p:nvPr/>
        </p:nvSpPr>
        <p:spPr>
          <a:xfrm>
            <a:off x="337457" y="351065"/>
            <a:ext cx="11517086" cy="6155871"/>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8104067"/>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with image">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023BC3D-E917-E194-078D-A19A26CD3531}"/>
              </a:ext>
            </a:extLst>
          </p:cNvPr>
          <p:cNvSpPr>
            <a:spLocks noGrp="1"/>
          </p:cNvSpPr>
          <p:nvPr>
            <p:ph type="pic" sz="quarter" idx="11"/>
          </p:nvPr>
        </p:nvSpPr>
        <p:spPr>
          <a:xfrm>
            <a:off x="6227130" y="0"/>
            <a:ext cx="5964871" cy="6858000"/>
          </a:xfrm>
          <a:custGeom>
            <a:avLst/>
            <a:gdLst>
              <a:gd name="connsiteX0" fmla="*/ 0 w 5964871"/>
              <a:gd name="connsiteY0" fmla="*/ 0 h 6858000"/>
              <a:gd name="connsiteX1" fmla="*/ 5964871 w 5964871"/>
              <a:gd name="connsiteY1" fmla="*/ 0 h 6858000"/>
              <a:gd name="connsiteX2" fmla="*/ 5964871 w 5964871"/>
              <a:gd name="connsiteY2" fmla="*/ 6858000 h 6858000"/>
              <a:gd name="connsiteX3" fmla="*/ 1730116 w 5964871"/>
              <a:gd name="connsiteY3" fmla="*/ 6858000 h 6858000"/>
              <a:gd name="connsiteX4" fmla="*/ 1732633 w 5964871"/>
              <a:gd name="connsiteY4" fmla="*/ 6706709 h 6858000"/>
              <a:gd name="connsiteX5" fmla="*/ 1390927 w 5964871"/>
              <a:gd name="connsiteY5" fmla="*/ 3466002 h 6858000"/>
              <a:gd name="connsiteX6" fmla="*/ 2627 w 5964871"/>
              <a:gd name="connsiteY6" fmla="*/ 471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64871" h="6858000">
                <a:moveTo>
                  <a:pt x="0" y="0"/>
                </a:moveTo>
                <a:lnTo>
                  <a:pt x="5964871" y="0"/>
                </a:lnTo>
                <a:lnTo>
                  <a:pt x="5964871" y="6858000"/>
                </a:lnTo>
                <a:lnTo>
                  <a:pt x="1730116" y="6858000"/>
                </a:lnTo>
                <a:lnTo>
                  <a:pt x="1732633" y="6706709"/>
                </a:lnTo>
                <a:cubicBezTo>
                  <a:pt x="1737091" y="5733615"/>
                  <a:pt x="1666493" y="4614231"/>
                  <a:pt x="1390927" y="3466002"/>
                </a:cubicBezTo>
                <a:cubicBezTo>
                  <a:pt x="1069435" y="2126382"/>
                  <a:pt x="517187" y="948452"/>
                  <a:pt x="2627" y="4711"/>
                </a:cubicBezTo>
                <a:close/>
              </a:path>
            </a:pathLst>
          </a:custGeom>
          <a:noFill/>
        </p:spPr>
        <p:txBody>
          <a:bodyPr wrap="square">
            <a:noAutofit/>
          </a:bodyPr>
          <a:lstStyle/>
          <a:p>
            <a:r>
              <a:rPr lang="en-US"/>
              <a:t>Click icon to add picture</a:t>
            </a:r>
            <a:endParaRPr lang="en-GB"/>
          </a:p>
        </p:txBody>
      </p:sp>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accent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tx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tx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23/09/2025</a:t>
            </a:fld>
            <a:endParaRPr lang="en-GB"/>
          </a:p>
        </p:txBody>
      </p:sp>
      <p:pic>
        <p:nvPicPr>
          <p:cNvPr id="16" name="Graphic 15">
            <a:extLst>
              <a:ext uri="{FF2B5EF4-FFF2-40B4-BE49-F238E27FC236}">
                <a16:creationId xmlns:a16="http://schemas.microsoft.com/office/drawing/2014/main" id="{ED655B4C-3D82-E0A8-AE5A-985B696068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pic>
        <p:nvPicPr>
          <p:cNvPr id="5" name="Graphic 4">
            <a:extLst>
              <a:ext uri="{FF2B5EF4-FFF2-40B4-BE49-F238E27FC236}">
                <a16:creationId xmlns:a16="http://schemas.microsoft.com/office/drawing/2014/main" id="{09242D59-5BD5-0B72-7D9D-816D3F4DC72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spTree>
    <p:extLst>
      <p:ext uri="{BB962C8B-B14F-4D97-AF65-F5344CB8AC3E}">
        <p14:creationId xmlns:p14="http://schemas.microsoft.com/office/powerpoint/2010/main" val="7991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1F803CF8-6DEC-3F38-1E23-B6030E86F7A7}"/>
              </a:ext>
            </a:extLst>
          </p:cNvPr>
          <p:cNvSpPr>
            <a:spLocks noGrp="1"/>
          </p:cNvSpPr>
          <p:nvPr>
            <p:ph type="body" sz="quarter" idx="10"/>
          </p:nvPr>
        </p:nvSpPr>
        <p:spPr>
          <a:xfrm>
            <a:off x="1170810" y="1911499"/>
            <a:ext cx="3672000" cy="492610"/>
          </a:xfrm>
        </p:spPr>
        <p:txBody>
          <a:bodyPr anchor="b" anchorCtr="0"/>
          <a:lstStyle>
            <a:lvl1pPr>
              <a:defRPr sz="250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11" name="Text Placeholder 9">
            <a:extLst>
              <a:ext uri="{FF2B5EF4-FFF2-40B4-BE49-F238E27FC236}">
                <a16:creationId xmlns:a16="http://schemas.microsoft.com/office/drawing/2014/main" id="{6AE92126-64BC-24DE-EC11-D94A8CE63F57}"/>
              </a:ext>
            </a:extLst>
          </p:cNvPr>
          <p:cNvSpPr>
            <a:spLocks noGrp="1"/>
          </p:cNvSpPr>
          <p:nvPr>
            <p:ph type="body" sz="quarter" idx="11" hasCustomPrompt="1"/>
          </p:nvPr>
        </p:nvSpPr>
        <p:spPr>
          <a:xfrm>
            <a:off x="540738"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4" name="Text Placeholder 9">
            <a:extLst>
              <a:ext uri="{FF2B5EF4-FFF2-40B4-BE49-F238E27FC236}">
                <a16:creationId xmlns:a16="http://schemas.microsoft.com/office/drawing/2014/main" id="{349BCA8D-4AA5-2903-E974-D2041A328E08}"/>
              </a:ext>
            </a:extLst>
          </p:cNvPr>
          <p:cNvSpPr>
            <a:spLocks noGrp="1"/>
          </p:cNvSpPr>
          <p:nvPr>
            <p:ph type="body" sz="quarter" idx="12"/>
          </p:nvPr>
        </p:nvSpPr>
        <p:spPr>
          <a:xfrm>
            <a:off x="1170810" y="2884514"/>
            <a:ext cx="3672000" cy="492610"/>
          </a:xfrm>
        </p:spPr>
        <p:txBody>
          <a:bodyPr anchor="b" anchorCtr="0"/>
          <a:lstStyle>
            <a:lvl1pPr>
              <a:defRPr sz="2500"/>
            </a:lvl1pPr>
          </a:lstStyle>
          <a:p>
            <a:pPr lvl="0"/>
            <a:r>
              <a:rPr lang="en-US"/>
              <a:t>Click to edit Master text styles</a:t>
            </a:r>
          </a:p>
        </p:txBody>
      </p:sp>
      <p:sp>
        <p:nvSpPr>
          <p:cNvPr id="15" name="Text Placeholder 9">
            <a:extLst>
              <a:ext uri="{FF2B5EF4-FFF2-40B4-BE49-F238E27FC236}">
                <a16:creationId xmlns:a16="http://schemas.microsoft.com/office/drawing/2014/main" id="{3910E9B7-D1D4-E59C-2EBD-9E327D1E6FAC}"/>
              </a:ext>
            </a:extLst>
          </p:cNvPr>
          <p:cNvSpPr>
            <a:spLocks noGrp="1"/>
          </p:cNvSpPr>
          <p:nvPr>
            <p:ph type="body" sz="quarter" idx="13" hasCustomPrompt="1"/>
          </p:nvPr>
        </p:nvSpPr>
        <p:spPr>
          <a:xfrm>
            <a:off x="540738"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7" name="Text Placeholder 9">
            <a:extLst>
              <a:ext uri="{FF2B5EF4-FFF2-40B4-BE49-F238E27FC236}">
                <a16:creationId xmlns:a16="http://schemas.microsoft.com/office/drawing/2014/main" id="{608EB52F-2896-A270-88F6-0E7EBDE28FCC}"/>
              </a:ext>
            </a:extLst>
          </p:cNvPr>
          <p:cNvSpPr>
            <a:spLocks noGrp="1"/>
          </p:cNvSpPr>
          <p:nvPr>
            <p:ph type="body" sz="quarter" idx="14"/>
          </p:nvPr>
        </p:nvSpPr>
        <p:spPr>
          <a:xfrm>
            <a:off x="1170810" y="3869253"/>
            <a:ext cx="3672000" cy="492610"/>
          </a:xfrm>
        </p:spPr>
        <p:txBody>
          <a:bodyPr anchor="b" anchorCtr="0"/>
          <a:lstStyle>
            <a:lvl1pPr>
              <a:defRPr sz="2500"/>
            </a:lvl1pPr>
          </a:lstStyle>
          <a:p>
            <a:pPr lvl="0"/>
            <a:r>
              <a:rPr lang="en-US"/>
              <a:t>Click to edit Master text styles</a:t>
            </a:r>
          </a:p>
        </p:txBody>
      </p:sp>
      <p:sp>
        <p:nvSpPr>
          <p:cNvPr id="18" name="Text Placeholder 9">
            <a:extLst>
              <a:ext uri="{FF2B5EF4-FFF2-40B4-BE49-F238E27FC236}">
                <a16:creationId xmlns:a16="http://schemas.microsoft.com/office/drawing/2014/main" id="{47B3CD23-E34C-2C9A-A51C-41BF087FD3B7}"/>
              </a:ext>
            </a:extLst>
          </p:cNvPr>
          <p:cNvSpPr>
            <a:spLocks noGrp="1"/>
          </p:cNvSpPr>
          <p:nvPr>
            <p:ph type="body" sz="quarter" idx="15" hasCustomPrompt="1"/>
          </p:nvPr>
        </p:nvSpPr>
        <p:spPr>
          <a:xfrm>
            <a:off x="540738"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0" name="Text Placeholder 9">
            <a:extLst>
              <a:ext uri="{FF2B5EF4-FFF2-40B4-BE49-F238E27FC236}">
                <a16:creationId xmlns:a16="http://schemas.microsoft.com/office/drawing/2014/main" id="{F968155B-5EA6-8E49-9284-830E818CB7D9}"/>
              </a:ext>
            </a:extLst>
          </p:cNvPr>
          <p:cNvSpPr>
            <a:spLocks noGrp="1"/>
          </p:cNvSpPr>
          <p:nvPr>
            <p:ph type="body" sz="quarter" idx="16"/>
          </p:nvPr>
        </p:nvSpPr>
        <p:spPr>
          <a:xfrm>
            <a:off x="1170810" y="4842268"/>
            <a:ext cx="3672000" cy="492610"/>
          </a:xfrm>
        </p:spPr>
        <p:txBody>
          <a:bodyPr anchor="b" anchorCtr="0"/>
          <a:lstStyle>
            <a:lvl1pPr>
              <a:defRPr sz="2500"/>
            </a:lvl1pPr>
          </a:lstStyle>
          <a:p>
            <a:pPr lvl="0"/>
            <a:r>
              <a:rPr lang="en-US"/>
              <a:t>Click to edit Master text styles</a:t>
            </a:r>
          </a:p>
        </p:txBody>
      </p:sp>
      <p:sp>
        <p:nvSpPr>
          <p:cNvPr id="21" name="Text Placeholder 9">
            <a:extLst>
              <a:ext uri="{FF2B5EF4-FFF2-40B4-BE49-F238E27FC236}">
                <a16:creationId xmlns:a16="http://schemas.microsoft.com/office/drawing/2014/main" id="{2603CC46-CD79-1A91-BF7F-CB513C366E47}"/>
              </a:ext>
            </a:extLst>
          </p:cNvPr>
          <p:cNvSpPr>
            <a:spLocks noGrp="1"/>
          </p:cNvSpPr>
          <p:nvPr>
            <p:ph type="body" sz="quarter" idx="17" hasCustomPrompt="1"/>
          </p:nvPr>
        </p:nvSpPr>
        <p:spPr>
          <a:xfrm>
            <a:off x="540738"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3" name="Text Placeholder 9">
            <a:extLst>
              <a:ext uri="{FF2B5EF4-FFF2-40B4-BE49-F238E27FC236}">
                <a16:creationId xmlns:a16="http://schemas.microsoft.com/office/drawing/2014/main" id="{A8C442C8-3269-0506-E94C-8A64F9D4B227}"/>
              </a:ext>
            </a:extLst>
          </p:cNvPr>
          <p:cNvSpPr>
            <a:spLocks noGrp="1"/>
          </p:cNvSpPr>
          <p:nvPr>
            <p:ph type="body" sz="quarter" idx="18"/>
          </p:nvPr>
        </p:nvSpPr>
        <p:spPr>
          <a:xfrm>
            <a:off x="6102991" y="1911499"/>
            <a:ext cx="3672000" cy="492610"/>
          </a:xfrm>
        </p:spPr>
        <p:txBody>
          <a:bodyPr anchor="b" anchorCtr="0"/>
          <a:lstStyle>
            <a:lvl1pPr>
              <a:defRPr sz="2500"/>
            </a:lvl1pPr>
          </a:lstStyle>
          <a:p>
            <a:pPr lvl="0"/>
            <a:r>
              <a:rPr lang="en-US"/>
              <a:t>Click to edit Master text styles</a:t>
            </a:r>
          </a:p>
        </p:txBody>
      </p:sp>
      <p:sp>
        <p:nvSpPr>
          <p:cNvPr id="24" name="Text Placeholder 9">
            <a:extLst>
              <a:ext uri="{FF2B5EF4-FFF2-40B4-BE49-F238E27FC236}">
                <a16:creationId xmlns:a16="http://schemas.microsoft.com/office/drawing/2014/main" id="{AD50958E-02E6-A495-A6B0-6C7812B4A489}"/>
              </a:ext>
            </a:extLst>
          </p:cNvPr>
          <p:cNvSpPr>
            <a:spLocks noGrp="1"/>
          </p:cNvSpPr>
          <p:nvPr>
            <p:ph type="body" sz="quarter" idx="19" hasCustomPrompt="1"/>
          </p:nvPr>
        </p:nvSpPr>
        <p:spPr>
          <a:xfrm>
            <a:off x="5472000"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5" name="Text Placeholder 9">
            <a:extLst>
              <a:ext uri="{FF2B5EF4-FFF2-40B4-BE49-F238E27FC236}">
                <a16:creationId xmlns:a16="http://schemas.microsoft.com/office/drawing/2014/main" id="{A82202DE-A301-D2F6-3435-17025931FCBD}"/>
              </a:ext>
            </a:extLst>
          </p:cNvPr>
          <p:cNvSpPr>
            <a:spLocks noGrp="1"/>
          </p:cNvSpPr>
          <p:nvPr>
            <p:ph type="body" sz="quarter" idx="20"/>
          </p:nvPr>
        </p:nvSpPr>
        <p:spPr>
          <a:xfrm>
            <a:off x="6102991" y="2884514"/>
            <a:ext cx="3672000" cy="492610"/>
          </a:xfrm>
        </p:spPr>
        <p:txBody>
          <a:bodyPr anchor="b" anchorCtr="0"/>
          <a:lstStyle>
            <a:lvl1pPr>
              <a:defRPr sz="2500"/>
            </a:lvl1pPr>
          </a:lstStyle>
          <a:p>
            <a:pPr lvl="0"/>
            <a:r>
              <a:rPr lang="en-US"/>
              <a:t>Click to edit Master text styles</a:t>
            </a:r>
          </a:p>
        </p:txBody>
      </p:sp>
      <p:sp>
        <p:nvSpPr>
          <p:cNvPr id="26" name="Text Placeholder 9">
            <a:extLst>
              <a:ext uri="{FF2B5EF4-FFF2-40B4-BE49-F238E27FC236}">
                <a16:creationId xmlns:a16="http://schemas.microsoft.com/office/drawing/2014/main" id="{6140F8D5-477C-6B25-60D5-EFFBEBA0B805}"/>
              </a:ext>
            </a:extLst>
          </p:cNvPr>
          <p:cNvSpPr>
            <a:spLocks noGrp="1"/>
          </p:cNvSpPr>
          <p:nvPr>
            <p:ph type="body" sz="quarter" idx="21" hasCustomPrompt="1"/>
          </p:nvPr>
        </p:nvSpPr>
        <p:spPr>
          <a:xfrm>
            <a:off x="5472000"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7" name="Text Placeholder 9">
            <a:extLst>
              <a:ext uri="{FF2B5EF4-FFF2-40B4-BE49-F238E27FC236}">
                <a16:creationId xmlns:a16="http://schemas.microsoft.com/office/drawing/2014/main" id="{AEEBBA9D-5DF0-C4DE-DA0C-D94DB9680987}"/>
              </a:ext>
            </a:extLst>
          </p:cNvPr>
          <p:cNvSpPr>
            <a:spLocks noGrp="1"/>
          </p:cNvSpPr>
          <p:nvPr>
            <p:ph type="body" sz="quarter" idx="22"/>
          </p:nvPr>
        </p:nvSpPr>
        <p:spPr>
          <a:xfrm>
            <a:off x="6102991" y="3869253"/>
            <a:ext cx="3672000" cy="492610"/>
          </a:xfrm>
        </p:spPr>
        <p:txBody>
          <a:bodyPr anchor="b" anchorCtr="0"/>
          <a:lstStyle>
            <a:lvl1pPr>
              <a:defRPr sz="2500"/>
            </a:lvl1pPr>
          </a:lstStyle>
          <a:p>
            <a:pPr lvl="0"/>
            <a:r>
              <a:rPr lang="en-US"/>
              <a:t>Click to edit Master text styles</a:t>
            </a:r>
          </a:p>
        </p:txBody>
      </p:sp>
      <p:sp>
        <p:nvSpPr>
          <p:cNvPr id="28" name="Text Placeholder 9">
            <a:extLst>
              <a:ext uri="{FF2B5EF4-FFF2-40B4-BE49-F238E27FC236}">
                <a16:creationId xmlns:a16="http://schemas.microsoft.com/office/drawing/2014/main" id="{DB7F90E3-F280-1CDA-A902-25A755B15883}"/>
              </a:ext>
            </a:extLst>
          </p:cNvPr>
          <p:cNvSpPr>
            <a:spLocks noGrp="1"/>
          </p:cNvSpPr>
          <p:nvPr>
            <p:ph type="body" sz="quarter" idx="23" hasCustomPrompt="1"/>
          </p:nvPr>
        </p:nvSpPr>
        <p:spPr>
          <a:xfrm>
            <a:off x="5472000"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9" name="Text Placeholder 9">
            <a:extLst>
              <a:ext uri="{FF2B5EF4-FFF2-40B4-BE49-F238E27FC236}">
                <a16:creationId xmlns:a16="http://schemas.microsoft.com/office/drawing/2014/main" id="{0FEF5F7C-B41B-B0AE-6F50-3C7DA6FBEC8B}"/>
              </a:ext>
            </a:extLst>
          </p:cNvPr>
          <p:cNvSpPr>
            <a:spLocks noGrp="1"/>
          </p:cNvSpPr>
          <p:nvPr>
            <p:ph type="body" sz="quarter" idx="24"/>
          </p:nvPr>
        </p:nvSpPr>
        <p:spPr>
          <a:xfrm>
            <a:off x="6102991" y="4842268"/>
            <a:ext cx="3672000" cy="492610"/>
          </a:xfrm>
        </p:spPr>
        <p:txBody>
          <a:bodyPr anchor="b" anchorCtr="0"/>
          <a:lstStyle>
            <a:lvl1pPr>
              <a:defRPr sz="2500"/>
            </a:lvl1pPr>
          </a:lstStyle>
          <a:p>
            <a:pPr lvl="0"/>
            <a:r>
              <a:rPr lang="en-US"/>
              <a:t>Click to edit Master text styles</a:t>
            </a:r>
          </a:p>
        </p:txBody>
      </p:sp>
      <p:sp>
        <p:nvSpPr>
          <p:cNvPr id="30" name="Text Placeholder 9">
            <a:extLst>
              <a:ext uri="{FF2B5EF4-FFF2-40B4-BE49-F238E27FC236}">
                <a16:creationId xmlns:a16="http://schemas.microsoft.com/office/drawing/2014/main" id="{313923B0-9EB4-1CD6-4D97-CD6FAC8345A4}"/>
              </a:ext>
            </a:extLst>
          </p:cNvPr>
          <p:cNvSpPr>
            <a:spLocks noGrp="1"/>
          </p:cNvSpPr>
          <p:nvPr>
            <p:ph type="body" sz="quarter" idx="25" hasCustomPrompt="1"/>
          </p:nvPr>
        </p:nvSpPr>
        <p:spPr>
          <a:xfrm>
            <a:off x="5472000"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Tree>
    <p:extLst>
      <p:ext uri="{BB962C8B-B14F-4D97-AF65-F5344CB8AC3E}">
        <p14:creationId xmlns:p14="http://schemas.microsoft.com/office/powerpoint/2010/main" val="225196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04ED18-547B-B18B-68FE-7EC3FB2E5B6D}"/>
              </a:ext>
            </a:extLst>
          </p:cNvPr>
          <p:cNvSpPr>
            <a:spLocks noGrp="1"/>
          </p:cNvSpPr>
          <p:nvPr>
            <p:ph sz="half" idx="1"/>
          </p:nvPr>
        </p:nvSpPr>
        <p:spPr>
          <a:xfrm>
            <a:off x="540000" y="1863725"/>
            <a:ext cx="7405200" cy="4149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4454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Graphic 7">
            <a:extLst>
              <a:ext uri="{FF2B5EF4-FFF2-40B4-BE49-F238E27FC236}">
                <a16:creationId xmlns:a16="http://schemas.microsoft.com/office/drawing/2014/main" id="{A4463E5F-9CBA-9811-AA2C-07F4347654FE}"/>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
        <p:nvSpPr>
          <p:cNvPr id="10" name="Chart Placeholder 9">
            <a:extLst>
              <a:ext uri="{FF2B5EF4-FFF2-40B4-BE49-F238E27FC236}">
                <a16:creationId xmlns:a16="http://schemas.microsoft.com/office/drawing/2014/main" id="{A4189B63-EC55-C290-3394-C48621B2EDA6}"/>
              </a:ext>
            </a:extLst>
          </p:cNvPr>
          <p:cNvSpPr>
            <a:spLocks noGrp="1"/>
          </p:cNvSpPr>
          <p:nvPr>
            <p:ph type="chart" sz="quarter" idx="10"/>
          </p:nvPr>
        </p:nvSpPr>
        <p:spPr>
          <a:xfrm>
            <a:off x="6096000" y="1875692"/>
            <a:ext cx="5556250" cy="3898800"/>
          </a:xfrm>
        </p:spPr>
        <p:txBody>
          <a:bodyPr/>
          <a:lstStyle/>
          <a:p>
            <a:r>
              <a:rPr lang="en-US"/>
              <a:t>Click icon to add chart</a:t>
            </a:r>
            <a:endParaRPr lang="en-GB"/>
          </a:p>
        </p:txBody>
      </p:sp>
      <p:pic>
        <p:nvPicPr>
          <p:cNvPr id="4" name="Graphic 3">
            <a:extLst>
              <a:ext uri="{FF2B5EF4-FFF2-40B4-BE49-F238E27FC236}">
                <a16:creationId xmlns:a16="http://schemas.microsoft.com/office/drawing/2014/main" id="{706369D0-D2AD-B6E6-F3B1-E9DBF475B60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Tree>
    <p:extLst>
      <p:ext uri="{BB962C8B-B14F-4D97-AF65-F5344CB8AC3E}">
        <p14:creationId xmlns:p14="http://schemas.microsoft.com/office/powerpoint/2010/main" val="219041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 imag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FD91081-66D9-20CD-CFA3-5F9C6952C75A}"/>
              </a:ext>
            </a:extLst>
          </p:cNvPr>
          <p:cNvSpPr>
            <a:spLocks noGrp="1"/>
          </p:cNvSpPr>
          <p:nvPr>
            <p:ph type="pic" sz="quarter" idx="10"/>
          </p:nvPr>
        </p:nvSpPr>
        <p:spPr>
          <a:xfrm>
            <a:off x="6523886" y="0"/>
            <a:ext cx="5668115" cy="6858000"/>
          </a:xfrm>
          <a:custGeom>
            <a:avLst/>
            <a:gdLst>
              <a:gd name="connsiteX0" fmla="*/ 0 w 5668115"/>
              <a:gd name="connsiteY0" fmla="*/ 0 h 6858000"/>
              <a:gd name="connsiteX1" fmla="*/ 5668115 w 5668115"/>
              <a:gd name="connsiteY1" fmla="*/ 0 h 6858000"/>
              <a:gd name="connsiteX2" fmla="*/ 5668115 w 5668115"/>
              <a:gd name="connsiteY2" fmla="*/ 6858000 h 6858000"/>
              <a:gd name="connsiteX3" fmla="*/ 49704 w 5668115"/>
              <a:gd name="connsiteY3" fmla="*/ 6858000 h 6858000"/>
              <a:gd name="connsiteX4" fmla="*/ 79254 w 5668115"/>
              <a:gd name="connsiteY4" fmla="*/ 6743352 h 6858000"/>
              <a:gd name="connsiteX5" fmla="*/ 501663 w 5668115"/>
              <a:gd name="connsiteY5" fmla="*/ 3525422 h 6858000"/>
              <a:gd name="connsiteX6" fmla="*/ 79254 w 5668115"/>
              <a:gd name="connsiteY6" fmla="*/ 3074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68115" h="6858000">
                <a:moveTo>
                  <a:pt x="0" y="0"/>
                </a:moveTo>
                <a:lnTo>
                  <a:pt x="5668115" y="0"/>
                </a:lnTo>
                <a:lnTo>
                  <a:pt x="5668115" y="6858000"/>
                </a:lnTo>
                <a:lnTo>
                  <a:pt x="49704" y="6858000"/>
                </a:lnTo>
                <a:lnTo>
                  <a:pt x="79254" y="6743352"/>
                </a:lnTo>
                <a:cubicBezTo>
                  <a:pt x="309810" y="5802002"/>
                  <a:pt x="501663" y="4701522"/>
                  <a:pt x="501663" y="3525422"/>
                </a:cubicBezTo>
                <a:cubicBezTo>
                  <a:pt x="501663" y="2349331"/>
                  <a:pt x="309810" y="1248840"/>
                  <a:pt x="79254" y="307493"/>
                </a:cubicBezTo>
                <a:close/>
              </a:path>
            </a:pathLst>
          </a:custGeom>
        </p:spPr>
        <p:txBody>
          <a:bodyPr wrap="square">
            <a:noAutofit/>
          </a:bodyPr>
          <a:lstStyle/>
          <a:p>
            <a:r>
              <a:rPr lang="en-US"/>
              <a:t>Click icon to add picture</a:t>
            </a:r>
            <a:endParaRPr lang="en-GB"/>
          </a:p>
        </p:txBody>
      </p:sp>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5948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DF223-3CD4-B40C-F771-95A05D694D35}"/>
              </a:ext>
            </a:extLst>
          </p:cNvPr>
          <p:cNvSpPr>
            <a:spLocks noGrp="1"/>
          </p:cNvSpPr>
          <p:nvPr>
            <p:ph type="title"/>
          </p:nvPr>
        </p:nvSpPr>
        <p:spPr>
          <a:xfrm>
            <a:off x="540000" y="1494000"/>
            <a:ext cx="5540400" cy="1310400"/>
          </a:xfrm>
        </p:spPr>
        <p:txBody>
          <a:bodyPr anchor="t" anchorCtr="0"/>
          <a:lstStyle>
            <a:lvl1pPr>
              <a:lnSpc>
                <a:spcPct val="90000"/>
              </a:lnSpc>
              <a:defRPr sz="5500">
                <a:solidFill>
                  <a:schemeClr val="bg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CFC3F6-B269-C573-D9CD-5D1D86500059}"/>
              </a:ext>
            </a:extLst>
          </p:cNvPr>
          <p:cNvSpPr>
            <a:spLocks noGrp="1"/>
          </p:cNvSpPr>
          <p:nvPr>
            <p:ph type="body" idx="1"/>
          </p:nvPr>
        </p:nvSpPr>
        <p:spPr>
          <a:xfrm>
            <a:off x="540000" y="3430800"/>
            <a:ext cx="5117850" cy="1918800"/>
          </a:xfrm>
        </p:spPr>
        <p:txBody>
          <a:bodyPr/>
          <a:lstStyle>
            <a:lvl1pPr marL="0" indent="0">
              <a:lnSpc>
                <a:spcPct val="90000"/>
              </a:lnSpc>
              <a:spcBef>
                <a:spcPts val="0"/>
              </a:spcBef>
              <a:buNone/>
              <a:defRPr sz="2300" b="0">
                <a:solidFill>
                  <a:schemeClr val="bg1"/>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59624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 highligh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BEAEC6-437D-233E-C915-C52F0FBAE0F5}"/>
              </a:ext>
            </a:extLst>
          </p:cNvPr>
          <p:cNvSpPr>
            <a:spLocks noGrp="1"/>
          </p:cNvSpPr>
          <p:nvPr>
            <p:ph type="body" sz="quarter" idx="10"/>
          </p:nvPr>
        </p:nvSpPr>
        <p:spPr>
          <a:xfrm>
            <a:off x="7124399" y="3124800"/>
            <a:ext cx="4526263" cy="2888650"/>
          </a:xfrm>
        </p:spPr>
        <p:txBody>
          <a:bodyPr/>
          <a:lstStyle>
            <a:lvl1pPr>
              <a:defRPr sz="2900" b="0">
                <a:solidFill>
                  <a:schemeClr val="bg1"/>
                </a:solidFill>
              </a:defRPr>
            </a:lvl1pPr>
            <a:lvl2pPr>
              <a:defRPr sz="2900">
                <a:solidFill>
                  <a:schemeClr val="bg1"/>
                </a:solidFill>
              </a:defRPr>
            </a:lvl2pPr>
            <a:lvl3pPr>
              <a:defRPr sz="2900">
                <a:solidFill>
                  <a:schemeClr val="bg1"/>
                </a:solidFill>
              </a:defRPr>
            </a:lvl3pPr>
            <a:lvl4pPr>
              <a:defRPr sz="2900">
                <a:solidFill>
                  <a:schemeClr val="bg1"/>
                </a:solidFill>
              </a:defRPr>
            </a:lvl4pPr>
            <a:lvl5pPr>
              <a:defRPr sz="2900">
                <a:solidFill>
                  <a:schemeClr val="bg1"/>
                </a:solidFill>
              </a:defRPr>
            </a:lvl5pPr>
          </a:lstStyle>
          <a:p>
            <a:pPr lvl="0"/>
            <a:r>
              <a:rPr lang="en-US"/>
              <a:t>Click to edit Master text styles</a:t>
            </a:r>
          </a:p>
        </p:txBody>
      </p:sp>
      <p:pic>
        <p:nvPicPr>
          <p:cNvPr id="4" name="Graphic 3">
            <a:extLst>
              <a:ext uri="{FF2B5EF4-FFF2-40B4-BE49-F238E27FC236}">
                <a16:creationId xmlns:a16="http://schemas.microsoft.com/office/drawing/2014/main" id="{6C2534FF-1AC2-F751-ED93-D5AA843A139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2730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tro + large chart/imag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7" name="Content Placeholder 6">
            <a:extLst>
              <a:ext uri="{FF2B5EF4-FFF2-40B4-BE49-F238E27FC236}">
                <a16:creationId xmlns:a16="http://schemas.microsoft.com/office/drawing/2014/main" id="{B4E07B9B-964A-742E-DB3E-7F40972E2B3D}"/>
              </a:ext>
            </a:extLst>
          </p:cNvPr>
          <p:cNvSpPr>
            <a:spLocks noGrp="1"/>
          </p:cNvSpPr>
          <p:nvPr>
            <p:ph sz="quarter" idx="11" hasCustomPrompt="1"/>
          </p:nvPr>
        </p:nvSpPr>
        <p:spPr>
          <a:xfrm>
            <a:off x="544513" y="2663824"/>
            <a:ext cx="11106150" cy="3348000"/>
          </a:xfrm>
        </p:spPr>
        <p:txBody>
          <a:bodyPr/>
          <a:lstStyle>
            <a:lvl1pPr>
              <a:defRPr/>
            </a:lvl1pPr>
          </a:lstStyle>
          <a:p>
            <a:pPr lvl="0"/>
            <a:r>
              <a:rPr lang="en-GB" dirty="0"/>
              <a:t>Click to add chart or image</a:t>
            </a:r>
          </a:p>
        </p:txBody>
      </p:sp>
    </p:spTree>
    <p:extLst>
      <p:ext uri="{BB962C8B-B14F-4D97-AF65-F5344CB8AC3E}">
        <p14:creationId xmlns:p14="http://schemas.microsoft.com/office/powerpoint/2010/main" val="58308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53E2B0-0515-2BC6-DBF1-9464EF16DA08}"/>
              </a:ext>
            </a:extLst>
          </p:cNvPr>
          <p:cNvSpPr>
            <a:spLocks noGrp="1"/>
          </p:cNvSpPr>
          <p:nvPr>
            <p:ph type="title"/>
          </p:nvPr>
        </p:nvSpPr>
        <p:spPr>
          <a:xfrm>
            <a:off x="545124" y="517524"/>
            <a:ext cx="7405200" cy="106509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3F075B4-AAF2-F186-2EFC-C4D32935B08B}"/>
              </a:ext>
            </a:extLst>
          </p:cNvPr>
          <p:cNvSpPr>
            <a:spLocks noGrp="1"/>
          </p:cNvSpPr>
          <p:nvPr>
            <p:ph type="body" idx="1"/>
          </p:nvPr>
        </p:nvSpPr>
        <p:spPr>
          <a:xfrm>
            <a:off x="539749" y="1872000"/>
            <a:ext cx="7405200" cy="41414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44B5AC06-2AC8-B87A-ABB3-C1082743300C}"/>
              </a:ext>
            </a:extLst>
          </p:cNvPr>
          <p:cNvSpPr>
            <a:spLocks noGrp="1"/>
          </p:cNvSpPr>
          <p:nvPr>
            <p:ph type="dt" sz="half" idx="2"/>
          </p:nvPr>
        </p:nvSpPr>
        <p:spPr>
          <a:xfrm>
            <a:off x="539750" y="716524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20846-5969-4CBF-ACE6-14C5E9B07FE6}" type="datetimeFigureOut">
              <a:rPr lang="en-GB" smtClean="0"/>
              <a:t>23/09/2025</a:t>
            </a:fld>
            <a:endParaRPr lang="en-GB"/>
          </a:p>
        </p:txBody>
      </p:sp>
      <p:sp>
        <p:nvSpPr>
          <p:cNvPr id="5" name="Footer Placeholder 4">
            <a:extLst>
              <a:ext uri="{FF2B5EF4-FFF2-40B4-BE49-F238E27FC236}">
                <a16:creationId xmlns:a16="http://schemas.microsoft.com/office/drawing/2014/main" id="{977B4C3A-5014-F44D-B439-F95BE669A013}"/>
              </a:ext>
            </a:extLst>
          </p:cNvPr>
          <p:cNvSpPr>
            <a:spLocks noGrp="1"/>
          </p:cNvSpPr>
          <p:nvPr>
            <p:ph type="ftr" sz="quarter" idx="3"/>
          </p:nvPr>
        </p:nvSpPr>
        <p:spPr>
          <a:xfrm>
            <a:off x="3740150" y="716524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2C66078-6145-F35F-6C24-7927DC3176BB}"/>
              </a:ext>
            </a:extLst>
          </p:cNvPr>
          <p:cNvSpPr>
            <a:spLocks noGrp="1"/>
          </p:cNvSpPr>
          <p:nvPr>
            <p:ph type="sldNum" sz="quarter" idx="4"/>
          </p:nvPr>
        </p:nvSpPr>
        <p:spPr>
          <a:xfrm>
            <a:off x="8312150" y="716524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DBADE-7DC1-44D1-B350-70A8CFC1AF8A}" type="slidenum">
              <a:rPr lang="en-GB" smtClean="0"/>
              <a:t>‹#›</a:t>
            </a:fld>
            <a:endParaRPr lang="en-GB"/>
          </a:p>
        </p:txBody>
      </p:sp>
    </p:spTree>
    <p:extLst>
      <p:ext uri="{BB962C8B-B14F-4D97-AF65-F5344CB8AC3E}">
        <p14:creationId xmlns:p14="http://schemas.microsoft.com/office/powerpoint/2010/main" val="278704728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740" r:id="rId16"/>
  </p:sldLayoutIdLst>
  <p:txStyles>
    <p:title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userDrawn="1">
          <p15:clr>
            <a:srgbClr val="F26B43"/>
          </p15:clr>
        </p15:guide>
        <p15:guide id="13" pos="7680" userDrawn="1">
          <p15:clr>
            <a:srgbClr val="F26B43"/>
          </p15:clr>
        </p15:guide>
        <p15:guide id="14" pos="340" userDrawn="1">
          <p15:clr>
            <a:srgbClr val="F26B43"/>
          </p15:clr>
        </p15:guide>
        <p15:guide id="15" pos="7339" userDrawn="1">
          <p15:clr>
            <a:srgbClr val="F26B43"/>
          </p15:clr>
        </p15:guide>
        <p15:guide id="16" orient="horz" userDrawn="1">
          <p15:clr>
            <a:srgbClr val="F26B43"/>
          </p15:clr>
        </p15:guide>
        <p15:guide id="17" orient="horz" pos="4320" userDrawn="1">
          <p15:clr>
            <a:srgbClr val="F26B43"/>
          </p15:clr>
        </p15:guide>
        <p15:guide id="18" orient="horz" pos="408" userDrawn="1">
          <p15:clr>
            <a:srgbClr val="F26B43"/>
          </p15:clr>
        </p15:guide>
        <p15:guide id="19" orient="horz" pos="3979" userDrawn="1">
          <p15:clr>
            <a:srgbClr val="F26B43"/>
          </p15:clr>
        </p15:guide>
        <p15:guide id="20" orient="horz" pos="997" userDrawn="1">
          <p15:clr>
            <a:srgbClr val="F26B43"/>
          </p15:clr>
        </p15:guide>
        <p15:guide id="21" orient="horz" pos="1174" userDrawn="1">
          <p15:clr>
            <a:srgbClr val="F26B43"/>
          </p15:clr>
        </p15:guide>
        <p15:guide id="22" orient="horz" pos="37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2A18F-C99F-1654-3C06-EDBAAAAF2F69}"/>
              </a:ext>
            </a:extLst>
          </p:cNvPr>
          <p:cNvSpPr>
            <a:spLocks noGrp="1"/>
          </p:cNvSpPr>
          <p:nvPr>
            <p:ph type="title"/>
          </p:nvPr>
        </p:nvSpPr>
        <p:spPr>
          <a:xfrm>
            <a:off x="793236" y="837735"/>
            <a:ext cx="10643616" cy="3346704"/>
          </a:xfrm>
        </p:spPr>
        <p:txBody>
          <a:bodyPr anchor="t">
            <a:normAutofit/>
          </a:bodyPr>
          <a:lstStyle/>
          <a:p>
            <a:r>
              <a:rPr lang="en-US" dirty="0">
                <a:latin typeface="Playfair Display" panose="00000500000000000000" pitchFamily="2" charset="0"/>
              </a:rPr>
              <a:t>North Tabletop Feedback – March 2025</a:t>
            </a:r>
          </a:p>
        </p:txBody>
      </p:sp>
      <p:sp>
        <p:nvSpPr>
          <p:cNvPr id="3" name="Subtitle 2">
            <a:extLst>
              <a:ext uri="{FF2B5EF4-FFF2-40B4-BE49-F238E27FC236}">
                <a16:creationId xmlns:a16="http://schemas.microsoft.com/office/drawing/2014/main" id="{BFE758F5-7F27-CF98-E184-7096EA590758}"/>
              </a:ext>
            </a:extLst>
          </p:cNvPr>
          <p:cNvSpPr>
            <a:spLocks noGrp="1"/>
          </p:cNvSpPr>
          <p:nvPr>
            <p:ph type="subTitle" idx="1"/>
          </p:nvPr>
        </p:nvSpPr>
        <p:spPr>
          <a:xfrm>
            <a:off x="795528" y="4824760"/>
            <a:ext cx="10641324" cy="1194128"/>
          </a:xfrm>
        </p:spPr>
        <p:txBody>
          <a:bodyPr anchor="b">
            <a:normAutofit/>
          </a:bodyPr>
          <a:lstStyle/>
          <a:p>
            <a:r>
              <a:rPr lang="en-US" dirty="0">
                <a:latin typeface="Playfair Display" panose="00000500000000000000" pitchFamily="2" charset="0"/>
              </a:rPr>
              <a:t>Summary of </a:t>
            </a:r>
            <a:r>
              <a:rPr lang="en-US">
                <a:latin typeface="Playfair Display" panose="00000500000000000000" pitchFamily="2" charset="0"/>
              </a:rPr>
              <a:t>key themes </a:t>
            </a:r>
            <a:r>
              <a:rPr lang="en-US" dirty="0">
                <a:latin typeface="Playfair Display" panose="00000500000000000000" pitchFamily="2" charset="0"/>
              </a:rPr>
              <a:t>and participant feedback</a:t>
            </a:r>
          </a:p>
        </p:txBody>
      </p:sp>
    </p:spTree>
    <p:extLst>
      <p:ext uri="{BB962C8B-B14F-4D97-AF65-F5344CB8AC3E}">
        <p14:creationId xmlns:p14="http://schemas.microsoft.com/office/powerpoint/2010/main" val="138861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42" presetClass="entr" presetSubtype="0" fill="hold" grpId="1" nodeType="withEffect">
                                  <p:stCondLst>
                                    <p:cond delay="250"/>
                                  </p:stCondLst>
                                  <p:iterate>
                                    <p:tmPct val="10000"/>
                                  </p:iterate>
                                  <p:childTnLst>
                                    <p:set>
                                      <p:cBhvr>
                                        <p:cTn id="12" dur="1" fill="hold">
                                          <p:stCondLst>
                                            <p:cond delay="0"/>
                                          </p:stCondLst>
                                        </p:cTn>
                                        <p:tgtEl>
                                          <p:spTgt spid="3"/>
                                        </p:tgtEl>
                                        <p:attrNameLst>
                                          <p:attrName>style.visibility</p:attrName>
                                        </p:attrNameLst>
                                      </p:cBhvr>
                                      <p:to>
                                        <p:strVal val="visible"/>
                                      </p:to>
                                    </p:set>
                                    <p:animEffect transition="in" filter="fade">
                                      <p:cBhvr>
                                        <p:cTn id="13" dur="250"/>
                                        <p:tgtEl>
                                          <p:spTgt spid="3"/>
                                        </p:tgtEl>
                                      </p:cBhvr>
                                    </p:animEffect>
                                    <p:anim calcmode="lin" valueType="num">
                                      <p:cBhvr>
                                        <p:cTn id="14" dur="250" fill="hold"/>
                                        <p:tgtEl>
                                          <p:spTgt spid="3"/>
                                        </p:tgtEl>
                                        <p:attrNameLst>
                                          <p:attrName>ppt_x</p:attrName>
                                        </p:attrNameLst>
                                      </p:cBhvr>
                                      <p:tavLst>
                                        <p:tav tm="0">
                                          <p:val>
                                            <p:strVal val="#ppt_x"/>
                                          </p:val>
                                        </p:tav>
                                        <p:tav tm="100000">
                                          <p:val>
                                            <p:strVal val="#ppt_x"/>
                                          </p:val>
                                        </p:tav>
                                      </p:tavLst>
                                    </p:anim>
                                    <p:anim calcmode="lin" valueType="num">
                                      <p:cBhvr>
                                        <p:cTn id="15" dur="25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9140F2-C47E-F83F-9F19-A29395948A6A}"/>
              </a:ext>
            </a:extLst>
          </p:cNvPr>
          <p:cNvGraphicFramePr>
            <a:graphicFrameLocks noGrp="1"/>
          </p:cNvGraphicFramePr>
          <p:nvPr>
            <p:extLst>
              <p:ext uri="{D42A27DB-BD31-4B8C-83A1-F6EECF244321}">
                <p14:modId xmlns:p14="http://schemas.microsoft.com/office/powerpoint/2010/main" val="2600919406"/>
              </p:ext>
            </p:extLst>
          </p:nvPr>
        </p:nvGraphicFramePr>
        <p:xfrm>
          <a:off x="256518" y="444543"/>
          <a:ext cx="11678964" cy="2929022"/>
        </p:xfrm>
        <a:graphic>
          <a:graphicData uri="http://schemas.openxmlformats.org/drawingml/2006/table">
            <a:tbl>
              <a:tblPr firstRow="1" firstCol="1" bandRow="1">
                <a:tableStyleId>{5C22544A-7EE6-4342-B048-85BDC9FD1C3A}</a:tableStyleId>
              </a:tblPr>
              <a:tblGrid>
                <a:gridCol w="76350">
                  <a:extLst>
                    <a:ext uri="{9D8B030D-6E8A-4147-A177-3AD203B41FA5}">
                      <a16:colId xmlns:a16="http://schemas.microsoft.com/office/drawing/2014/main" val="2966560931"/>
                    </a:ext>
                  </a:extLst>
                </a:gridCol>
                <a:gridCol w="3676278">
                  <a:extLst>
                    <a:ext uri="{9D8B030D-6E8A-4147-A177-3AD203B41FA5}">
                      <a16:colId xmlns:a16="http://schemas.microsoft.com/office/drawing/2014/main" val="1084112814"/>
                    </a:ext>
                  </a:extLst>
                </a:gridCol>
                <a:gridCol w="3854829">
                  <a:extLst>
                    <a:ext uri="{9D8B030D-6E8A-4147-A177-3AD203B41FA5}">
                      <a16:colId xmlns:a16="http://schemas.microsoft.com/office/drawing/2014/main" val="1055563611"/>
                    </a:ext>
                  </a:extLst>
                </a:gridCol>
                <a:gridCol w="4071507">
                  <a:extLst>
                    <a:ext uri="{9D8B030D-6E8A-4147-A177-3AD203B41FA5}">
                      <a16:colId xmlns:a16="http://schemas.microsoft.com/office/drawing/2014/main" val="620392796"/>
                    </a:ext>
                  </a:extLst>
                </a:gridCol>
              </a:tblGrid>
              <a:tr h="713783">
                <a:tc gridSpan="4">
                  <a:txBody>
                    <a:bodyPr/>
                    <a:lstStyle/>
                    <a:p>
                      <a:pPr algn="ctr">
                        <a:lnSpc>
                          <a:spcPct val="107000"/>
                        </a:lnSpc>
                        <a:spcAft>
                          <a:spcPts val="800"/>
                        </a:spcAft>
                        <a:buNone/>
                      </a:pPr>
                      <a:r>
                        <a:rPr lang="en-GB" sz="3200" b="1" kern="100" dirty="0">
                          <a:effectLst/>
                        </a:rPr>
                        <a:t>Key themes </a:t>
                      </a:r>
                      <a:br>
                        <a:rPr lang="en-GB" sz="2400" b="1" kern="100" dirty="0">
                          <a:effectLst/>
                        </a:rPr>
                      </a:br>
                      <a:r>
                        <a:rPr lang="en-GB" sz="2400" b="1" kern="100" dirty="0">
                          <a:effectLst/>
                        </a:rPr>
                        <a:t>Provider Forum Feedback Mar 25</a:t>
                      </a:r>
                    </a:p>
                  </a:txBody>
                  <a:tcPr marL="25475" marR="25475" marT="0" marB="0"/>
                </a:tc>
                <a:tc hMerge="1">
                  <a:txBody>
                    <a:bodyPr/>
                    <a:lstStyle/>
                    <a:p>
                      <a:endParaRPr lang="en-GB"/>
                    </a:p>
                  </a:txBody>
                  <a:tcPr/>
                </a:tc>
                <a:tc hMerge="1">
                  <a:txBody>
                    <a:bodyPr/>
                    <a:lstStyle/>
                    <a:p>
                      <a:endParaRPr lang="en-GB"/>
                    </a:p>
                  </a:txBody>
                  <a:tcPr/>
                </a:tc>
                <a:tc hMerge="1">
                  <a:txBody>
                    <a:bodyPr/>
                    <a:lstStyle/>
                    <a:p>
                      <a:pPr>
                        <a:lnSpc>
                          <a:spcPct val="107000"/>
                        </a:lnSpc>
                        <a:spcAft>
                          <a:spcPts val="800"/>
                        </a:spcAft>
                        <a:buNone/>
                      </a:pPr>
                      <a:endParaRPr lang="en-GB" sz="1400" kern="100" dirty="0">
                        <a:effectLst/>
                        <a:latin typeface="Aptos" panose="020B0004020202020204" pitchFamily="34" charset="0"/>
                        <a:cs typeface="Times New Roman" panose="02020603050405020304" pitchFamily="18" charset="0"/>
                      </a:endParaRPr>
                    </a:p>
                  </a:txBody>
                  <a:tcPr marL="25475" marR="25475" marT="0" marB="0"/>
                </a:tc>
                <a:extLst>
                  <a:ext uri="{0D108BD9-81ED-4DB2-BD59-A6C34878D82A}">
                    <a16:rowId xmlns:a16="http://schemas.microsoft.com/office/drawing/2014/main" val="1919833639"/>
                  </a:ext>
                </a:extLst>
              </a:tr>
              <a:tr h="306146">
                <a:tc>
                  <a:txBody>
                    <a:bodyPr/>
                    <a:lstStyle/>
                    <a:p>
                      <a:pPr algn="ctr">
                        <a:lnSpc>
                          <a:spcPct val="107000"/>
                        </a:lnSpc>
                        <a:spcAft>
                          <a:spcPts val="800"/>
                        </a:spcAft>
                        <a:buNone/>
                      </a:pP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200" b="1" kern="1200" dirty="0">
                          <a:solidFill>
                            <a:schemeClr val="bg1"/>
                          </a:solidFill>
                        </a:rPr>
                        <a:t>Question 1: What is missing from your local forum that you would like to see?</a:t>
                      </a:r>
                      <a:endParaRPr lang="en-GB" sz="1200" b="1" kern="100" dirty="0">
                        <a:solidFill>
                          <a:schemeClr val="bg1"/>
                        </a:solidFill>
                        <a:effectLst/>
                      </a:endParaRPr>
                    </a:p>
                  </a:txBody>
                  <a:tcPr marL="25475" marR="25475" marT="0" marB="0">
                    <a:solidFill>
                      <a:srgbClr val="E40037"/>
                    </a:solidFill>
                  </a:tcPr>
                </a:tc>
                <a:tc>
                  <a:txBody>
                    <a:bodyPr/>
                    <a:lstStyle/>
                    <a:p>
                      <a:pPr algn="ctr">
                        <a:lnSpc>
                          <a:spcPct val="107000"/>
                        </a:lnSpc>
                        <a:spcAft>
                          <a:spcPts val="800"/>
                        </a:spcAft>
                        <a:buNone/>
                      </a:pPr>
                      <a:r>
                        <a:rPr lang="en-GB" sz="1200" b="1" kern="1200" dirty="0">
                          <a:solidFill>
                            <a:schemeClr val="bg1"/>
                          </a:solidFill>
                        </a:rPr>
                        <a:t>Question 2: What works well with your local forum and what would make it even better? </a:t>
                      </a: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tc>
                  <a:txBody>
                    <a:bodyPr/>
                    <a:lstStyle/>
                    <a:p>
                      <a:pPr algn="ctr">
                        <a:lnSpc>
                          <a:spcPct val="107000"/>
                        </a:lnSpc>
                        <a:spcAft>
                          <a:spcPts val="800"/>
                        </a:spcAft>
                        <a:buNone/>
                      </a:pPr>
                      <a:r>
                        <a:rPr lang="en-GB" sz="1200" b="1" kern="100" dirty="0">
                          <a:solidFill>
                            <a:schemeClr val="bg1"/>
                          </a:solidFill>
                          <a:effectLst/>
                        </a:rPr>
                        <a:t> </a:t>
                      </a:r>
                      <a:r>
                        <a:rPr lang="en-GB" sz="1200" b="1" kern="1200" dirty="0">
                          <a:solidFill>
                            <a:schemeClr val="bg1"/>
                          </a:solidFill>
                        </a:rPr>
                        <a:t>Question 3: How does the local forum support you in your day-to-day work</a:t>
                      </a: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extLst>
                  <a:ext uri="{0D108BD9-81ED-4DB2-BD59-A6C34878D82A}">
                    <a16:rowId xmlns:a16="http://schemas.microsoft.com/office/drawing/2014/main" val="3489675834"/>
                  </a:ext>
                </a:extLst>
              </a:tr>
              <a:tr h="1648925">
                <a:tc>
                  <a:txBody>
                    <a:bodyPr/>
                    <a:lstStyle/>
                    <a:p>
                      <a:pPr>
                        <a:lnSpc>
                          <a:spcPct val="107000"/>
                        </a:lnSpc>
                        <a:spcAft>
                          <a:spcPts val="800"/>
                        </a:spcAft>
                        <a:buNone/>
                      </a:pPr>
                      <a:endParaRPr lang="en-GB" sz="1050" kern="100" dirty="0">
                        <a:effectLst/>
                      </a:endParaRPr>
                    </a:p>
                  </a:txBody>
                  <a:tcPr marL="25475" marR="25475" marT="0" marB="0">
                    <a:solidFill>
                      <a:srgbClr val="FFE7ED"/>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t>Strengthening system navigation and awareness.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kern="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t>Amplifying provider voice and Lived Experience.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kern="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t>Promoting knowledge exchange and best practice.</a:t>
                      </a:r>
                    </a:p>
                    <a:p>
                      <a:endParaRPr lang="en-GB" sz="1200" b="0" dirty="0">
                        <a:solidFill>
                          <a:schemeClr val="tx1"/>
                        </a:solidFill>
                      </a:endParaRPr>
                    </a:p>
                  </a:txBody>
                  <a:tcPr marL="25475" marR="25475" marT="0" marB="0">
                    <a:solidFill>
                      <a:srgbClr val="FFE7ED"/>
                    </a:solidFill>
                  </a:tcPr>
                </a:tc>
                <a:tc>
                  <a:txBody>
                    <a:bodyPr/>
                    <a:lstStyle/>
                    <a:p>
                      <a:pPr marL="400050" indent="-171450" algn="l">
                        <a:lnSpc>
                          <a:spcPct val="107000"/>
                        </a:lnSpc>
                        <a:spcAft>
                          <a:spcPts val="800"/>
                        </a:spcAft>
                        <a:buFont typeface="Arial" panose="020B0604020202020204" pitchFamily="34" charset="0"/>
                        <a:buChar char="•"/>
                      </a:pPr>
                      <a:r>
                        <a:rPr lang="en-GB" sz="1200" b="0" kern="100" dirty="0">
                          <a:effectLst/>
                        </a:rPr>
                        <a:t>Inclusion of key topics </a:t>
                      </a:r>
                      <a:r>
                        <a:rPr lang="en-GB" sz="1200" b="0" dirty="0"/>
                        <a:t>offering direct engagement and clarity on pressing issues.</a:t>
                      </a:r>
                      <a:endParaRPr lang="en-GB" sz="1200" b="0" kern="100" dirty="0">
                        <a:effectLst/>
                      </a:endParaRPr>
                    </a:p>
                    <a:p>
                      <a:pPr marL="400050" indent="-171450" algn="l">
                        <a:lnSpc>
                          <a:spcPct val="107000"/>
                        </a:lnSpc>
                        <a:spcAft>
                          <a:spcPts val="800"/>
                        </a:spcAft>
                        <a:buFont typeface="Arial" panose="020B0604020202020204" pitchFamily="34" charset="0"/>
                        <a:buChar char="•"/>
                      </a:pPr>
                      <a:r>
                        <a:rPr lang="en-GB" sz="1200" b="0" dirty="0"/>
                        <a:t>Quality Information and education; Forums are recognised as a strong source of learning and updates, supporting professional development and service awareness.</a:t>
                      </a:r>
                    </a:p>
                  </a:txBody>
                  <a:tcPr marL="25475" marR="25475" marT="0" marB="0">
                    <a:solidFill>
                      <a:srgbClr val="FFE7ED"/>
                    </a:solidFill>
                  </a:tcPr>
                </a:tc>
                <a:tc>
                  <a:txBody>
                    <a:bodyPr/>
                    <a:lstStyle/>
                    <a:p>
                      <a:pPr marL="171450" indent="-171450">
                        <a:buFont typeface="Arial" panose="020B0604020202020204" pitchFamily="34" charset="0"/>
                        <a:buChar char="•"/>
                      </a:pPr>
                      <a:r>
                        <a:rPr lang="en-GB" sz="1200" b="0" dirty="0"/>
                        <a:t>Strengthening peer support and networking.</a:t>
                      </a:r>
                    </a:p>
                    <a:p>
                      <a:pPr marL="171450" indent="-171450">
                        <a:buFont typeface="Arial" panose="020B0604020202020204" pitchFamily="34" charset="0"/>
                        <a:buChar char="•"/>
                      </a:pPr>
                      <a:endParaRPr lang="en-GB" sz="1200" b="0" dirty="0"/>
                    </a:p>
                    <a:p>
                      <a:pPr marL="171450" indent="-171450">
                        <a:buFont typeface="Arial" panose="020B0604020202020204" pitchFamily="34" charset="0"/>
                        <a:buChar char="•"/>
                      </a:pPr>
                      <a:r>
                        <a:rPr lang="en-GB" sz="1200" b="0" dirty="0"/>
                        <a:t>Deepening knowledge and awareness.</a:t>
                      </a:r>
                    </a:p>
                  </a:txBody>
                  <a:tcPr marL="25475" marR="25475" marT="0" marB="0">
                    <a:solidFill>
                      <a:srgbClr val="FFE7ED"/>
                    </a:solidFill>
                  </a:tcPr>
                </a:tc>
                <a:extLst>
                  <a:ext uri="{0D108BD9-81ED-4DB2-BD59-A6C34878D82A}">
                    <a16:rowId xmlns:a16="http://schemas.microsoft.com/office/drawing/2014/main" val="3827068852"/>
                  </a:ext>
                </a:extLst>
              </a:tr>
            </a:tbl>
          </a:graphicData>
        </a:graphic>
      </p:graphicFrame>
      <p:graphicFrame>
        <p:nvGraphicFramePr>
          <p:cNvPr id="7" name="Table 6">
            <a:extLst>
              <a:ext uri="{FF2B5EF4-FFF2-40B4-BE49-F238E27FC236}">
                <a16:creationId xmlns:a16="http://schemas.microsoft.com/office/drawing/2014/main" id="{4D147A80-6A70-69C2-5EE8-57885B08185F}"/>
              </a:ext>
            </a:extLst>
          </p:cNvPr>
          <p:cNvGraphicFramePr>
            <a:graphicFrameLocks noGrp="1"/>
          </p:cNvGraphicFramePr>
          <p:nvPr>
            <p:extLst>
              <p:ext uri="{D42A27DB-BD31-4B8C-83A1-F6EECF244321}">
                <p14:modId xmlns:p14="http://schemas.microsoft.com/office/powerpoint/2010/main" val="3391974099"/>
              </p:ext>
            </p:extLst>
          </p:nvPr>
        </p:nvGraphicFramePr>
        <p:xfrm>
          <a:off x="255764" y="3759353"/>
          <a:ext cx="11679718" cy="2098929"/>
        </p:xfrm>
        <a:graphic>
          <a:graphicData uri="http://schemas.openxmlformats.org/drawingml/2006/table">
            <a:tbl>
              <a:tblPr firstRow="1" firstCol="1" bandRow="1">
                <a:tableStyleId>{5C22544A-7EE6-4342-B048-85BDC9FD1C3A}</a:tableStyleId>
              </a:tblPr>
              <a:tblGrid>
                <a:gridCol w="76350">
                  <a:extLst>
                    <a:ext uri="{9D8B030D-6E8A-4147-A177-3AD203B41FA5}">
                      <a16:colId xmlns:a16="http://schemas.microsoft.com/office/drawing/2014/main" val="3990646875"/>
                    </a:ext>
                  </a:extLst>
                </a:gridCol>
                <a:gridCol w="3676517">
                  <a:extLst>
                    <a:ext uri="{9D8B030D-6E8A-4147-A177-3AD203B41FA5}">
                      <a16:colId xmlns:a16="http://schemas.microsoft.com/office/drawing/2014/main" val="2439721349"/>
                    </a:ext>
                  </a:extLst>
                </a:gridCol>
                <a:gridCol w="3855080">
                  <a:extLst>
                    <a:ext uri="{9D8B030D-6E8A-4147-A177-3AD203B41FA5}">
                      <a16:colId xmlns:a16="http://schemas.microsoft.com/office/drawing/2014/main" val="2901088501"/>
                    </a:ext>
                  </a:extLst>
                </a:gridCol>
                <a:gridCol w="4071771">
                  <a:extLst>
                    <a:ext uri="{9D8B030D-6E8A-4147-A177-3AD203B41FA5}">
                      <a16:colId xmlns:a16="http://schemas.microsoft.com/office/drawing/2014/main" val="2439538173"/>
                    </a:ext>
                  </a:extLst>
                </a:gridCol>
              </a:tblGrid>
              <a:tr h="168376">
                <a:tc>
                  <a:txBody>
                    <a:bodyPr/>
                    <a:lstStyle/>
                    <a:p>
                      <a:pPr algn="ctr">
                        <a:lnSpc>
                          <a:spcPct val="107000"/>
                        </a:lnSpc>
                        <a:spcAft>
                          <a:spcPts val="800"/>
                        </a:spcAft>
                        <a:buNone/>
                      </a:pP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tc>
                <a:tc gridSpan="3">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2400" b="1" kern="100" dirty="0">
                          <a:solidFill>
                            <a:schemeClr val="bg1"/>
                          </a:solidFill>
                          <a:effectLst/>
                        </a:rPr>
                        <a:t>Response Sept 25</a:t>
                      </a:r>
                      <a:r>
                        <a:rPr lang="en-GB" sz="3200" b="1" kern="100" dirty="0">
                          <a:solidFill>
                            <a:schemeClr val="bg1"/>
                          </a:solidFill>
                          <a:effectLst/>
                        </a:rPr>
                        <a:t>: </a:t>
                      </a:r>
                    </a:p>
                  </a:txBody>
                  <a:tcPr marL="25475" marR="25475" marT="0" marB="0">
                    <a:solidFill>
                      <a:srgbClr val="E40037"/>
                    </a:solidFill>
                  </a:tcPr>
                </a:tc>
                <a:tc hMerge="1">
                  <a:txBody>
                    <a:bodyPr/>
                    <a:lstStyle/>
                    <a:p>
                      <a:pPr algn="ctr">
                        <a:lnSpc>
                          <a:spcPct val="107000"/>
                        </a:lnSpc>
                        <a:spcAft>
                          <a:spcPts val="800"/>
                        </a:spcAft>
                        <a:buNone/>
                      </a:pP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tc hMerge="1">
                  <a:txBody>
                    <a:bodyPr/>
                    <a:lstStyle/>
                    <a:p>
                      <a:pPr algn="ctr">
                        <a:lnSpc>
                          <a:spcPct val="107000"/>
                        </a:lnSpc>
                        <a:spcAft>
                          <a:spcPts val="800"/>
                        </a:spcAft>
                        <a:buNone/>
                      </a:pP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extLst>
                  <a:ext uri="{0D108BD9-81ED-4DB2-BD59-A6C34878D82A}">
                    <a16:rowId xmlns:a16="http://schemas.microsoft.com/office/drawing/2014/main" val="3008947711"/>
                  </a:ext>
                </a:extLst>
              </a:tr>
              <a:tr h="1549105">
                <a:tc>
                  <a:txBody>
                    <a:bodyPr/>
                    <a:lstStyle/>
                    <a:p>
                      <a:pPr>
                        <a:lnSpc>
                          <a:spcPct val="107000"/>
                        </a:lnSpc>
                        <a:spcAft>
                          <a:spcPts val="800"/>
                        </a:spcAft>
                        <a:buNone/>
                      </a:pPr>
                      <a:endParaRPr lang="en-GB" sz="1050" kern="100" dirty="0">
                        <a:effectLst/>
                      </a:endParaRPr>
                    </a:p>
                  </a:txBody>
                  <a:tcPr marL="25475" marR="25475" marT="0" marB="0">
                    <a:solidFill>
                      <a:srgbClr val="FFE7ED"/>
                    </a:solidFill>
                  </a:tcPr>
                </a:tc>
                <a:tc>
                  <a:txBody>
                    <a:bodyPr/>
                    <a:lstStyle/>
                    <a:p>
                      <a:pPr marL="114300" lvl="1" indent="-114300" algn="l" defTabSz="533400">
                        <a:lnSpc>
                          <a:spcPct val="90000"/>
                        </a:lnSpc>
                        <a:spcBef>
                          <a:spcPct val="0"/>
                        </a:spcBef>
                        <a:spcAft>
                          <a:spcPct val="15000"/>
                        </a:spcAft>
                        <a:buChar char="•"/>
                      </a:pPr>
                      <a:r>
                        <a:rPr lang="en-GB" sz="1200" kern="1200" dirty="0"/>
                        <a:t>Provider opportunity at future forums to showcase innovation, share challenges and celebrate success stories across the system.</a:t>
                      </a:r>
                    </a:p>
                    <a:p>
                      <a:pPr marL="0" lvl="1" indent="0" algn="l" defTabSz="533400">
                        <a:lnSpc>
                          <a:spcPct val="90000"/>
                        </a:lnSpc>
                        <a:spcBef>
                          <a:spcPct val="0"/>
                        </a:spcBef>
                        <a:spcAft>
                          <a:spcPct val="15000"/>
                        </a:spcAft>
                        <a:buNone/>
                      </a:pPr>
                      <a:endParaRPr lang="en-GB" sz="1200" kern="1200" dirty="0"/>
                    </a:p>
                    <a:p>
                      <a:pPr marL="114300" lvl="1" indent="-114300" defTabSz="533400">
                        <a:lnSpc>
                          <a:spcPct val="90000"/>
                        </a:lnSpc>
                        <a:spcBef>
                          <a:spcPct val="0"/>
                        </a:spcBef>
                        <a:spcAft>
                          <a:spcPct val="15000"/>
                        </a:spcAft>
                        <a:buFontTx/>
                        <a:buChar char="•"/>
                      </a:pPr>
                      <a:r>
                        <a:rPr lang="en-GB" sz="1200" dirty="0"/>
                        <a:t>UCRS will be presenting today, providing an overview on how to support staying at home to increase awareness of the service.</a:t>
                      </a:r>
                    </a:p>
                    <a:p>
                      <a:endParaRPr lang="en-GB" sz="1200" b="1" dirty="0"/>
                    </a:p>
                    <a:p>
                      <a:endParaRPr lang="en-GB" sz="1200" b="1" dirty="0"/>
                    </a:p>
                  </a:txBody>
                  <a:tcPr marL="25475" marR="25475" marT="0" marB="0">
                    <a:solidFill>
                      <a:srgbClr val="FFE7ED"/>
                    </a:solidFill>
                  </a:tcPr>
                </a:tc>
                <a:tc>
                  <a:txBody>
                    <a:bodyPr/>
                    <a:lstStyle/>
                    <a:p>
                      <a:pPr marL="171450" indent="-171450">
                        <a:buFont typeface="Arial" panose="020B0604020202020204" pitchFamily="34" charset="0"/>
                        <a:buChar char="•"/>
                      </a:pPr>
                      <a:r>
                        <a:rPr lang="en-GB" sz="1200" b="0" dirty="0"/>
                        <a:t>Trialling more focused agendas with fewer agenda items to allow time for discussion.</a:t>
                      </a:r>
                    </a:p>
                    <a:p>
                      <a:pPr marL="0" indent="0">
                        <a:buFont typeface="Arial" panose="020B0604020202020204" pitchFamily="34" charset="0"/>
                        <a:buNone/>
                      </a:pPr>
                      <a:endParaRPr lang="en-GB" sz="1200" b="0" dirty="0"/>
                    </a:p>
                    <a:p>
                      <a:pPr marL="171450" indent="-171450">
                        <a:buFont typeface="Arial" panose="020B0604020202020204" pitchFamily="34" charset="0"/>
                        <a:buChar char="•"/>
                      </a:pPr>
                      <a:r>
                        <a:rPr lang="en-GB" sz="1200" b="0" dirty="0"/>
                        <a:t>Commissioning updates to provide an overview of the Countywide work impacting NEE and NEE specific work on key topics.</a:t>
                      </a:r>
                    </a:p>
                  </a:txBody>
                  <a:tcPr marL="25475" marR="25475" marT="0" marB="0">
                    <a:solidFill>
                      <a:srgbClr val="FFE7ED"/>
                    </a:solidFill>
                  </a:tcPr>
                </a:tc>
                <a:tc>
                  <a:txBody>
                    <a:bodyPr/>
                    <a:lstStyle/>
                    <a:p>
                      <a:pPr marL="171450" indent="-171450">
                        <a:buFont typeface="Arial" panose="020B0604020202020204" pitchFamily="34" charset="0"/>
                        <a:buChar char="•"/>
                      </a:pPr>
                      <a:r>
                        <a:rPr lang="en-GB" sz="1200" dirty="0"/>
                        <a:t>Providers expressed a need for more time to explore topics in depth, particularly around lesser-known services. </a:t>
                      </a:r>
                    </a:p>
                    <a:p>
                      <a:pPr marL="171450" indent="-171450">
                        <a:buFont typeface="Arial" panose="020B0604020202020204" pitchFamily="34" charset="0"/>
                        <a:buChar char="•"/>
                      </a:pPr>
                      <a:endParaRPr lang="en-GB" sz="1200" b="0" dirty="0"/>
                    </a:p>
                    <a:p>
                      <a:pPr marL="171450" indent="-171450">
                        <a:buFont typeface="Arial" panose="020B0604020202020204" pitchFamily="34" charset="0"/>
                        <a:buChar char="•"/>
                      </a:pPr>
                      <a:r>
                        <a:rPr lang="en-GB" sz="1200" b="0" dirty="0"/>
                        <a:t>Forums will continue to showcase services and include information on the ‘Provider Hub’ such as available communication tools to support with hearing the voice of service users and community services such as UCRS.</a:t>
                      </a:r>
                    </a:p>
                    <a:p>
                      <a:pPr marL="171450" indent="-171450">
                        <a:buFont typeface="Arial" panose="020B0604020202020204" pitchFamily="34" charset="0"/>
                        <a:buChar char="•"/>
                      </a:pPr>
                      <a:endParaRPr lang="en-GB" sz="1050" b="0" dirty="0"/>
                    </a:p>
                  </a:txBody>
                  <a:tcPr marL="25475" marR="25475" marT="0" marB="0">
                    <a:solidFill>
                      <a:srgbClr val="FFE7ED"/>
                    </a:solidFill>
                  </a:tcPr>
                </a:tc>
                <a:extLst>
                  <a:ext uri="{0D108BD9-81ED-4DB2-BD59-A6C34878D82A}">
                    <a16:rowId xmlns:a16="http://schemas.microsoft.com/office/drawing/2014/main" val="3919704451"/>
                  </a:ext>
                </a:extLst>
              </a:tr>
            </a:tbl>
          </a:graphicData>
        </a:graphic>
      </p:graphicFrame>
      <p:sp>
        <p:nvSpPr>
          <p:cNvPr id="2" name="TextBox 1">
            <a:extLst>
              <a:ext uri="{FF2B5EF4-FFF2-40B4-BE49-F238E27FC236}">
                <a16:creationId xmlns:a16="http://schemas.microsoft.com/office/drawing/2014/main" id="{14CBF772-2333-B6E7-28BC-F62440A1DC5D}"/>
              </a:ext>
            </a:extLst>
          </p:cNvPr>
          <p:cNvSpPr txBox="1"/>
          <p:nvPr/>
        </p:nvSpPr>
        <p:spPr>
          <a:xfrm>
            <a:off x="903798" y="6244070"/>
            <a:ext cx="10821725" cy="326003"/>
          </a:xfrm>
          <a:prstGeom prst="rect">
            <a:avLst/>
          </a:prstGeom>
          <a:noFill/>
        </p:spPr>
        <p:txBody>
          <a:bodyPr wrap="square" lIns="0" tIns="0" rIns="0" bIns="0" rtlCol="0">
            <a:noAutofit/>
          </a:bodyPr>
          <a:lstStyle/>
          <a:p>
            <a:pPr>
              <a:spcAft>
                <a:spcPts val="1134"/>
              </a:spcAft>
            </a:pPr>
            <a:r>
              <a:rPr lang="en-GB" sz="1400" i="1" dirty="0"/>
              <a:t>Accessible Resources will be available at future forums such as QR codes on tables to improve access to relevant materials and follow-up actions.</a:t>
            </a:r>
          </a:p>
          <a:p>
            <a:pPr algn="l">
              <a:spcAft>
                <a:spcPts val="1134"/>
              </a:spcAft>
            </a:pPr>
            <a:endParaRPr lang="en-GB" sz="1500" dirty="0"/>
          </a:p>
        </p:txBody>
      </p:sp>
    </p:spTree>
    <p:extLst>
      <p:ext uri="{BB962C8B-B14F-4D97-AF65-F5344CB8AC3E}">
        <p14:creationId xmlns:p14="http://schemas.microsoft.com/office/powerpoint/2010/main" val="709405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739F0-B12E-E634-18EE-FADAF5D685E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AC22201-8CAC-B842-50A8-365FFE2198BA}"/>
              </a:ext>
            </a:extLst>
          </p:cNvPr>
          <p:cNvGraphicFramePr>
            <a:graphicFrameLocks noGrp="1"/>
          </p:cNvGraphicFramePr>
          <p:nvPr>
            <p:extLst>
              <p:ext uri="{D42A27DB-BD31-4B8C-83A1-F6EECF244321}">
                <p14:modId xmlns:p14="http://schemas.microsoft.com/office/powerpoint/2010/main" val="560052690"/>
              </p:ext>
            </p:extLst>
          </p:nvPr>
        </p:nvGraphicFramePr>
        <p:xfrm>
          <a:off x="140473" y="106151"/>
          <a:ext cx="11911054" cy="6645698"/>
        </p:xfrm>
        <a:graphic>
          <a:graphicData uri="http://schemas.openxmlformats.org/drawingml/2006/table">
            <a:tbl>
              <a:tblPr firstRow="1" firstCol="1" bandRow="1">
                <a:tableStyleId>{5C22544A-7EE6-4342-B048-85BDC9FD1C3A}</a:tableStyleId>
              </a:tblPr>
              <a:tblGrid>
                <a:gridCol w="76705">
                  <a:extLst>
                    <a:ext uri="{9D8B030D-6E8A-4147-A177-3AD203B41FA5}">
                      <a16:colId xmlns:a16="http://schemas.microsoft.com/office/drawing/2014/main" val="2966560931"/>
                    </a:ext>
                  </a:extLst>
                </a:gridCol>
                <a:gridCol w="3749703">
                  <a:extLst>
                    <a:ext uri="{9D8B030D-6E8A-4147-A177-3AD203B41FA5}">
                      <a16:colId xmlns:a16="http://schemas.microsoft.com/office/drawing/2014/main" val="1084112814"/>
                    </a:ext>
                  </a:extLst>
                </a:gridCol>
                <a:gridCol w="3931820">
                  <a:extLst>
                    <a:ext uri="{9D8B030D-6E8A-4147-A177-3AD203B41FA5}">
                      <a16:colId xmlns:a16="http://schemas.microsoft.com/office/drawing/2014/main" val="1055563611"/>
                    </a:ext>
                  </a:extLst>
                </a:gridCol>
                <a:gridCol w="4152826">
                  <a:extLst>
                    <a:ext uri="{9D8B030D-6E8A-4147-A177-3AD203B41FA5}">
                      <a16:colId xmlns:a16="http://schemas.microsoft.com/office/drawing/2014/main" val="620392796"/>
                    </a:ext>
                  </a:extLst>
                </a:gridCol>
              </a:tblGrid>
              <a:tr h="878894">
                <a:tc gridSpan="4">
                  <a:txBody>
                    <a:bodyPr/>
                    <a:lstStyle/>
                    <a:p>
                      <a:pPr algn="ctr">
                        <a:lnSpc>
                          <a:spcPct val="107000"/>
                        </a:lnSpc>
                        <a:spcAft>
                          <a:spcPts val="800"/>
                        </a:spcAft>
                        <a:buNone/>
                      </a:pPr>
                      <a:r>
                        <a:rPr lang="en-GB" sz="3200" b="1" kern="100" dirty="0">
                          <a:effectLst/>
                        </a:rPr>
                        <a:t>Key themes </a:t>
                      </a:r>
                      <a:br>
                        <a:rPr lang="en-GB" sz="2400" b="1" kern="100" dirty="0">
                          <a:effectLst/>
                        </a:rPr>
                      </a:br>
                      <a:r>
                        <a:rPr lang="en-GB" sz="2400" b="1" kern="100" dirty="0">
                          <a:effectLst/>
                        </a:rPr>
                        <a:t>‘Winter Learning’ Tabletop Questions Mar 25</a:t>
                      </a:r>
                    </a:p>
                  </a:txBody>
                  <a:tcPr marL="25475" marR="25475" marT="0" marB="0"/>
                </a:tc>
                <a:tc hMerge="1">
                  <a:txBody>
                    <a:bodyPr/>
                    <a:lstStyle/>
                    <a:p>
                      <a:endParaRPr lang="en-GB"/>
                    </a:p>
                  </a:txBody>
                  <a:tcPr/>
                </a:tc>
                <a:tc hMerge="1">
                  <a:txBody>
                    <a:bodyPr/>
                    <a:lstStyle/>
                    <a:p>
                      <a:endParaRPr lang="en-GB"/>
                    </a:p>
                  </a:txBody>
                  <a:tcPr/>
                </a:tc>
                <a:tc hMerge="1">
                  <a:txBody>
                    <a:bodyPr/>
                    <a:lstStyle/>
                    <a:p>
                      <a:pPr>
                        <a:lnSpc>
                          <a:spcPct val="107000"/>
                        </a:lnSpc>
                        <a:spcAft>
                          <a:spcPts val="800"/>
                        </a:spcAft>
                        <a:buNone/>
                      </a:pPr>
                      <a:endParaRPr lang="en-GB" sz="1400" kern="100" dirty="0">
                        <a:effectLst/>
                        <a:latin typeface="Aptos" panose="020B0004020202020204" pitchFamily="34" charset="0"/>
                        <a:cs typeface="Times New Roman" panose="02020603050405020304" pitchFamily="18" charset="0"/>
                      </a:endParaRPr>
                    </a:p>
                  </a:txBody>
                  <a:tcPr marL="25475" marR="25475" marT="0" marB="0"/>
                </a:tc>
                <a:extLst>
                  <a:ext uri="{0D108BD9-81ED-4DB2-BD59-A6C34878D82A}">
                    <a16:rowId xmlns:a16="http://schemas.microsoft.com/office/drawing/2014/main" val="1919833639"/>
                  </a:ext>
                </a:extLst>
              </a:tr>
              <a:tr h="469180">
                <a:tc>
                  <a:txBody>
                    <a:bodyPr/>
                    <a:lstStyle/>
                    <a:p>
                      <a:pPr algn="ctr">
                        <a:lnSpc>
                          <a:spcPct val="107000"/>
                        </a:lnSpc>
                        <a:spcAft>
                          <a:spcPts val="800"/>
                        </a:spcAft>
                        <a:buNone/>
                      </a:pP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200" b="1" kern="100" dirty="0">
                          <a:solidFill>
                            <a:schemeClr val="bg1"/>
                          </a:solidFill>
                          <a:effectLst/>
                        </a:rPr>
                        <a:t>1) What works well?</a:t>
                      </a:r>
                    </a:p>
                  </a:txBody>
                  <a:tcPr marL="25475" marR="25475" marT="0" marB="0">
                    <a:solidFill>
                      <a:srgbClr val="E40037"/>
                    </a:solidFill>
                  </a:tcPr>
                </a:tc>
                <a:tc>
                  <a:txBody>
                    <a:bodyPr/>
                    <a:lstStyle/>
                    <a:p>
                      <a:pPr algn="ctr">
                        <a:lnSpc>
                          <a:spcPct val="107000"/>
                        </a:lnSpc>
                        <a:spcAft>
                          <a:spcPts val="800"/>
                        </a:spcAft>
                        <a:buNone/>
                      </a:pPr>
                      <a:r>
                        <a:rPr lang="en-GB" sz="1200" b="1" kern="100" dirty="0">
                          <a:solidFill>
                            <a:schemeClr val="bg1"/>
                          </a:solidFill>
                          <a:effectLst/>
                        </a:rPr>
                        <a:t> 2) How can we improve?</a:t>
                      </a: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tc>
                  <a:txBody>
                    <a:bodyPr/>
                    <a:lstStyle/>
                    <a:p>
                      <a:pPr algn="ctr">
                        <a:lnSpc>
                          <a:spcPct val="107000"/>
                        </a:lnSpc>
                        <a:spcAft>
                          <a:spcPts val="800"/>
                        </a:spcAft>
                        <a:buNone/>
                      </a:pPr>
                      <a:r>
                        <a:rPr lang="en-GB" sz="1200" b="1" kern="100" dirty="0">
                          <a:solidFill>
                            <a:schemeClr val="bg1"/>
                          </a:solidFill>
                          <a:effectLst/>
                        </a:rPr>
                        <a:t> 3) What is needed now?</a:t>
                      </a:r>
                      <a:endParaRPr lang="en-GB" sz="12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5475" marR="25475" marT="0" marB="0">
                    <a:solidFill>
                      <a:srgbClr val="E40037"/>
                    </a:solidFill>
                  </a:tcPr>
                </a:tc>
                <a:extLst>
                  <a:ext uri="{0D108BD9-81ED-4DB2-BD59-A6C34878D82A}">
                    <a16:rowId xmlns:a16="http://schemas.microsoft.com/office/drawing/2014/main" val="3489675834"/>
                  </a:ext>
                </a:extLst>
              </a:tr>
              <a:tr h="5273418">
                <a:tc>
                  <a:txBody>
                    <a:bodyPr/>
                    <a:lstStyle/>
                    <a:p>
                      <a:pPr>
                        <a:lnSpc>
                          <a:spcPct val="107000"/>
                        </a:lnSpc>
                        <a:spcAft>
                          <a:spcPts val="800"/>
                        </a:spcAft>
                        <a:buNone/>
                      </a:pPr>
                      <a:endParaRPr lang="en-GB" sz="1050" kern="100" dirty="0">
                        <a:effectLst/>
                      </a:endParaRPr>
                    </a:p>
                  </a:txBody>
                  <a:tcPr marL="25475" marR="25475" marT="0" marB="0">
                    <a:solidFill>
                      <a:srgbClr val="FFE7ED"/>
                    </a:solidFill>
                  </a:tcPr>
                </a:tc>
                <a:tc>
                  <a:txBody>
                    <a:bodyPr/>
                    <a:lstStyle/>
                    <a:p>
                      <a:r>
                        <a:rPr lang="en-GB" sz="1050" b="1" dirty="0">
                          <a:solidFill>
                            <a:schemeClr val="tx1"/>
                          </a:solidFill>
                        </a:rPr>
                        <a:t>Winter Preparedness &amp; Resilience</a:t>
                      </a:r>
                    </a:p>
                    <a:p>
                      <a:pPr marL="171450" indent="-171450">
                        <a:buFont typeface="Arial" panose="020B0604020202020204" pitchFamily="34" charset="0"/>
                        <a:buChar char="•"/>
                      </a:pPr>
                      <a:r>
                        <a:rPr lang="en-GB" sz="1050" b="0" dirty="0">
                          <a:solidFill>
                            <a:schemeClr val="tx1"/>
                          </a:solidFill>
                        </a:rPr>
                        <a:t>Effective contingency planning and proactive discussions ahead of winter</a:t>
                      </a:r>
                    </a:p>
                    <a:p>
                      <a:pPr marL="171450" indent="-171450">
                        <a:buFont typeface="Arial" panose="020B0604020202020204" pitchFamily="34" charset="0"/>
                        <a:buChar char="•"/>
                      </a:pPr>
                      <a:r>
                        <a:rPr lang="en-GB" sz="1050" b="0" dirty="0">
                          <a:solidFill>
                            <a:schemeClr val="tx1"/>
                          </a:solidFill>
                        </a:rPr>
                        <a:t>Adaptability and resilience across the year; winter pressures well-managed</a:t>
                      </a:r>
                    </a:p>
                    <a:p>
                      <a:pPr marL="171450" indent="-171450">
                        <a:buFont typeface="Arial" panose="020B0604020202020204" pitchFamily="34" charset="0"/>
                        <a:buChar char="•"/>
                      </a:pPr>
                      <a:r>
                        <a:rPr lang="en-GB" sz="1050" b="0" dirty="0">
                          <a:solidFill>
                            <a:schemeClr val="tx1"/>
                          </a:solidFill>
                        </a:rPr>
                        <a:t>No major weather disruptions (e.g. snow), contributing to stability</a:t>
                      </a:r>
                    </a:p>
                    <a:p>
                      <a:endParaRPr lang="en-GB" sz="1050" b="1" dirty="0">
                        <a:solidFill>
                          <a:schemeClr val="tx1"/>
                        </a:solidFill>
                      </a:endParaRPr>
                    </a:p>
                    <a:p>
                      <a:r>
                        <a:rPr lang="en-GB" sz="1050" b="1" dirty="0">
                          <a:solidFill>
                            <a:schemeClr val="tx1"/>
                          </a:solidFill>
                        </a:rPr>
                        <a:t>Workforce &amp; Staffing</a:t>
                      </a:r>
                    </a:p>
                    <a:p>
                      <a:pPr marL="171450" indent="-171450">
                        <a:buFont typeface="Arial" panose="020B0604020202020204" pitchFamily="34" charset="0"/>
                        <a:buChar char="•"/>
                      </a:pPr>
                      <a:r>
                        <a:rPr lang="en-GB" sz="1050" b="0" dirty="0">
                          <a:solidFill>
                            <a:schemeClr val="tx1"/>
                          </a:solidFill>
                        </a:rPr>
                        <a:t>Improved staffing levels and support from Home Office</a:t>
                      </a:r>
                    </a:p>
                    <a:p>
                      <a:pPr marL="171450" indent="-171450">
                        <a:buFont typeface="Arial" panose="020B0604020202020204" pitchFamily="34" charset="0"/>
                        <a:buChar char="•"/>
                      </a:pPr>
                      <a:r>
                        <a:rPr lang="en-GB" sz="1050" b="0" dirty="0">
                          <a:solidFill>
                            <a:schemeClr val="tx1"/>
                          </a:solidFill>
                        </a:rPr>
                        <a:t>Use of short-term contracts and good domiciliary care capacity</a:t>
                      </a:r>
                    </a:p>
                    <a:p>
                      <a:pPr marL="171450" indent="-171450">
                        <a:buFont typeface="Arial" panose="020B0604020202020204" pitchFamily="34" charset="0"/>
                        <a:buChar char="•"/>
                      </a:pPr>
                      <a:r>
                        <a:rPr lang="en-GB" sz="1050" b="0" dirty="0">
                          <a:solidFill>
                            <a:schemeClr val="tx1"/>
                          </a:solidFill>
                        </a:rPr>
                        <a:t>Planning and sourcing of local carers to meet demand</a:t>
                      </a:r>
                    </a:p>
                    <a:p>
                      <a:endParaRPr lang="en-GB" sz="1050" b="1" dirty="0">
                        <a:solidFill>
                          <a:schemeClr val="tx1"/>
                        </a:solidFill>
                      </a:endParaRPr>
                    </a:p>
                    <a:p>
                      <a:r>
                        <a:rPr lang="en-GB" sz="1050" b="1" dirty="0">
                          <a:solidFill>
                            <a:schemeClr val="tx1"/>
                          </a:solidFill>
                        </a:rPr>
                        <a:t>Health &amp; Care Services</a:t>
                      </a:r>
                    </a:p>
                    <a:p>
                      <a:pPr marL="171450" indent="-171450">
                        <a:buFont typeface="Arial" panose="020B0604020202020204" pitchFamily="34" charset="0"/>
                        <a:buChar char="•"/>
                      </a:pPr>
                      <a:r>
                        <a:rPr lang="en-GB" sz="1050" b="0" dirty="0">
                          <a:solidFill>
                            <a:schemeClr val="tx1"/>
                          </a:solidFill>
                        </a:rPr>
                        <a:t>Increase in intermediate care and use of virtual wards</a:t>
                      </a:r>
                    </a:p>
                    <a:p>
                      <a:pPr marL="171450" indent="-171450">
                        <a:buFont typeface="Arial" panose="020B0604020202020204" pitchFamily="34" charset="0"/>
                        <a:buChar char="•"/>
                      </a:pPr>
                      <a:r>
                        <a:rPr lang="en-GB" sz="1050" b="0" dirty="0">
                          <a:solidFill>
                            <a:schemeClr val="tx1"/>
                          </a:solidFill>
                        </a:rPr>
                        <a:t>Strong collaboration on hospital discharges and safeguarding</a:t>
                      </a:r>
                    </a:p>
                    <a:p>
                      <a:pPr marL="171450" indent="-171450">
                        <a:buFont typeface="Arial" panose="020B0604020202020204" pitchFamily="34" charset="0"/>
                        <a:buChar char="•"/>
                      </a:pPr>
                      <a:r>
                        <a:rPr lang="en-GB" sz="1050" b="0" dirty="0">
                          <a:solidFill>
                            <a:schemeClr val="tx1"/>
                          </a:solidFill>
                        </a:rPr>
                        <a:t>GP surgeries and reablement services playing key roles</a:t>
                      </a:r>
                    </a:p>
                    <a:p>
                      <a:endParaRPr lang="en-GB" sz="1050" b="1" dirty="0">
                        <a:solidFill>
                          <a:schemeClr val="tx1"/>
                        </a:solidFill>
                      </a:endParaRPr>
                    </a:p>
                    <a:p>
                      <a:r>
                        <a:rPr lang="en-GB" sz="1050" b="1" dirty="0">
                          <a:solidFill>
                            <a:schemeClr val="tx1"/>
                          </a:solidFill>
                        </a:rPr>
                        <a:t>Partnership Working</a:t>
                      </a:r>
                    </a:p>
                    <a:p>
                      <a:pPr marL="171450" indent="-171450">
                        <a:buFont typeface="Arial" panose="020B0604020202020204" pitchFamily="34" charset="0"/>
                        <a:buChar char="•"/>
                      </a:pPr>
                      <a:r>
                        <a:rPr lang="en-GB" sz="1050" b="0" dirty="0">
                          <a:solidFill>
                            <a:schemeClr val="tx1"/>
                          </a:solidFill>
                        </a:rPr>
                        <a:t>Positive inter-agency collaboration and shared goals</a:t>
                      </a:r>
                    </a:p>
                    <a:p>
                      <a:pPr marL="171450" indent="-171450">
                        <a:buFont typeface="Arial" panose="020B0604020202020204" pitchFamily="34" charset="0"/>
                        <a:buChar char="•"/>
                      </a:pPr>
                      <a:r>
                        <a:rPr lang="en-GB" sz="1050" b="0" dirty="0">
                          <a:solidFill>
                            <a:schemeClr val="tx1"/>
                          </a:solidFill>
                        </a:rPr>
                        <a:t>Working closely with families and other providers</a:t>
                      </a:r>
                    </a:p>
                    <a:p>
                      <a:pPr marL="171450" indent="-171450">
                        <a:buFont typeface="Arial" panose="020B0604020202020204" pitchFamily="34" charset="0"/>
                        <a:buChar char="•"/>
                      </a:pPr>
                      <a:r>
                        <a:rPr lang="en-GB" sz="1050" b="0" dirty="0">
                          <a:solidFill>
                            <a:schemeClr val="tx1"/>
                          </a:solidFill>
                        </a:rPr>
                        <a:t>Cost-effective commissioning through existing care provider relationships</a:t>
                      </a:r>
                    </a:p>
                    <a:p>
                      <a:endParaRPr lang="en-GB" sz="1050" b="1" dirty="0">
                        <a:solidFill>
                          <a:schemeClr val="tx1"/>
                        </a:solidFill>
                      </a:endParaRPr>
                    </a:p>
                    <a:p>
                      <a:r>
                        <a:rPr lang="en-GB" sz="1050" b="1" dirty="0">
                          <a:solidFill>
                            <a:schemeClr val="tx1"/>
                          </a:solidFill>
                        </a:rPr>
                        <a:t>Communication &amp; Information Sharing</a:t>
                      </a:r>
                    </a:p>
                    <a:p>
                      <a:pPr marL="171450" indent="-171450">
                        <a:buFont typeface="Arial" panose="020B0604020202020204" pitchFamily="34" charset="0"/>
                        <a:buChar char="•"/>
                      </a:pPr>
                      <a:r>
                        <a:rPr lang="en-GB" sz="1050" b="0" dirty="0">
                          <a:solidFill>
                            <a:schemeClr val="tx1"/>
                          </a:solidFill>
                        </a:rPr>
                        <a:t>Better referral details and influenza outbreak reporting</a:t>
                      </a:r>
                    </a:p>
                    <a:p>
                      <a:pPr marL="171450" indent="-171450">
                        <a:buFont typeface="Arial" panose="020B0604020202020204" pitchFamily="34" charset="0"/>
                        <a:buChar char="•"/>
                      </a:pPr>
                      <a:r>
                        <a:rPr lang="en-GB" sz="1050" b="0" dirty="0">
                          <a:solidFill>
                            <a:schemeClr val="tx1"/>
                          </a:solidFill>
                        </a:rPr>
                        <a:t>Improved safeguarding response and discharge coordination</a:t>
                      </a:r>
                    </a:p>
                    <a:p>
                      <a:pPr marL="171450" indent="-171450">
                        <a:buFont typeface="Arial" panose="020B0604020202020204" pitchFamily="34" charset="0"/>
                        <a:buChar char="•"/>
                      </a:pPr>
                      <a:r>
                        <a:rPr lang="en-GB" sz="1050" b="0" dirty="0">
                          <a:solidFill>
                            <a:schemeClr val="tx1"/>
                          </a:solidFill>
                        </a:rPr>
                        <a:t>Shared learning post-COVID (e.g. IPC measures)</a:t>
                      </a:r>
                    </a:p>
                    <a:p>
                      <a:endParaRPr lang="en-GB" sz="1050" b="1" dirty="0">
                        <a:solidFill>
                          <a:schemeClr val="tx1"/>
                        </a:solidFill>
                      </a:endParaRPr>
                    </a:p>
                    <a:p>
                      <a:r>
                        <a:rPr lang="en-GB" sz="1050" b="1" dirty="0">
                          <a:solidFill>
                            <a:schemeClr val="tx1"/>
                          </a:solidFill>
                        </a:rPr>
                        <a:t>Person-Centred Focus</a:t>
                      </a:r>
                    </a:p>
                    <a:p>
                      <a:pPr marL="171450" indent="-171450">
                        <a:buFont typeface="Arial" panose="020B0604020202020204" pitchFamily="34" charset="0"/>
                        <a:buChar char="•"/>
                      </a:pPr>
                      <a:r>
                        <a:rPr lang="en-GB" sz="1050" b="0" dirty="0">
                          <a:solidFill>
                            <a:schemeClr val="tx1"/>
                          </a:solidFill>
                        </a:rPr>
                        <a:t>Adult at the centre of care planning</a:t>
                      </a:r>
                    </a:p>
                    <a:p>
                      <a:pPr marL="171450" indent="-171450">
                        <a:buFont typeface="Arial" panose="020B0604020202020204" pitchFamily="34" charset="0"/>
                        <a:buChar char="•"/>
                      </a:pPr>
                      <a:r>
                        <a:rPr lang="en-GB" sz="1050" b="0" dirty="0">
                          <a:solidFill>
                            <a:schemeClr val="tx1"/>
                          </a:solidFill>
                        </a:rPr>
                        <a:t>Addressing distance between staff and clients</a:t>
                      </a:r>
                    </a:p>
                    <a:p>
                      <a:pPr marL="171450" indent="-171450">
                        <a:buFont typeface="Arial" panose="020B0604020202020204" pitchFamily="34" charset="0"/>
                        <a:buChar char="•"/>
                      </a:pPr>
                      <a:r>
                        <a:rPr lang="en-GB" sz="1050" b="0" dirty="0">
                          <a:solidFill>
                            <a:schemeClr val="tx1"/>
                          </a:solidFill>
                        </a:rPr>
                        <a:t>Use of EAP (</a:t>
                      </a:r>
                      <a:r>
                        <a:rPr lang="en-GB" sz="1050" b="0" dirty="0" err="1">
                          <a:solidFill>
                            <a:schemeClr val="tx1"/>
                          </a:solidFill>
                        </a:rPr>
                        <a:t>Vivup</a:t>
                      </a:r>
                      <a:r>
                        <a:rPr lang="en-GB" sz="1050" b="0" dirty="0">
                          <a:solidFill>
                            <a:schemeClr val="tx1"/>
                          </a:solidFill>
                        </a:rPr>
                        <a:t>) to support staff wellbeing</a:t>
                      </a:r>
                    </a:p>
                  </a:txBody>
                  <a:tcPr marL="25475" marR="25475" marT="0" marB="0">
                    <a:solidFill>
                      <a:srgbClr val="FFE7ED"/>
                    </a:solidFill>
                  </a:tcPr>
                </a:tc>
                <a:tc>
                  <a:txBody>
                    <a:bodyPr/>
                    <a:lstStyle/>
                    <a:p>
                      <a:r>
                        <a:rPr lang="en-GB" sz="1050" b="1" dirty="0"/>
                        <a:t>Workforce Empowerment &amp; Retention</a:t>
                      </a:r>
                    </a:p>
                    <a:p>
                      <a:pPr marL="171450" indent="-171450">
                        <a:buFont typeface="Arial" panose="020B0604020202020204" pitchFamily="34" charset="0"/>
                        <a:buChar char="•"/>
                      </a:pPr>
                      <a:r>
                        <a:rPr lang="en-GB" sz="1050" b="0" dirty="0"/>
                        <a:t>Retention incentives</a:t>
                      </a:r>
                    </a:p>
                    <a:p>
                      <a:pPr marL="171450" indent="-171450">
                        <a:buFont typeface="Arial" panose="020B0604020202020204" pitchFamily="34" charset="0"/>
                        <a:buChar char="•"/>
                      </a:pPr>
                      <a:r>
                        <a:rPr lang="en-GB" sz="1050" b="0" dirty="0"/>
                        <a:t>Desire for greater autonomy for </a:t>
                      </a:r>
                      <a:r>
                        <a:rPr lang="en-GB" sz="1050" dirty="0"/>
                        <a:t>domiciliary care providers to act quickly and effectively</a:t>
                      </a:r>
                    </a:p>
                    <a:p>
                      <a:endParaRPr lang="en-GB" sz="1050" b="0" dirty="0"/>
                    </a:p>
                    <a:p>
                      <a:r>
                        <a:rPr lang="en-GB" sz="1050" b="1" dirty="0"/>
                        <a:t>Communication &amp; Information Sharing</a:t>
                      </a:r>
                    </a:p>
                    <a:p>
                      <a:pPr marL="171450" indent="-171450">
                        <a:buFont typeface="Arial" panose="020B0604020202020204" pitchFamily="34" charset="0"/>
                        <a:buChar char="•"/>
                      </a:pPr>
                      <a:r>
                        <a:rPr lang="en-GB" sz="1050" dirty="0"/>
                        <a:t>Strengthen communication pathways across teams and departments to ensure timely, consistent, and coordinated responses</a:t>
                      </a:r>
                    </a:p>
                    <a:p>
                      <a:pPr marL="171450" indent="-171450">
                        <a:buFont typeface="Arial" panose="020B0604020202020204" pitchFamily="34" charset="0"/>
                        <a:buChar char="•"/>
                      </a:pPr>
                      <a:r>
                        <a:rPr lang="en-GB" sz="1050" b="0" dirty="0"/>
                        <a:t>Improved information sharing and updates, especially around hospital discharges</a:t>
                      </a:r>
                    </a:p>
                    <a:p>
                      <a:pPr marL="171450" indent="-171450">
                        <a:buFont typeface="Arial" panose="020B0604020202020204" pitchFamily="34" charset="0"/>
                        <a:buChar char="•"/>
                      </a:pPr>
                      <a:r>
                        <a:rPr lang="en-GB" sz="1050" b="0" dirty="0"/>
                        <a:t>Timely updates on discharges, safeguarding, and referrals</a:t>
                      </a:r>
                    </a:p>
                    <a:p>
                      <a:endParaRPr lang="en-GB" sz="1050" b="0" dirty="0"/>
                    </a:p>
                    <a:p>
                      <a:r>
                        <a:rPr lang="en-GB" sz="1050" b="1" dirty="0"/>
                        <a:t>Discharge &amp; Admission Processes</a:t>
                      </a:r>
                    </a:p>
                    <a:p>
                      <a:pPr marL="171450" indent="-171450">
                        <a:buFont typeface="Arial" panose="020B0604020202020204" pitchFamily="34" charset="0"/>
                        <a:buChar char="•"/>
                      </a:pPr>
                      <a:r>
                        <a:rPr lang="en-GB" sz="1050" b="0" dirty="0"/>
                        <a:t>Better discharge planning and adherence to cut-off times</a:t>
                      </a:r>
                    </a:p>
                    <a:p>
                      <a:pPr marL="171450" indent="-171450">
                        <a:buFont typeface="Arial" panose="020B0604020202020204" pitchFamily="34" charset="0"/>
                        <a:buChar char="•"/>
                      </a:pPr>
                      <a:r>
                        <a:rPr lang="en-GB" sz="1050" b="0" dirty="0"/>
                        <a:t>Quicker allocation of social workers and OTs</a:t>
                      </a:r>
                    </a:p>
                    <a:p>
                      <a:pPr marL="171450" indent="-171450">
                        <a:buFont typeface="Arial" panose="020B0604020202020204" pitchFamily="34" charset="0"/>
                        <a:buChar char="•"/>
                      </a:pPr>
                      <a:r>
                        <a:rPr lang="en-GB" sz="1050" b="0" dirty="0"/>
                        <a:t>Addressing issues like incorrect medication and GP changes during discharge</a:t>
                      </a:r>
                    </a:p>
                    <a:p>
                      <a:endParaRPr lang="en-GB" sz="1050" b="0" dirty="0"/>
                    </a:p>
                    <a:p>
                      <a:r>
                        <a:rPr lang="en-GB" sz="1050" b="1" dirty="0"/>
                        <a:t>Partnership &amp; Integration</a:t>
                      </a:r>
                    </a:p>
                    <a:p>
                      <a:pPr marL="171450" indent="-171450">
                        <a:buFont typeface="Arial" panose="020B0604020202020204" pitchFamily="34" charset="0"/>
                        <a:buChar char="•"/>
                      </a:pPr>
                      <a:r>
                        <a:rPr lang="en-GB" sz="1050" b="0" dirty="0"/>
                        <a:t>Stronger collaboration between providers</a:t>
                      </a:r>
                    </a:p>
                    <a:p>
                      <a:pPr marL="171450" indent="-171450">
                        <a:buFont typeface="Arial" panose="020B0604020202020204" pitchFamily="34" charset="0"/>
                        <a:buChar char="•"/>
                      </a:pPr>
                      <a:r>
                        <a:rPr lang="en-GB" sz="1050" b="0" dirty="0"/>
                        <a:t>Aligning manual handling procedures across health and social care</a:t>
                      </a:r>
                    </a:p>
                    <a:p>
                      <a:pPr marL="171450" indent="-171450">
                        <a:buFont typeface="Arial" panose="020B0604020202020204" pitchFamily="34" charset="0"/>
                        <a:buChar char="•"/>
                      </a:pPr>
                      <a:r>
                        <a:rPr lang="en-GB" sz="1050" b="0" dirty="0"/>
                        <a:t>Understanding the role of housing providers in the wider care system</a:t>
                      </a:r>
                    </a:p>
                    <a:p>
                      <a:endParaRPr lang="en-GB" sz="1050" b="0" dirty="0"/>
                    </a:p>
                    <a:p>
                      <a:r>
                        <a:rPr lang="en-GB" sz="1050" b="1" dirty="0"/>
                        <a:t>Access &amp; Equity</a:t>
                      </a:r>
                    </a:p>
                    <a:p>
                      <a:pPr marL="171450" indent="-171450">
                        <a:buFont typeface="Arial" panose="020B0604020202020204" pitchFamily="34" charset="0"/>
                        <a:buChar char="•"/>
                      </a:pPr>
                      <a:r>
                        <a:rPr lang="en-GB" sz="1050" b="0" dirty="0"/>
                        <a:t>Improving local access to community health services (e.g. Clacton Community Hospital)</a:t>
                      </a:r>
                    </a:p>
                    <a:p>
                      <a:pPr marL="171450" indent="-171450">
                        <a:buFont typeface="Arial" panose="020B0604020202020204" pitchFamily="34" charset="0"/>
                        <a:buChar char="•"/>
                      </a:pPr>
                      <a:r>
                        <a:rPr lang="en-GB" sz="1050" b="0" dirty="0"/>
                        <a:t>Ensuring people aren’t hospitalised due to lack of heat or hot water</a:t>
                      </a:r>
                    </a:p>
                    <a:p>
                      <a:pPr marL="171450" indent="-171450">
                        <a:buFont typeface="Arial" panose="020B0604020202020204" pitchFamily="34" charset="0"/>
                        <a:buChar char="•"/>
                      </a:pPr>
                      <a:r>
                        <a:rPr lang="en-GB" sz="1050" b="0" dirty="0"/>
                        <a:t>Enhancing transport and escort support to reduce costs for adults</a:t>
                      </a:r>
                    </a:p>
                    <a:p>
                      <a:pPr marL="228600">
                        <a:lnSpc>
                          <a:spcPct val="107000"/>
                        </a:lnSpc>
                        <a:spcAft>
                          <a:spcPts val="800"/>
                        </a:spcAft>
                        <a:buNone/>
                      </a:pPr>
                      <a:endParaRPr lang="en-GB" sz="1050" kern="100" dirty="0">
                        <a:effectLst/>
                      </a:endParaRPr>
                    </a:p>
                  </a:txBody>
                  <a:tcPr marL="25475" marR="25475" marT="0" marB="0">
                    <a:solidFill>
                      <a:srgbClr val="FFE7ED"/>
                    </a:solidFill>
                  </a:tcPr>
                </a:tc>
                <a:tc>
                  <a:txBody>
                    <a:bodyPr/>
                    <a:lstStyle/>
                    <a:p>
                      <a:r>
                        <a:rPr lang="en-GB" sz="1050" b="1" dirty="0"/>
                        <a:t>Funding &amp; Workforce Support</a:t>
                      </a:r>
                    </a:p>
                    <a:p>
                      <a:pPr marL="171450" indent="-171450">
                        <a:buFont typeface="Arial" panose="020B0604020202020204" pitchFamily="34" charset="0"/>
                        <a:buChar char="•"/>
                      </a:pPr>
                      <a:r>
                        <a:rPr lang="en-GB" sz="1050" b="0" dirty="0"/>
                        <a:t>Funding for training and care packages, especially in light of NI changes</a:t>
                      </a:r>
                    </a:p>
                    <a:p>
                      <a:pPr marL="171450" indent="-171450">
                        <a:buFont typeface="Arial" panose="020B0604020202020204" pitchFamily="34" charset="0"/>
                        <a:buChar char="•"/>
                      </a:pPr>
                      <a:r>
                        <a:rPr lang="en-GB" sz="1050" b="0" dirty="0"/>
                        <a:t>Need for better recruitment and retention strategies, including clearer job role understanding</a:t>
                      </a:r>
                    </a:p>
                    <a:p>
                      <a:pPr marL="171450" indent="-171450">
                        <a:buFont typeface="Arial" panose="020B0604020202020204" pitchFamily="34" charset="0"/>
                        <a:buChar char="•"/>
                      </a:pPr>
                      <a:r>
                        <a:rPr lang="en-GB" sz="1050" b="0" dirty="0"/>
                        <a:t>Support for ward-commissioned restarts and frontline staff offers</a:t>
                      </a:r>
                    </a:p>
                    <a:p>
                      <a:endParaRPr lang="en-GB" sz="1050" b="1" dirty="0"/>
                    </a:p>
                    <a:p>
                      <a:r>
                        <a:rPr lang="en-GB" sz="1050" b="1" dirty="0"/>
                        <a:t>Communication &amp; Information Systems</a:t>
                      </a:r>
                    </a:p>
                    <a:p>
                      <a:pPr marL="171450" indent="-171450">
                        <a:buFont typeface="Arial" panose="020B0604020202020204" pitchFamily="34" charset="0"/>
                        <a:buChar char="•"/>
                      </a:pPr>
                      <a:r>
                        <a:rPr lang="en-GB" sz="1050" b="0" dirty="0"/>
                        <a:t>Desire for more openness and feedback in referrals and communication</a:t>
                      </a:r>
                    </a:p>
                    <a:p>
                      <a:pPr marL="171450" indent="-171450">
                        <a:buFont typeface="Arial" panose="020B0604020202020204" pitchFamily="34" charset="0"/>
                        <a:buChar char="•"/>
                      </a:pPr>
                      <a:r>
                        <a:rPr lang="en-GB" sz="1050" b="0" dirty="0"/>
                        <a:t>Need for better coordination around UCRS and provider hub visibility</a:t>
                      </a:r>
                    </a:p>
                    <a:p>
                      <a:pPr marL="171450" indent="-171450">
                        <a:buFont typeface="Arial" panose="020B0604020202020204" pitchFamily="34" charset="0"/>
                        <a:buChar char="•"/>
                      </a:pPr>
                      <a:r>
                        <a:rPr lang="en-GB" sz="1050" b="0" dirty="0"/>
                        <a:t>Importance of shared electronic systems to streamline processes</a:t>
                      </a:r>
                    </a:p>
                    <a:p>
                      <a:endParaRPr lang="en-GB" sz="1050" b="1" dirty="0"/>
                    </a:p>
                    <a:p>
                      <a:r>
                        <a:rPr lang="en-GB" sz="1050" b="1" dirty="0"/>
                        <a:t>Safeguarding &amp; Social Care Access</a:t>
                      </a:r>
                    </a:p>
                    <a:p>
                      <a:pPr marL="171450" indent="-171450">
                        <a:buFont typeface="Arial" panose="020B0604020202020204" pitchFamily="34" charset="0"/>
                        <a:buChar char="•"/>
                      </a:pPr>
                      <a:r>
                        <a:rPr lang="en-GB" sz="1050" b="0" dirty="0"/>
                        <a:t>Need for a more robust safeguarding portal</a:t>
                      </a:r>
                    </a:p>
                    <a:p>
                      <a:pPr marL="171450" indent="-171450">
                        <a:buFont typeface="Arial" panose="020B0604020202020204" pitchFamily="34" charset="0"/>
                        <a:buChar char="•"/>
                      </a:pPr>
                      <a:r>
                        <a:rPr lang="en-GB" sz="1050" b="0" dirty="0"/>
                        <a:t>Requests for allocated social workers and improved access to support services</a:t>
                      </a:r>
                    </a:p>
                    <a:p>
                      <a:endParaRPr lang="en-GB" sz="1050" b="1" dirty="0"/>
                    </a:p>
                    <a:p>
                      <a:r>
                        <a:rPr lang="en-GB" sz="1050" b="1" dirty="0"/>
                        <a:t>Partnership &amp; Collaboration</a:t>
                      </a:r>
                    </a:p>
                    <a:p>
                      <a:pPr marL="171450" indent="-171450">
                        <a:buFont typeface="Arial" panose="020B0604020202020204" pitchFamily="34" charset="0"/>
                        <a:buChar char="•"/>
                      </a:pPr>
                      <a:r>
                        <a:rPr lang="en-GB" sz="1050" b="0" dirty="0"/>
                        <a:t>Emphasis on trust and partnership working across organisations</a:t>
                      </a:r>
                    </a:p>
                    <a:p>
                      <a:pPr marL="171450" indent="-171450">
                        <a:buFont typeface="Arial" panose="020B0604020202020204" pitchFamily="34" charset="0"/>
                        <a:buChar char="•"/>
                      </a:pPr>
                      <a:r>
                        <a:rPr lang="en-GB" sz="1050" b="0" dirty="0"/>
                        <a:t>Providers want to be actively involved in shaping the provider hub</a:t>
                      </a:r>
                    </a:p>
                    <a:p>
                      <a:pPr marL="171450" indent="-171450">
                        <a:buFont typeface="Arial" panose="020B0604020202020204" pitchFamily="34" charset="0"/>
                        <a:buChar char="•"/>
                      </a:pPr>
                      <a:r>
                        <a:rPr lang="en-GB" sz="1050" b="0" dirty="0"/>
                        <a:t>Better connections and understanding between services</a:t>
                      </a:r>
                    </a:p>
                    <a:p>
                      <a:endParaRPr lang="en-GB" sz="1050" b="1" dirty="0"/>
                    </a:p>
                    <a:p>
                      <a:r>
                        <a:rPr lang="en-GB" sz="1050" b="1" dirty="0"/>
                        <a:t>Equity &amp; Community Access</a:t>
                      </a:r>
                    </a:p>
                    <a:p>
                      <a:pPr marL="171450" indent="-171450">
                        <a:buFont typeface="Arial" panose="020B0604020202020204" pitchFamily="34" charset="0"/>
                        <a:buChar char="•"/>
                      </a:pPr>
                      <a:r>
                        <a:rPr lang="en-GB" sz="1050" b="0" dirty="0"/>
                        <a:t>Calls for more supported living focus</a:t>
                      </a:r>
                    </a:p>
                    <a:p>
                      <a:pPr marL="171450" indent="-171450">
                        <a:buFont typeface="Arial" panose="020B0604020202020204" pitchFamily="34" charset="0"/>
                        <a:buChar char="•"/>
                      </a:pPr>
                      <a:r>
                        <a:rPr lang="en-GB" sz="1050" b="0" dirty="0"/>
                        <a:t>Improved access to heat/hot water and transport/escort support</a:t>
                      </a:r>
                    </a:p>
                    <a:p>
                      <a:pPr marL="171450" indent="-171450">
                        <a:buFont typeface="Arial" panose="020B0604020202020204" pitchFamily="34" charset="0"/>
                        <a:buChar char="•"/>
                      </a:pPr>
                      <a:r>
                        <a:rPr lang="en-GB" sz="1050" b="0" dirty="0"/>
                        <a:t>Recognition of housing providers’ roles in the wider care system</a:t>
                      </a:r>
                    </a:p>
                    <a:p>
                      <a:endParaRPr lang="en-GB" sz="1050" b="1" dirty="0"/>
                    </a:p>
                    <a:p>
                      <a:r>
                        <a:rPr lang="en-GB" sz="1050" b="1" dirty="0"/>
                        <a:t>Infrastructure &amp; Seasonal Planning</a:t>
                      </a:r>
                    </a:p>
                    <a:p>
                      <a:pPr marL="171450" indent="-171450">
                        <a:buFont typeface="Arial" panose="020B0604020202020204" pitchFamily="34" charset="0"/>
                        <a:buChar char="•"/>
                      </a:pPr>
                      <a:r>
                        <a:rPr lang="en-GB" sz="1050" b="0" dirty="0"/>
                        <a:t>Importance of road repairs and year-round contingency planning</a:t>
                      </a:r>
                    </a:p>
                  </a:txBody>
                  <a:tcPr marL="25475" marR="25475" marT="0" marB="0">
                    <a:solidFill>
                      <a:srgbClr val="FFE7ED"/>
                    </a:solidFill>
                  </a:tcPr>
                </a:tc>
                <a:extLst>
                  <a:ext uri="{0D108BD9-81ED-4DB2-BD59-A6C34878D82A}">
                    <a16:rowId xmlns:a16="http://schemas.microsoft.com/office/drawing/2014/main" val="3827068852"/>
                  </a:ext>
                </a:extLst>
              </a:tr>
            </a:tbl>
          </a:graphicData>
        </a:graphic>
      </p:graphicFrame>
    </p:spTree>
    <p:extLst>
      <p:ext uri="{BB962C8B-B14F-4D97-AF65-F5344CB8AC3E}">
        <p14:creationId xmlns:p14="http://schemas.microsoft.com/office/powerpoint/2010/main" val="1687704117"/>
      </p:ext>
    </p:extLst>
  </p:cSld>
  <p:clrMapOvr>
    <a:masterClrMapping/>
  </p:clrMapOvr>
</p:sld>
</file>

<file path=ppt/theme/theme1.xml><?xml version="1.0" encoding="utf-8"?>
<a:theme xmlns:a="http://schemas.openxmlformats.org/drawingml/2006/main" name="Office Theme">
  <a:themeElements>
    <a:clrScheme name="Custom 26">
      <a:dk1>
        <a:srgbClr val="000000"/>
      </a:dk1>
      <a:lt1>
        <a:sysClr val="window" lastClr="FFFFFF"/>
      </a:lt1>
      <a:dk2>
        <a:srgbClr val="000000"/>
      </a:dk2>
      <a:lt2>
        <a:srgbClr val="FFFFFF"/>
      </a:lt2>
      <a:accent1>
        <a:srgbClr val="E40037"/>
      </a:accent1>
      <a:accent2>
        <a:srgbClr val="4179AA"/>
      </a:accent2>
      <a:accent3>
        <a:srgbClr val="E97135"/>
      </a:accent3>
      <a:accent4>
        <a:srgbClr val="9361B3"/>
      </a:accent4>
      <a:accent5>
        <a:srgbClr val="3A7D64"/>
      </a:accent5>
      <a:accent6>
        <a:srgbClr val="C84674"/>
      </a:accent6>
      <a:hlink>
        <a:srgbClr val="4179AA"/>
      </a:hlink>
      <a:folHlink>
        <a:srgbClr val="76766B"/>
      </a:folHlink>
    </a:clrScheme>
    <a:fontScheme name="Custom 28">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spcAft>
            <a:spcPts val="1134"/>
          </a:spcAft>
          <a:defRPr sz="1500" dirty="0"/>
        </a:defPPr>
      </a:lstStyle>
    </a:txDef>
  </a:objectDefaults>
  <a:extraClrSchemeLst/>
  <a:custClrLst>
    <a:custClr name="Primary white">
      <a:srgbClr val="FFFFFF"/>
    </a:custClr>
    <a:custClr name="Bright 1">
      <a:srgbClr val="E40037"/>
    </a:custClr>
    <a:custClr name="Bright 6">
      <a:srgbClr val="4179AA"/>
    </a:custClr>
    <a:custClr name="Strong 1">
      <a:srgbClr val="921D33"/>
    </a:custClr>
    <a:custClr name="Strong 6">
      <a:srgbClr val="004C94"/>
    </a:custClr>
    <a:custClr name="Soft 1">
      <a:srgbClr val="EAD2D5"/>
    </a:custClr>
    <a:custClr name="Soft 6">
      <a:srgbClr val="C3D3E5"/>
    </a:custClr>
    <a:custClr name="BLANK">
      <a:srgbClr val="FFFFFF"/>
    </a:custClr>
    <a:custClr name="BLANK">
      <a:srgbClr val="FFFFFF"/>
    </a:custClr>
    <a:custClr name="BLANK">
      <a:srgbClr val="FFFFFF"/>
    </a:custClr>
    <a:custClr name="Primary red">
      <a:srgbClr val="E40037"/>
    </a:custClr>
    <a:custClr name="Bright 2">
      <a:srgbClr val="E97135"/>
    </a:custClr>
    <a:custClr name="Bright 7">
      <a:srgbClr val="3A7D64"/>
    </a:custClr>
    <a:custClr name="Strong 2">
      <a:srgbClr val="C65015"/>
    </a:custClr>
    <a:custClr name="Strong 7">
      <a:srgbClr val="1D594C"/>
    </a:custClr>
    <a:custClr name="Soft 2">
      <a:srgbClr val="F3D0A5"/>
    </a:custClr>
    <a:custClr name="Soft 7">
      <a:srgbClr val="BBCCCF"/>
    </a:custClr>
    <a:custClr name="BLANK">
      <a:srgbClr val="FFFFFF"/>
    </a:custClr>
    <a:custClr name="BLANK">
      <a:srgbClr val="FFFFFF"/>
    </a:custClr>
    <a:custClr name="BLANK">
      <a:srgbClr val="FFFFFF"/>
    </a:custClr>
    <a:custClr name="Primary black">
      <a:srgbClr val="000000"/>
    </a:custClr>
    <a:custClr name="Bright 3">
      <a:srgbClr val="ECB720"/>
    </a:custClr>
    <a:custClr name="Brihgt 8">
      <a:srgbClr val="729D4D"/>
    </a:custClr>
    <a:custClr name="Strong 3">
      <a:srgbClr val="C69318"/>
    </a:custClr>
    <a:custClr name="Strong 8">
      <a:srgbClr val="4B7131"/>
    </a:custClr>
    <a:custClr name="Soft 3">
      <a:srgbClr val="F0E3BB"/>
    </a:custClr>
    <a:custClr name="Soft 8">
      <a:srgbClr val="D2DCBB"/>
    </a:custClr>
    <a:custClr name="BLANK">
      <a:srgbClr val="FFFFFF"/>
    </a:custClr>
    <a:custClr name="BLANK">
      <a:srgbClr val="FFFFFF"/>
    </a:custClr>
    <a:custClr name="BLANK">
      <a:srgbClr val="FFFFFF"/>
    </a:custClr>
    <a:custClr name="BLANK">
      <a:srgbClr val="FFFFFF"/>
    </a:custClr>
    <a:custClr name="Bright 4">
      <a:srgbClr val="C84674"/>
    </a:custClr>
    <a:custClr name="Bright 9">
      <a:srgbClr val="76766B"/>
    </a:custClr>
    <a:custClr name="Strong 4">
      <a:srgbClr val="910563"/>
    </a:custClr>
    <a:custClr name="Strong 9">
      <a:srgbClr val="414745"/>
    </a:custClr>
    <a:custClr name="Soft 4">
      <a:srgbClr val="E0D3D1"/>
    </a:custClr>
    <a:custClr name="Soft 9">
      <a:srgbClr val="D4D4D4"/>
    </a:custClr>
    <a:custClr name="BLANK">
      <a:srgbClr val="FFFFFF"/>
    </a:custClr>
    <a:custClr name="BLANK">
      <a:srgbClr val="FFFFFF"/>
    </a:custClr>
    <a:custClr name="BLANK">
      <a:srgbClr val="FFFFFF"/>
    </a:custClr>
    <a:custClr name="BLANK">
      <a:srgbClr val="FFFFFF"/>
    </a:custClr>
    <a:custClr name="Bright 5">
      <a:srgbClr val="9361B3"/>
    </a:custClr>
    <a:custClr name="BLANK">
      <a:srgbClr val="FFFFFF"/>
    </a:custClr>
    <a:custClr name="Strong 5">
      <a:srgbClr val="5C2472"/>
    </a:custClr>
    <a:custClr name="BLANK">
      <a:srgbClr val="FFFFFF"/>
    </a:custClr>
    <a:custClr name="Soft 5">
      <a:srgbClr val="EADBEA"/>
    </a:custClr>
  </a:custClrLst>
  <a:extLst>
    <a:ext uri="{05A4C25C-085E-4340-85A3-A5531E510DB2}">
      <thm15:themeFamily xmlns:thm15="http://schemas.microsoft.com/office/thememl/2012/main" name="Presentation1" id="{75A86DDA-B9BB-46D2-9D43-E2A2146931CE}" vid="{04DB70F8-383B-4667-96C6-2E3388DF84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74e580a-a041-4244-9ca4-ddc01076bb73"/>
    <lcf76f155ced4ddcb4097134ff3c332f xmlns="b5a80fbb-9528-4329-8766-a31417ada2f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AB7BC4DA9BC1B45AECABBC449C1D926" ma:contentTypeVersion="14" ma:contentTypeDescription="Create a new document." ma:contentTypeScope="" ma:versionID="10fd046ccc2e8660ac9dd914948f4de5">
  <xsd:schema xmlns:xsd="http://www.w3.org/2001/XMLSchema" xmlns:xs="http://www.w3.org/2001/XMLSchema" xmlns:p="http://schemas.microsoft.com/office/2006/metadata/properties" xmlns:ns2="b5a80fbb-9528-4329-8766-a31417ada2f6" xmlns:ns3="074e580a-a041-4244-9ca4-ddc01076bb73" targetNamespace="http://schemas.microsoft.com/office/2006/metadata/properties" ma:root="true" ma:fieldsID="1aaab51c7e536798846f935de80d77d9" ns2:_="" ns3:_="">
    <xsd:import namespace="b5a80fbb-9528-4329-8766-a31417ada2f6"/>
    <xsd:import namespace="074e580a-a041-4244-9ca4-ddc01076bb7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ObjectDetectorVersion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80fbb-9528-4329-8766-a31417ada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1de9a85-6517-4fbb-af6e-3d8f59a4cb5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4e580a-a041-4244-9ca4-ddc01076bb7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36e4fd79-9484-43d1-ac7d-ea376cd260ae}" ma:internalName="TaxCatchAll" ma:showField="CatchAllData" ma:web="074e580a-a041-4244-9ca4-ddc01076bb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15FF06-28E2-4F40-B326-D7596B0FA7F8}">
  <ds:schemaRefs>
    <ds:schemaRef ds:uri="http://schemas.microsoft.com/sharepoint/v3/contenttype/forms"/>
  </ds:schemaRefs>
</ds:datastoreItem>
</file>

<file path=customXml/itemProps2.xml><?xml version="1.0" encoding="utf-8"?>
<ds:datastoreItem xmlns:ds="http://schemas.openxmlformats.org/officeDocument/2006/customXml" ds:itemID="{B216C91F-B092-485F-89DA-CDD2EFE13FC0}">
  <ds:schemaRefs>
    <ds:schemaRef ds:uri="http://purl.org/dc/dcmitype/"/>
    <ds:schemaRef ds:uri="b5a80fbb-9528-4329-8766-a31417ada2f6"/>
    <ds:schemaRef ds:uri="074e580a-a041-4244-9ca4-ddc01076bb73"/>
    <ds:schemaRef ds:uri="http://schemas.microsoft.com/office/2006/metadata/properties"/>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purl.org/dc/terms/"/>
    <ds:schemaRef ds:uri="http://purl.org/dc/elements/1.1/"/>
  </ds:schemaRefs>
</ds:datastoreItem>
</file>

<file path=customXml/itemProps3.xml><?xml version="1.0" encoding="utf-8"?>
<ds:datastoreItem xmlns:ds="http://schemas.openxmlformats.org/officeDocument/2006/customXml" ds:itemID="{F7FE4954-5062-49EB-9B1C-4626468EBE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80fbb-9528-4329-8766-a31417ada2f6"/>
    <ds:schemaRef ds:uri="074e580a-a041-4244-9ca4-ddc01076bb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1100</TotalTime>
  <Words>833</Words>
  <Application>Microsoft Office PowerPoint</Application>
  <PresentationFormat>Widescreen</PresentationFormat>
  <Paragraphs>111</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Arial</vt:lpstr>
      <vt:lpstr>Calibri</vt:lpstr>
      <vt:lpstr>Calibri Light</vt:lpstr>
      <vt:lpstr>Playfair Display</vt:lpstr>
      <vt:lpstr>Office Theme</vt:lpstr>
      <vt:lpstr>North Tabletop Feedback – March 2025</vt:lpstr>
      <vt:lpstr>PowerPoint Presentation</vt:lpstr>
      <vt:lpstr>PowerPoint Presentation</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Farrell - Integration and Partnership Locality Lead</dc:creator>
  <cp:lastModifiedBy>Sue Mitchell - Procurement Assistant Manager</cp:lastModifiedBy>
  <cp:revision>4</cp:revision>
  <dcterms:created xsi:type="dcterms:W3CDTF">2025-02-12T14:22:46Z</dcterms:created>
  <dcterms:modified xsi:type="dcterms:W3CDTF">2025-09-23T15:31:14Z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0x0101008AB7BC4DA9BC1B45AECABBC449C1D926</vt:lpwstr>
  </property>
  <property fmtid="{D5CDD505-2E9C-101B-9397-08002B2CF9AE}" pid="3" name="MSIP_Label_39d8be9e-c8d9-4b9c-bd40-2c27cc7ea2e6_Enabled">
    <vt:lpwstr>true</vt:lpwstr>
  </property>
  <property fmtid="{D5CDD505-2E9C-101B-9397-08002B2CF9AE}" pid="4" name="MSIP_Label_39d8be9e-c8d9-4b9c-bd40-2c27cc7ea2e6_SetDate">
    <vt:lpwstr>2022-11-21T15:54:52Z</vt:lpwstr>
  </property>
  <property fmtid="{D5CDD505-2E9C-101B-9397-08002B2CF9AE}" pid="5" name="MSIP_Label_39d8be9e-c8d9-4b9c-bd40-2c27cc7ea2e6_Method">
    <vt:lpwstr>Standard</vt:lpwstr>
  </property>
  <property fmtid="{D5CDD505-2E9C-101B-9397-08002B2CF9AE}" pid="6" name="MSIP_Label_39d8be9e-c8d9-4b9c-bd40-2c27cc7ea2e6_Name">
    <vt:lpwstr>39d8be9e-c8d9-4b9c-bd40-2c27cc7ea2e6</vt:lpwstr>
  </property>
  <property fmtid="{D5CDD505-2E9C-101B-9397-08002B2CF9AE}" pid="7" name="MSIP_Label_39d8be9e-c8d9-4b9c-bd40-2c27cc7ea2e6_SiteId">
    <vt:lpwstr>a8b4324f-155c-4215-a0f1-7ed8cc9a992f</vt:lpwstr>
  </property>
  <property fmtid="{D5CDD505-2E9C-101B-9397-08002B2CF9AE}" pid="8" name="MSIP_Label_39d8be9e-c8d9-4b9c-bd40-2c27cc7ea2e6_ActionId">
    <vt:lpwstr>5715f456-9f2d-4555-ac61-58155fbe27be</vt:lpwstr>
  </property>
  <property fmtid="{D5CDD505-2E9C-101B-9397-08002B2CF9AE}" pid="9" name="MSIP_Label_39d8be9e-c8d9-4b9c-bd40-2c27cc7ea2e6_ContentBits">
    <vt:lpwstr>0</vt:lpwstr>
  </property>
  <property fmtid="{D5CDD505-2E9C-101B-9397-08002B2CF9AE}" pid="10" name="Content Subject">
    <vt:lpwstr/>
  </property>
  <property fmtid="{D5CDD505-2E9C-101B-9397-08002B2CF9AE}" pid="11" name="MediaServiceImageTags">
    <vt:lpwstr/>
  </property>
</Properties>
</file>