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0" r:id="rId6"/>
    <p:sldId id="259" r:id="rId7"/>
    <p:sldId id="263" r:id="rId8"/>
    <p:sldId id="265" r:id="rId9"/>
    <p:sldId id="266" r:id="rId10"/>
    <p:sldId id="267" r:id="rId11"/>
    <p:sldId id="268"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2558"/>
    <a:srgbClr val="007A9D"/>
    <a:srgbClr val="E40037"/>
    <a:srgbClr val="E1291A"/>
    <a:srgbClr val="00A191"/>
    <a:srgbClr val="192A66"/>
    <a:srgbClr val="FAB500"/>
    <a:srgbClr val="F28F00"/>
    <a:srgbClr val="65B22E"/>
    <a:srgbClr val="007E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July%202022\SAWL%20Supported%20Living%20Waiting%20List%20July%20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SAWL%20Supported%20Living%20Waiting%20List%20January%20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SAWL%20Supported%20Living%20Waiting%20List%20January%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hesfs02\TeamShare\O-S%20Procurement\00%20PEOPLE%20TEAM%20CENTRAL%20FILES\22%20AWD%20Accommodation\Demand%20Bulletin\Supported%20Living\January%202023\Copy%20of%20SAWL%20Supported%20Living%20Waiting%20List%20January%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Accommodation</a:t>
            </a:r>
            <a:r>
              <a:rPr lang="en-GB" b="1" baseline="0"/>
              <a:t> Sought</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Non-Complex</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Identified'!$D$39</c:f>
              <c:strCache>
                <c:ptCount val="1"/>
                <c:pt idx="0">
                  <c:v>Shared</c:v>
                </c:pt>
              </c:strCache>
            </c:strRef>
          </c:tx>
          <c:spPr>
            <a:solidFill>
              <a:schemeClr val="accent1"/>
            </a:solidFill>
            <a:ln>
              <a:noFill/>
            </a:ln>
            <a:effectLst/>
          </c:spPr>
          <c:invertIfNegative val="0"/>
          <c:cat>
            <c:strRef>
              <c:f>'LDA No Option Identified'!$B$40:$B$53</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Identified'!$D$40:$D$53</c:f>
              <c:numCache>
                <c:formatCode>General</c:formatCode>
                <c:ptCount val="14"/>
                <c:pt idx="0">
                  <c:v>1</c:v>
                </c:pt>
                <c:pt idx="1">
                  <c:v>0</c:v>
                </c:pt>
                <c:pt idx="2">
                  <c:v>1</c:v>
                </c:pt>
                <c:pt idx="3">
                  <c:v>0</c:v>
                </c:pt>
                <c:pt idx="4">
                  <c:v>3</c:v>
                </c:pt>
                <c:pt idx="5">
                  <c:v>2</c:v>
                </c:pt>
                <c:pt idx="6">
                  <c:v>1</c:v>
                </c:pt>
                <c:pt idx="7">
                  <c:v>1</c:v>
                </c:pt>
                <c:pt idx="8">
                  <c:v>1</c:v>
                </c:pt>
                <c:pt idx="9">
                  <c:v>3</c:v>
                </c:pt>
                <c:pt idx="10">
                  <c:v>0</c:v>
                </c:pt>
                <c:pt idx="11">
                  <c:v>0</c:v>
                </c:pt>
                <c:pt idx="12">
                  <c:v>6</c:v>
                </c:pt>
                <c:pt idx="13">
                  <c:v>0</c:v>
                </c:pt>
              </c:numCache>
            </c:numRef>
          </c:val>
          <c:extLst>
            <c:ext xmlns:c16="http://schemas.microsoft.com/office/drawing/2014/chart" uri="{C3380CC4-5D6E-409C-BE32-E72D297353CC}">
              <c16:uniqueId val="{00000000-5ED4-410A-913C-7082A29637C4}"/>
            </c:ext>
          </c:extLst>
        </c:ser>
        <c:ser>
          <c:idx val="1"/>
          <c:order val="1"/>
          <c:tx>
            <c:strRef>
              <c:f>'LDA No Option Identified'!$F$39</c:f>
              <c:strCache>
                <c:ptCount val="1"/>
                <c:pt idx="0">
                  <c:v>Self-Contained</c:v>
                </c:pt>
              </c:strCache>
            </c:strRef>
          </c:tx>
          <c:spPr>
            <a:solidFill>
              <a:schemeClr val="accent2"/>
            </a:solidFill>
            <a:ln>
              <a:noFill/>
            </a:ln>
            <a:effectLst/>
          </c:spPr>
          <c:invertIfNegative val="0"/>
          <c:cat>
            <c:strRef>
              <c:f>'LDA No Option Identified'!$B$40:$B$53</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Identified'!$F$40:$F$53</c:f>
              <c:numCache>
                <c:formatCode>General</c:formatCode>
                <c:ptCount val="14"/>
                <c:pt idx="0">
                  <c:v>0</c:v>
                </c:pt>
                <c:pt idx="1">
                  <c:v>1</c:v>
                </c:pt>
                <c:pt idx="2">
                  <c:v>0</c:v>
                </c:pt>
                <c:pt idx="3">
                  <c:v>0</c:v>
                </c:pt>
                <c:pt idx="4">
                  <c:v>0</c:v>
                </c:pt>
                <c:pt idx="5">
                  <c:v>2</c:v>
                </c:pt>
                <c:pt idx="6">
                  <c:v>0</c:v>
                </c:pt>
                <c:pt idx="7">
                  <c:v>0</c:v>
                </c:pt>
                <c:pt idx="8">
                  <c:v>1</c:v>
                </c:pt>
                <c:pt idx="9">
                  <c:v>0</c:v>
                </c:pt>
                <c:pt idx="10">
                  <c:v>0</c:v>
                </c:pt>
                <c:pt idx="11">
                  <c:v>0</c:v>
                </c:pt>
                <c:pt idx="12">
                  <c:v>0</c:v>
                </c:pt>
                <c:pt idx="13">
                  <c:v>0</c:v>
                </c:pt>
              </c:numCache>
            </c:numRef>
          </c:val>
          <c:extLst>
            <c:ext xmlns:c16="http://schemas.microsoft.com/office/drawing/2014/chart" uri="{C3380CC4-5D6E-409C-BE32-E72D297353CC}">
              <c16:uniqueId val="{00000001-5ED4-410A-913C-7082A29637C4}"/>
            </c:ext>
          </c:extLst>
        </c:ser>
        <c:dLbls>
          <c:showLegendKey val="0"/>
          <c:showVal val="0"/>
          <c:showCatName val="0"/>
          <c:showSerName val="0"/>
          <c:showPercent val="0"/>
          <c:showBubbleSize val="0"/>
        </c:dLbls>
        <c:gapWidth val="219"/>
        <c:overlap val="-27"/>
        <c:axId val="858077848"/>
        <c:axId val="858073256"/>
      </c:barChart>
      <c:catAx>
        <c:axId val="858077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8073256"/>
        <c:crosses val="autoZero"/>
        <c:auto val="1"/>
        <c:lblAlgn val="ctr"/>
        <c:lblOffset val="100"/>
        <c:noMultiLvlLbl val="0"/>
      </c:catAx>
      <c:valAx>
        <c:axId val="858073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8077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District</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Identified'!$C$3</c:f>
              <c:strCache>
                <c:ptCount val="1"/>
                <c:pt idx="0">
                  <c:v>Adults</c:v>
                </c:pt>
              </c:strCache>
            </c:strRef>
          </c:tx>
          <c:spPr>
            <a:solidFill>
              <a:schemeClr val="accent1"/>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Identified'!$C$4:$C$17</c:f>
              <c:numCache>
                <c:formatCode>General</c:formatCode>
                <c:ptCount val="14"/>
                <c:pt idx="0">
                  <c:v>1</c:v>
                </c:pt>
                <c:pt idx="1">
                  <c:v>0</c:v>
                </c:pt>
                <c:pt idx="2">
                  <c:v>1</c:v>
                </c:pt>
                <c:pt idx="3">
                  <c:v>0</c:v>
                </c:pt>
                <c:pt idx="4">
                  <c:v>2</c:v>
                </c:pt>
                <c:pt idx="5">
                  <c:v>1</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0-5751-477F-9332-3BB6DAA653E7}"/>
            </c:ext>
          </c:extLst>
        </c:ser>
        <c:dLbls>
          <c:showLegendKey val="0"/>
          <c:showVal val="0"/>
          <c:showCatName val="0"/>
          <c:showSerName val="0"/>
          <c:showPercent val="0"/>
          <c:showBubbleSize val="0"/>
        </c:dLbls>
        <c:gapWidth val="219"/>
        <c:overlap val="-27"/>
        <c:axId val="1022352320"/>
        <c:axId val="1022353960"/>
      </c:barChart>
      <c:catAx>
        <c:axId val="102235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353960"/>
        <c:crosses val="autoZero"/>
        <c:auto val="1"/>
        <c:lblAlgn val="ctr"/>
        <c:lblOffset val="100"/>
        <c:noMultiLvlLbl val="0"/>
      </c:catAx>
      <c:valAx>
        <c:axId val="1022353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352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Complexity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Identified'!$H$3</c:f>
              <c:strCache>
                <c:ptCount val="1"/>
                <c:pt idx="0">
                  <c:v>Complex</c:v>
                </c:pt>
              </c:strCache>
            </c:strRef>
          </c:tx>
          <c:spPr>
            <a:solidFill>
              <a:schemeClr val="accent1"/>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Identified'!$H$4:$H$17</c:f>
              <c:numCache>
                <c:formatCode>General</c:formatCode>
                <c:ptCount val="14"/>
                <c:pt idx="0">
                  <c:v>0</c:v>
                </c:pt>
                <c:pt idx="1">
                  <c:v>0</c:v>
                </c:pt>
                <c:pt idx="2">
                  <c:v>0</c:v>
                </c:pt>
                <c:pt idx="3">
                  <c:v>0</c:v>
                </c:pt>
                <c:pt idx="4">
                  <c:v>0</c:v>
                </c:pt>
                <c:pt idx="5">
                  <c:v>1</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0-A66B-4EC1-90A2-EB7F333BA343}"/>
            </c:ext>
          </c:extLst>
        </c:ser>
        <c:ser>
          <c:idx val="1"/>
          <c:order val="1"/>
          <c:tx>
            <c:strRef>
              <c:f>'PI No Option Identified'!$I$3</c:f>
              <c:strCache>
                <c:ptCount val="1"/>
                <c:pt idx="0">
                  <c:v>Non-Complex</c:v>
                </c:pt>
              </c:strCache>
            </c:strRef>
          </c:tx>
          <c:spPr>
            <a:solidFill>
              <a:schemeClr val="accent2"/>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Identified'!$I$4:$I$17</c:f>
              <c:numCache>
                <c:formatCode>General</c:formatCode>
                <c:ptCount val="14"/>
                <c:pt idx="0">
                  <c:v>1</c:v>
                </c:pt>
                <c:pt idx="1">
                  <c:v>0</c:v>
                </c:pt>
                <c:pt idx="2">
                  <c:v>1</c:v>
                </c:pt>
                <c:pt idx="3">
                  <c:v>0</c:v>
                </c:pt>
                <c:pt idx="4">
                  <c:v>2</c:v>
                </c:pt>
                <c:pt idx="5">
                  <c:v>0</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1-A66B-4EC1-90A2-EB7F333BA343}"/>
            </c:ext>
          </c:extLst>
        </c:ser>
        <c:dLbls>
          <c:showLegendKey val="0"/>
          <c:showVal val="0"/>
          <c:showCatName val="0"/>
          <c:showSerName val="0"/>
          <c:showPercent val="0"/>
          <c:showBubbleSize val="0"/>
        </c:dLbls>
        <c:gapWidth val="219"/>
        <c:overlap val="-27"/>
        <c:axId val="855122512"/>
        <c:axId val="855119232"/>
      </c:barChart>
      <c:catAx>
        <c:axId val="85512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5119232"/>
        <c:crosses val="autoZero"/>
        <c:auto val="1"/>
        <c:lblAlgn val="ctr"/>
        <c:lblOffset val="100"/>
        <c:noMultiLvlLbl val="0"/>
      </c:catAx>
      <c:valAx>
        <c:axId val="855119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5122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Accommodation Type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Identified'!$F$3</c:f>
              <c:strCache>
                <c:ptCount val="1"/>
                <c:pt idx="0">
                  <c:v>Shared</c:v>
                </c:pt>
              </c:strCache>
            </c:strRef>
          </c:tx>
          <c:spPr>
            <a:solidFill>
              <a:schemeClr val="accent1"/>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Identified'!$F$4:$F$17</c:f>
              <c:numCache>
                <c:formatCode>General</c:formatCode>
                <c:ptCount val="14"/>
                <c:pt idx="0">
                  <c:v>1</c:v>
                </c:pt>
                <c:pt idx="1">
                  <c:v>0</c:v>
                </c:pt>
                <c:pt idx="2">
                  <c:v>1</c:v>
                </c:pt>
                <c:pt idx="3">
                  <c:v>0</c:v>
                </c:pt>
                <c:pt idx="4">
                  <c:v>0</c:v>
                </c:pt>
                <c:pt idx="5">
                  <c:v>0</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0-9A3D-44AD-AC46-8FFEB191ACF3}"/>
            </c:ext>
          </c:extLst>
        </c:ser>
        <c:ser>
          <c:idx val="1"/>
          <c:order val="1"/>
          <c:tx>
            <c:strRef>
              <c:f>'PI No Option Identified'!$G$3</c:f>
              <c:strCache>
                <c:ptCount val="1"/>
                <c:pt idx="0">
                  <c:v>Self-Contained</c:v>
                </c:pt>
              </c:strCache>
            </c:strRef>
          </c:tx>
          <c:spPr>
            <a:solidFill>
              <a:schemeClr val="accent2"/>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Identified'!$G$4:$G$17</c:f>
              <c:numCache>
                <c:formatCode>General</c:formatCode>
                <c:ptCount val="14"/>
                <c:pt idx="0">
                  <c:v>0</c:v>
                </c:pt>
                <c:pt idx="1">
                  <c:v>0</c:v>
                </c:pt>
                <c:pt idx="2">
                  <c:v>0</c:v>
                </c:pt>
                <c:pt idx="3">
                  <c:v>0</c:v>
                </c:pt>
                <c:pt idx="4">
                  <c:v>2</c:v>
                </c:pt>
                <c:pt idx="5">
                  <c:v>1</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1-9A3D-44AD-AC46-8FFEB191ACF3}"/>
            </c:ext>
          </c:extLst>
        </c:ser>
        <c:dLbls>
          <c:showLegendKey val="0"/>
          <c:showVal val="0"/>
          <c:showCatName val="0"/>
          <c:showSerName val="0"/>
          <c:showPercent val="0"/>
          <c:showBubbleSize val="0"/>
        </c:dLbls>
        <c:gapWidth val="219"/>
        <c:overlap val="-27"/>
        <c:axId val="836542976"/>
        <c:axId val="836543960"/>
      </c:barChart>
      <c:catAx>
        <c:axId val="83654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6543960"/>
        <c:crosses val="autoZero"/>
        <c:auto val="1"/>
        <c:lblAlgn val="ctr"/>
        <c:lblOffset val="100"/>
        <c:noMultiLvlLbl val="0"/>
      </c:catAx>
      <c:valAx>
        <c:axId val="836543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6542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Non-Complex</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Identified'!$D$39</c:f>
              <c:strCache>
                <c:ptCount val="1"/>
                <c:pt idx="0">
                  <c:v>Shared</c:v>
                </c:pt>
              </c:strCache>
            </c:strRef>
          </c:tx>
          <c:spPr>
            <a:solidFill>
              <a:schemeClr val="accent1"/>
            </a:solidFill>
            <a:ln>
              <a:noFill/>
            </a:ln>
            <a:effectLst/>
          </c:spPr>
          <c:invertIfNegative val="0"/>
          <c:cat>
            <c:strRef>
              <c:f>'PI No Option Identified'!$B$40:$B$53</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Identified'!$D$40:$D$53</c:f>
              <c:numCache>
                <c:formatCode>General</c:formatCode>
                <c:ptCount val="14"/>
                <c:pt idx="0">
                  <c:v>1</c:v>
                </c:pt>
                <c:pt idx="1">
                  <c:v>0</c:v>
                </c:pt>
                <c:pt idx="2">
                  <c:v>1</c:v>
                </c:pt>
                <c:pt idx="3">
                  <c:v>0</c:v>
                </c:pt>
                <c:pt idx="4">
                  <c:v>0</c:v>
                </c:pt>
                <c:pt idx="5">
                  <c:v>0</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0-F46E-4BEA-AD86-8840F974F2FE}"/>
            </c:ext>
          </c:extLst>
        </c:ser>
        <c:ser>
          <c:idx val="1"/>
          <c:order val="1"/>
          <c:tx>
            <c:strRef>
              <c:f>'PI No Option Identified'!$F$39</c:f>
              <c:strCache>
                <c:ptCount val="1"/>
                <c:pt idx="0">
                  <c:v>Self-Contained</c:v>
                </c:pt>
              </c:strCache>
            </c:strRef>
          </c:tx>
          <c:spPr>
            <a:solidFill>
              <a:schemeClr val="accent2"/>
            </a:solidFill>
            <a:ln>
              <a:noFill/>
            </a:ln>
            <a:effectLst/>
          </c:spPr>
          <c:invertIfNegative val="0"/>
          <c:cat>
            <c:strRef>
              <c:f>'PI No Option Identified'!$B$40:$B$53</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Identified'!$F$40:$F$53</c:f>
              <c:numCache>
                <c:formatCode>General</c:formatCode>
                <c:ptCount val="14"/>
                <c:pt idx="0">
                  <c:v>0</c:v>
                </c:pt>
                <c:pt idx="1">
                  <c:v>0</c:v>
                </c:pt>
                <c:pt idx="2">
                  <c:v>0</c:v>
                </c:pt>
                <c:pt idx="3">
                  <c:v>0</c:v>
                </c:pt>
                <c:pt idx="4">
                  <c:v>2</c:v>
                </c:pt>
                <c:pt idx="5">
                  <c:v>0</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1-F46E-4BEA-AD86-8840F974F2FE}"/>
            </c:ext>
          </c:extLst>
        </c:ser>
        <c:dLbls>
          <c:showLegendKey val="0"/>
          <c:showVal val="0"/>
          <c:showCatName val="0"/>
          <c:showSerName val="0"/>
          <c:showPercent val="0"/>
          <c:showBubbleSize val="0"/>
        </c:dLbls>
        <c:gapWidth val="219"/>
        <c:overlap val="-27"/>
        <c:axId val="858077848"/>
        <c:axId val="858073256"/>
      </c:barChart>
      <c:catAx>
        <c:axId val="858077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8073256"/>
        <c:crosses val="autoZero"/>
        <c:auto val="1"/>
        <c:lblAlgn val="ctr"/>
        <c:lblOffset val="100"/>
        <c:noMultiLvlLbl val="0"/>
      </c:catAx>
      <c:valAx>
        <c:axId val="858073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8077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Complex</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Identified'!$D$57</c:f>
              <c:strCache>
                <c:ptCount val="1"/>
                <c:pt idx="0">
                  <c:v>Shared</c:v>
                </c:pt>
              </c:strCache>
            </c:strRef>
          </c:tx>
          <c:spPr>
            <a:solidFill>
              <a:schemeClr val="accent1"/>
            </a:solidFill>
            <a:ln>
              <a:noFill/>
            </a:ln>
            <a:effectLst/>
          </c:spPr>
          <c:invertIfNegative val="0"/>
          <c:cat>
            <c:strRef>
              <c:f>'PI No Option Identified'!$B$58:$B$71</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Identified'!$D$58:$D$71</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0-6057-4837-B656-2293C7944740}"/>
            </c:ext>
          </c:extLst>
        </c:ser>
        <c:ser>
          <c:idx val="1"/>
          <c:order val="1"/>
          <c:tx>
            <c:strRef>
              <c:f>'PI No Option Identified'!$F$57</c:f>
              <c:strCache>
                <c:ptCount val="1"/>
                <c:pt idx="0">
                  <c:v>Self-Contained</c:v>
                </c:pt>
              </c:strCache>
            </c:strRef>
          </c:tx>
          <c:spPr>
            <a:solidFill>
              <a:schemeClr val="accent2"/>
            </a:solidFill>
            <a:ln>
              <a:noFill/>
            </a:ln>
            <a:effectLst/>
          </c:spPr>
          <c:invertIfNegative val="0"/>
          <c:cat>
            <c:strRef>
              <c:f>'PI No Option Identified'!$B$58:$B$71</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Identified'!$F$58:$F$71</c:f>
              <c:numCache>
                <c:formatCode>General</c:formatCode>
                <c:ptCount val="14"/>
                <c:pt idx="0">
                  <c:v>0</c:v>
                </c:pt>
                <c:pt idx="1">
                  <c:v>0</c:v>
                </c:pt>
                <c:pt idx="2">
                  <c:v>0</c:v>
                </c:pt>
                <c:pt idx="3">
                  <c:v>0</c:v>
                </c:pt>
                <c:pt idx="4">
                  <c:v>0</c:v>
                </c:pt>
                <c:pt idx="5">
                  <c:v>1</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1-6057-4837-B656-2293C7944740}"/>
            </c:ext>
          </c:extLst>
        </c:ser>
        <c:dLbls>
          <c:showLegendKey val="0"/>
          <c:showVal val="0"/>
          <c:showCatName val="0"/>
          <c:showSerName val="0"/>
          <c:showPercent val="0"/>
          <c:showBubbleSize val="0"/>
        </c:dLbls>
        <c:gapWidth val="219"/>
        <c:overlap val="-27"/>
        <c:axId val="1290732968"/>
        <c:axId val="1290725424"/>
      </c:barChart>
      <c:catAx>
        <c:axId val="129073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0725424"/>
        <c:crosses val="autoZero"/>
        <c:auto val="1"/>
        <c:lblAlgn val="ctr"/>
        <c:lblOffset val="100"/>
        <c:noMultiLvlLbl val="0"/>
      </c:catAx>
      <c:valAx>
        <c:axId val="1290725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0732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By District</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'PI No Option Identified'!$C$3</c:f>
              <c:strCache>
                <c:ptCount val="1"/>
                <c:pt idx="0">
                  <c:v>Adults</c:v>
                </c:pt>
              </c:strCache>
            </c:strRef>
          </c:tx>
          <c:spPr>
            <a:solidFill>
              <a:schemeClr val="accent1"/>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Identified'!$C$4:$C$17</c:f>
              <c:numCache>
                <c:formatCode>General</c:formatCode>
                <c:ptCount val="14"/>
                <c:pt idx="0">
                  <c:v>1</c:v>
                </c:pt>
                <c:pt idx="1">
                  <c:v>0</c:v>
                </c:pt>
                <c:pt idx="2">
                  <c:v>1</c:v>
                </c:pt>
                <c:pt idx="3">
                  <c:v>0</c:v>
                </c:pt>
                <c:pt idx="4">
                  <c:v>2</c:v>
                </c:pt>
                <c:pt idx="5">
                  <c:v>1</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0-B6AC-4131-827B-21D230B1E183}"/>
            </c:ext>
          </c:extLst>
        </c:ser>
        <c:ser>
          <c:idx val="1"/>
          <c:order val="1"/>
          <c:tx>
            <c:strRef>
              <c:f>'PI No Option Identified'!$D$3</c:f>
              <c:strCache>
                <c:ptCount val="1"/>
                <c:pt idx="0">
                  <c:v>No Option Identified</c:v>
                </c:pt>
              </c:strCache>
            </c:strRef>
          </c:tx>
          <c:spPr>
            <a:solidFill>
              <a:schemeClr val="accent2"/>
            </a:solidFill>
            <a:ln>
              <a:noFill/>
            </a:ln>
            <a:effectLst/>
          </c:spPr>
          <c:invertIfNegative val="0"/>
          <c:cat>
            <c:strRef>
              <c:f>'PI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'PI No Option Identified'!$D$4:$D$17</c:f>
              <c:numCache>
                <c:formatCode>General</c:formatCode>
                <c:ptCount val="14"/>
                <c:pt idx="0">
                  <c:v>1</c:v>
                </c:pt>
                <c:pt idx="1">
                  <c:v>0</c:v>
                </c:pt>
                <c:pt idx="2">
                  <c:v>1</c:v>
                </c:pt>
                <c:pt idx="3">
                  <c:v>0</c:v>
                </c:pt>
                <c:pt idx="4">
                  <c:v>2</c:v>
                </c:pt>
                <c:pt idx="5">
                  <c:v>1</c:v>
                </c:pt>
                <c:pt idx="6">
                  <c:v>0</c:v>
                </c:pt>
                <c:pt idx="7">
                  <c:v>1</c:v>
                </c:pt>
                <c:pt idx="8">
                  <c:v>0</c:v>
                </c:pt>
                <c:pt idx="9">
                  <c:v>0</c:v>
                </c:pt>
                <c:pt idx="10">
                  <c:v>0</c:v>
                </c:pt>
                <c:pt idx="11">
                  <c:v>0</c:v>
                </c:pt>
                <c:pt idx="12">
                  <c:v>0</c:v>
                </c:pt>
                <c:pt idx="13">
                  <c:v>0</c:v>
                </c:pt>
              </c:numCache>
            </c:numRef>
          </c:val>
          <c:extLst>
            <c:ext xmlns:c16="http://schemas.microsoft.com/office/drawing/2014/chart" uri="{C3380CC4-5D6E-409C-BE32-E72D297353CC}">
              <c16:uniqueId val="{00000001-B6AC-4131-827B-21D230B1E183}"/>
            </c:ext>
          </c:extLst>
        </c:ser>
        <c:dLbls>
          <c:showLegendKey val="0"/>
          <c:showVal val="0"/>
          <c:showCatName val="0"/>
          <c:showSerName val="0"/>
          <c:showPercent val="0"/>
          <c:showBubbleSize val="0"/>
        </c:dLbls>
        <c:gapWidth val="219"/>
        <c:overlap val="-27"/>
        <c:axId val="790477272"/>
        <c:axId val="790473008"/>
      </c:barChart>
      <c:catAx>
        <c:axId val="790477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0473008"/>
        <c:crosses val="autoZero"/>
        <c:auto val="1"/>
        <c:lblAlgn val="ctr"/>
        <c:lblOffset val="100"/>
        <c:noMultiLvlLbl val="0"/>
      </c:catAx>
      <c:valAx>
        <c:axId val="790473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0477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Accommodation</a:t>
            </a:r>
            <a:r>
              <a:rPr lang="en-GB" b="1" baseline="0"/>
              <a:t> Sought</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Accommodation</a:t>
            </a:r>
            <a:r>
              <a:rPr lang="en-GB" b="1" baseline="0"/>
              <a:t> Sought</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BD-481C-A1B3-7DC97607AE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BD-481C-A1B3-7DC97607AED2}"/>
              </c:ext>
            </c:extLst>
          </c:dPt>
          <c:cat>
            <c:strRef>
              <c:f>'No Option Identified'!$F$3:$G$3</c:f>
              <c:strCache>
                <c:ptCount val="2"/>
                <c:pt idx="0">
                  <c:v>Shared</c:v>
                </c:pt>
                <c:pt idx="1">
                  <c:v>Self-Contained</c:v>
                </c:pt>
              </c:strCache>
            </c:strRef>
          </c:cat>
          <c:val>
            <c:numRef>
              <c:f>'No Option Identified'!$F$18:$G$18</c:f>
              <c:numCache>
                <c:formatCode>General</c:formatCode>
                <c:ptCount val="2"/>
                <c:pt idx="0">
                  <c:v>70</c:v>
                </c:pt>
                <c:pt idx="1">
                  <c:v>36</c:v>
                </c:pt>
              </c:numCache>
            </c:numRef>
          </c:val>
          <c:extLst>
            <c:ext xmlns:c16="http://schemas.microsoft.com/office/drawing/2014/chart" uri="{C3380CC4-5D6E-409C-BE32-E72D297353CC}">
              <c16:uniqueId val="{00000004-F1BD-481C-A1B3-7DC97607AED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Age Profile of Referrals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978-43F0-9CC1-1E8083FBAE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978-43F0-9CC1-1E8083FBAEB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978-43F0-9CC1-1E8083FBAEB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978-43F0-9CC1-1E8083FBAEBC}"/>
              </c:ext>
            </c:extLst>
          </c:dPt>
          <c:cat>
            <c:strRef>
              <c:f>'No Option Identified'!$J$3:$M$3</c:f>
              <c:strCache>
                <c:ptCount val="4"/>
                <c:pt idx="0">
                  <c:v>16-25</c:v>
                </c:pt>
                <c:pt idx="1">
                  <c:v>26-35</c:v>
                </c:pt>
                <c:pt idx="2">
                  <c:v>36-54</c:v>
                </c:pt>
                <c:pt idx="3">
                  <c:v>over 55</c:v>
                </c:pt>
              </c:strCache>
            </c:strRef>
          </c:cat>
          <c:val>
            <c:numRef>
              <c:f>'No Option Identified'!$J$18:$M$18</c:f>
              <c:numCache>
                <c:formatCode>General</c:formatCode>
                <c:ptCount val="4"/>
                <c:pt idx="0">
                  <c:v>34</c:v>
                </c:pt>
                <c:pt idx="1">
                  <c:v>31</c:v>
                </c:pt>
                <c:pt idx="2">
                  <c:v>23</c:v>
                </c:pt>
                <c:pt idx="3">
                  <c:v>18</c:v>
                </c:pt>
              </c:numCache>
            </c:numRef>
          </c:val>
          <c:extLst>
            <c:ext xmlns:c16="http://schemas.microsoft.com/office/drawing/2014/chart" uri="{C3380CC4-5D6E-409C-BE32-E72D297353CC}">
              <c16:uniqueId val="{00000008-6978-43F0-9CC1-1E8083FBAEB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District</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Identified'!$C$3</c:f>
              <c:strCache>
                <c:ptCount val="1"/>
                <c:pt idx="0">
                  <c:v>Adults</c:v>
                </c:pt>
              </c:strCache>
            </c:strRef>
          </c:tx>
          <c:spPr>
            <a:solidFill>
              <a:schemeClr val="accent1"/>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Identified'!$C$4:$C$17</c:f>
              <c:numCache>
                <c:formatCode>General</c:formatCode>
                <c:ptCount val="14"/>
                <c:pt idx="0">
                  <c:v>6</c:v>
                </c:pt>
                <c:pt idx="1">
                  <c:v>5</c:v>
                </c:pt>
                <c:pt idx="2">
                  <c:v>4</c:v>
                </c:pt>
                <c:pt idx="3">
                  <c:v>4</c:v>
                </c:pt>
                <c:pt idx="4">
                  <c:v>15</c:v>
                </c:pt>
                <c:pt idx="5">
                  <c:v>24</c:v>
                </c:pt>
                <c:pt idx="6">
                  <c:v>7</c:v>
                </c:pt>
                <c:pt idx="7">
                  <c:v>6</c:v>
                </c:pt>
                <c:pt idx="8">
                  <c:v>3</c:v>
                </c:pt>
                <c:pt idx="9">
                  <c:v>5</c:v>
                </c:pt>
                <c:pt idx="10">
                  <c:v>6</c:v>
                </c:pt>
                <c:pt idx="11">
                  <c:v>1</c:v>
                </c:pt>
                <c:pt idx="12">
                  <c:v>13</c:v>
                </c:pt>
                <c:pt idx="13">
                  <c:v>1</c:v>
                </c:pt>
              </c:numCache>
            </c:numRef>
          </c:val>
          <c:extLst>
            <c:ext xmlns:c16="http://schemas.microsoft.com/office/drawing/2014/chart" uri="{C3380CC4-5D6E-409C-BE32-E72D297353CC}">
              <c16:uniqueId val="{00000000-D0AF-4475-8804-5096CD8B5CEA}"/>
            </c:ext>
          </c:extLst>
        </c:ser>
        <c:dLbls>
          <c:showLegendKey val="0"/>
          <c:showVal val="0"/>
          <c:showCatName val="0"/>
          <c:showSerName val="0"/>
          <c:showPercent val="0"/>
          <c:showBubbleSize val="0"/>
        </c:dLbls>
        <c:gapWidth val="219"/>
        <c:overlap val="-27"/>
        <c:axId val="1022352320"/>
        <c:axId val="1022353960"/>
      </c:barChart>
      <c:catAx>
        <c:axId val="102235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353960"/>
        <c:crosses val="autoZero"/>
        <c:auto val="1"/>
        <c:lblAlgn val="ctr"/>
        <c:lblOffset val="100"/>
        <c:noMultiLvlLbl val="0"/>
      </c:catAx>
      <c:valAx>
        <c:axId val="1022353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352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Complexity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Identified'!$H$3</c:f>
              <c:strCache>
                <c:ptCount val="1"/>
                <c:pt idx="0">
                  <c:v>Complex</c:v>
                </c:pt>
              </c:strCache>
            </c:strRef>
          </c:tx>
          <c:spPr>
            <a:solidFill>
              <a:schemeClr val="accent1"/>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Identified'!$H$4:$H$17</c:f>
              <c:numCache>
                <c:formatCode>General</c:formatCode>
                <c:ptCount val="14"/>
                <c:pt idx="0">
                  <c:v>2</c:v>
                </c:pt>
                <c:pt idx="1">
                  <c:v>1</c:v>
                </c:pt>
                <c:pt idx="2">
                  <c:v>2</c:v>
                </c:pt>
                <c:pt idx="3">
                  <c:v>1</c:v>
                </c:pt>
                <c:pt idx="4">
                  <c:v>1</c:v>
                </c:pt>
                <c:pt idx="5">
                  <c:v>7</c:v>
                </c:pt>
                <c:pt idx="6">
                  <c:v>6</c:v>
                </c:pt>
                <c:pt idx="7">
                  <c:v>0</c:v>
                </c:pt>
                <c:pt idx="8">
                  <c:v>1</c:v>
                </c:pt>
                <c:pt idx="9">
                  <c:v>0</c:v>
                </c:pt>
                <c:pt idx="10">
                  <c:v>3</c:v>
                </c:pt>
                <c:pt idx="11">
                  <c:v>1</c:v>
                </c:pt>
                <c:pt idx="12">
                  <c:v>2</c:v>
                </c:pt>
                <c:pt idx="13">
                  <c:v>0</c:v>
                </c:pt>
              </c:numCache>
            </c:numRef>
          </c:val>
          <c:extLst>
            <c:ext xmlns:c16="http://schemas.microsoft.com/office/drawing/2014/chart" uri="{C3380CC4-5D6E-409C-BE32-E72D297353CC}">
              <c16:uniqueId val="{00000000-8A77-4ECB-9B70-5D609E1D9B51}"/>
            </c:ext>
          </c:extLst>
        </c:ser>
        <c:ser>
          <c:idx val="1"/>
          <c:order val="1"/>
          <c:tx>
            <c:strRef>
              <c:f>'LDA No Option Identified'!$I$3</c:f>
              <c:strCache>
                <c:ptCount val="1"/>
                <c:pt idx="0">
                  <c:v>Non-Complex</c:v>
                </c:pt>
              </c:strCache>
            </c:strRef>
          </c:tx>
          <c:spPr>
            <a:solidFill>
              <a:schemeClr val="accent2"/>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Identified'!$I$4:$I$17</c:f>
              <c:numCache>
                <c:formatCode>General</c:formatCode>
                <c:ptCount val="14"/>
                <c:pt idx="0">
                  <c:v>4</c:v>
                </c:pt>
                <c:pt idx="1">
                  <c:v>4</c:v>
                </c:pt>
                <c:pt idx="2">
                  <c:v>2</c:v>
                </c:pt>
                <c:pt idx="3">
                  <c:v>3</c:v>
                </c:pt>
                <c:pt idx="4">
                  <c:v>14</c:v>
                </c:pt>
                <c:pt idx="5">
                  <c:v>17</c:v>
                </c:pt>
                <c:pt idx="6">
                  <c:v>1</c:v>
                </c:pt>
                <c:pt idx="7">
                  <c:v>6</c:v>
                </c:pt>
                <c:pt idx="8">
                  <c:v>2</c:v>
                </c:pt>
                <c:pt idx="9">
                  <c:v>5</c:v>
                </c:pt>
                <c:pt idx="10">
                  <c:v>3</c:v>
                </c:pt>
                <c:pt idx="11">
                  <c:v>0</c:v>
                </c:pt>
                <c:pt idx="12">
                  <c:v>11</c:v>
                </c:pt>
                <c:pt idx="13">
                  <c:v>1</c:v>
                </c:pt>
              </c:numCache>
            </c:numRef>
          </c:val>
          <c:extLst>
            <c:ext xmlns:c16="http://schemas.microsoft.com/office/drawing/2014/chart" uri="{C3380CC4-5D6E-409C-BE32-E72D297353CC}">
              <c16:uniqueId val="{00000001-8A77-4ECB-9B70-5D609E1D9B51}"/>
            </c:ext>
          </c:extLst>
        </c:ser>
        <c:dLbls>
          <c:showLegendKey val="0"/>
          <c:showVal val="0"/>
          <c:showCatName val="0"/>
          <c:showSerName val="0"/>
          <c:showPercent val="0"/>
          <c:showBubbleSize val="0"/>
        </c:dLbls>
        <c:gapWidth val="219"/>
        <c:overlap val="-27"/>
        <c:axId val="855122512"/>
        <c:axId val="855119232"/>
      </c:barChart>
      <c:catAx>
        <c:axId val="85512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5119232"/>
        <c:crosses val="autoZero"/>
        <c:auto val="1"/>
        <c:lblAlgn val="ctr"/>
        <c:lblOffset val="100"/>
        <c:noMultiLvlLbl val="0"/>
      </c:catAx>
      <c:valAx>
        <c:axId val="855119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5122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Demand by Accommodation Type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Identified'!$F$3</c:f>
              <c:strCache>
                <c:ptCount val="1"/>
                <c:pt idx="0">
                  <c:v>Shared</c:v>
                </c:pt>
              </c:strCache>
            </c:strRef>
          </c:tx>
          <c:spPr>
            <a:solidFill>
              <a:schemeClr val="accent1"/>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Identified'!$F$4:$F$17</c:f>
              <c:numCache>
                <c:formatCode>General</c:formatCode>
                <c:ptCount val="14"/>
                <c:pt idx="0">
                  <c:v>3</c:v>
                </c:pt>
                <c:pt idx="1">
                  <c:v>3</c:v>
                </c:pt>
                <c:pt idx="2">
                  <c:v>2</c:v>
                </c:pt>
                <c:pt idx="3">
                  <c:v>4</c:v>
                </c:pt>
                <c:pt idx="4">
                  <c:v>15</c:v>
                </c:pt>
                <c:pt idx="5">
                  <c:v>12</c:v>
                </c:pt>
                <c:pt idx="6">
                  <c:v>3</c:v>
                </c:pt>
                <c:pt idx="7">
                  <c:v>5</c:v>
                </c:pt>
                <c:pt idx="8">
                  <c:v>2</c:v>
                </c:pt>
                <c:pt idx="9">
                  <c:v>3</c:v>
                </c:pt>
                <c:pt idx="10">
                  <c:v>4</c:v>
                </c:pt>
                <c:pt idx="11">
                  <c:v>1</c:v>
                </c:pt>
                <c:pt idx="12">
                  <c:v>9</c:v>
                </c:pt>
                <c:pt idx="13">
                  <c:v>1</c:v>
                </c:pt>
              </c:numCache>
            </c:numRef>
          </c:val>
          <c:extLst>
            <c:ext xmlns:c16="http://schemas.microsoft.com/office/drawing/2014/chart" uri="{C3380CC4-5D6E-409C-BE32-E72D297353CC}">
              <c16:uniqueId val="{00000000-F887-4021-98DC-E19BCFADBD19}"/>
            </c:ext>
          </c:extLst>
        </c:ser>
        <c:ser>
          <c:idx val="1"/>
          <c:order val="1"/>
          <c:tx>
            <c:strRef>
              <c:f>'LDA No Option Identified'!$G$3</c:f>
              <c:strCache>
                <c:ptCount val="1"/>
                <c:pt idx="0">
                  <c:v>Self-Contained</c:v>
                </c:pt>
              </c:strCache>
            </c:strRef>
          </c:tx>
          <c:spPr>
            <a:solidFill>
              <a:schemeClr val="accent2"/>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Identified'!$G$4:$G$17</c:f>
              <c:numCache>
                <c:formatCode>General</c:formatCode>
                <c:ptCount val="14"/>
                <c:pt idx="0">
                  <c:v>3</c:v>
                </c:pt>
                <c:pt idx="1">
                  <c:v>2</c:v>
                </c:pt>
                <c:pt idx="2">
                  <c:v>2</c:v>
                </c:pt>
                <c:pt idx="3">
                  <c:v>0</c:v>
                </c:pt>
                <c:pt idx="4">
                  <c:v>0</c:v>
                </c:pt>
                <c:pt idx="5">
                  <c:v>12</c:v>
                </c:pt>
                <c:pt idx="6">
                  <c:v>4</c:v>
                </c:pt>
                <c:pt idx="7">
                  <c:v>1</c:v>
                </c:pt>
                <c:pt idx="8">
                  <c:v>1</c:v>
                </c:pt>
                <c:pt idx="9">
                  <c:v>2</c:v>
                </c:pt>
                <c:pt idx="10">
                  <c:v>2</c:v>
                </c:pt>
                <c:pt idx="11">
                  <c:v>0</c:v>
                </c:pt>
                <c:pt idx="12">
                  <c:v>4</c:v>
                </c:pt>
                <c:pt idx="13">
                  <c:v>0</c:v>
                </c:pt>
              </c:numCache>
            </c:numRef>
          </c:val>
          <c:extLst>
            <c:ext xmlns:c16="http://schemas.microsoft.com/office/drawing/2014/chart" uri="{C3380CC4-5D6E-409C-BE32-E72D297353CC}">
              <c16:uniqueId val="{00000001-F887-4021-98DC-E19BCFADBD19}"/>
            </c:ext>
          </c:extLst>
        </c:ser>
        <c:dLbls>
          <c:showLegendKey val="0"/>
          <c:showVal val="0"/>
          <c:showCatName val="0"/>
          <c:showSerName val="0"/>
          <c:showPercent val="0"/>
          <c:showBubbleSize val="0"/>
        </c:dLbls>
        <c:gapWidth val="219"/>
        <c:overlap val="-27"/>
        <c:axId val="836542976"/>
        <c:axId val="836543960"/>
      </c:barChart>
      <c:catAx>
        <c:axId val="83654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6543960"/>
        <c:crosses val="autoZero"/>
        <c:auto val="1"/>
        <c:lblAlgn val="ctr"/>
        <c:lblOffset val="100"/>
        <c:noMultiLvlLbl val="0"/>
      </c:catAx>
      <c:valAx>
        <c:axId val="836543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6542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By District</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Identified'!$C$3</c:f>
              <c:strCache>
                <c:ptCount val="1"/>
                <c:pt idx="0">
                  <c:v>Adults</c:v>
                </c:pt>
              </c:strCache>
            </c:strRef>
          </c:tx>
          <c:spPr>
            <a:solidFill>
              <a:schemeClr val="accent1"/>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Identified'!$C$4:$C$17</c:f>
              <c:numCache>
                <c:formatCode>General</c:formatCode>
                <c:ptCount val="14"/>
                <c:pt idx="0">
                  <c:v>6</c:v>
                </c:pt>
                <c:pt idx="1">
                  <c:v>5</c:v>
                </c:pt>
                <c:pt idx="2">
                  <c:v>4</c:v>
                </c:pt>
                <c:pt idx="3">
                  <c:v>4</c:v>
                </c:pt>
                <c:pt idx="4">
                  <c:v>15</c:v>
                </c:pt>
                <c:pt idx="5">
                  <c:v>24</c:v>
                </c:pt>
                <c:pt idx="6">
                  <c:v>7</c:v>
                </c:pt>
                <c:pt idx="7">
                  <c:v>6</c:v>
                </c:pt>
                <c:pt idx="8">
                  <c:v>3</c:v>
                </c:pt>
                <c:pt idx="9">
                  <c:v>5</c:v>
                </c:pt>
                <c:pt idx="10">
                  <c:v>6</c:v>
                </c:pt>
                <c:pt idx="11">
                  <c:v>1</c:v>
                </c:pt>
                <c:pt idx="12">
                  <c:v>13</c:v>
                </c:pt>
                <c:pt idx="13">
                  <c:v>1</c:v>
                </c:pt>
              </c:numCache>
            </c:numRef>
          </c:val>
          <c:extLst>
            <c:ext xmlns:c16="http://schemas.microsoft.com/office/drawing/2014/chart" uri="{C3380CC4-5D6E-409C-BE32-E72D297353CC}">
              <c16:uniqueId val="{00000000-68EE-4D45-8DFD-3C6A9D24619C}"/>
            </c:ext>
          </c:extLst>
        </c:ser>
        <c:ser>
          <c:idx val="1"/>
          <c:order val="1"/>
          <c:tx>
            <c:strRef>
              <c:f>'LDA No Option Identified'!$D$3</c:f>
              <c:strCache>
                <c:ptCount val="1"/>
                <c:pt idx="0">
                  <c:v>No Option Identified</c:v>
                </c:pt>
              </c:strCache>
            </c:strRef>
          </c:tx>
          <c:spPr>
            <a:solidFill>
              <a:schemeClr val="accent2"/>
            </a:solidFill>
            <a:ln>
              <a:noFill/>
            </a:ln>
            <a:effectLst/>
          </c:spPr>
          <c:invertIfNegative val="0"/>
          <c:cat>
            <c:strRef>
              <c:f>'LDA No Option Identified'!$B$4:$B$17</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Identified'!$D$4:$D$17</c:f>
              <c:numCache>
                <c:formatCode>General</c:formatCode>
                <c:ptCount val="14"/>
                <c:pt idx="0">
                  <c:v>1</c:v>
                </c:pt>
                <c:pt idx="1">
                  <c:v>1</c:v>
                </c:pt>
                <c:pt idx="2">
                  <c:v>2</c:v>
                </c:pt>
                <c:pt idx="3">
                  <c:v>0</c:v>
                </c:pt>
                <c:pt idx="4">
                  <c:v>3</c:v>
                </c:pt>
                <c:pt idx="5">
                  <c:v>8</c:v>
                </c:pt>
                <c:pt idx="6">
                  <c:v>3</c:v>
                </c:pt>
                <c:pt idx="7">
                  <c:v>1</c:v>
                </c:pt>
                <c:pt idx="8">
                  <c:v>2</c:v>
                </c:pt>
                <c:pt idx="9">
                  <c:v>3</c:v>
                </c:pt>
                <c:pt idx="10">
                  <c:v>0</c:v>
                </c:pt>
                <c:pt idx="11">
                  <c:v>1</c:v>
                </c:pt>
                <c:pt idx="12">
                  <c:v>8</c:v>
                </c:pt>
                <c:pt idx="13">
                  <c:v>0</c:v>
                </c:pt>
              </c:numCache>
            </c:numRef>
          </c:val>
          <c:extLst>
            <c:ext xmlns:c16="http://schemas.microsoft.com/office/drawing/2014/chart" uri="{C3380CC4-5D6E-409C-BE32-E72D297353CC}">
              <c16:uniqueId val="{00000001-68EE-4D45-8DFD-3C6A9D24619C}"/>
            </c:ext>
          </c:extLst>
        </c:ser>
        <c:dLbls>
          <c:showLegendKey val="0"/>
          <c:showVal val="0"/>
          <c:showCatName val="0"/>
          <c:showSerName val="0"/>
          <c:showPercent val="0"/>
          <c:showBubbleSize val="0"/>
        </c:dLbls>
        <c:gapWidth val="219"/>
        <c:overlap val="-27"/>
        <c:axId val="790477272"/>
        <c:axId val="790473008"/>
      </c:barChart>
      <c:catAx>
        <c:axId val="790477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0473008"/>
        <c:crosses val="autoZero"/>
        <c:auto val="1"/>
        <c:lblAlgn val="ctr"/>
        <c:lblOffset val="100"/>
        <c:noMultiLvlLbl val="0"/>
      </c:catAx>
      <c:valAx>
        <c:axId val="790473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0477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Complex</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'LDA No Option Identified'!$D$57</c:f>
              <c:strCache>
                <c:ptCount val="1"/>
                <c:pt idx="0">
                  <c:v>Shared</c:v>
                </c:pt>
              </c:strCache>
            </c:strRef>
          </c:tx>
          <c:spPr>
            <a:solidFill>
              <a:schemeClr val="accent1"/>
            </a:solidFill>
            <a:ln>
              <a:noFill/>
            </a:ln>
            <a:effectLst/>
          </c:spPr>
          <c:invertIfNegative val="0"/>
          <c:cat>
            <c:strRef>
              <c:f>'LDA No Option Identified'!$B$58:$B$71</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Identified'!$D$58:$D$71</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1</c:v>
                </c:pt>
                <c:pt idx="12">
                  <c:v>0</c:v>
                </c:pt>
                <c:pt idx="13">
                  <c:v>0</c:v>
                </c:pt>
              </c:numCache>
            </c:numRef>
          </c:val>
          <c:extLst>
            <c:ext xmlns:c16="http://schemas.microsoft.com/office/drawing/2014/chart" uri="{C3380CC4-5D6E-409C-BE32-E72D297353CC}">
              <c16:uniqueId val="{00000000-FA38-4094-916E-D0D888D42611}"/>
            </c:ext>
          </c:extLst>
        </c:ser>
        <c:ser>
          <c:idx val="1"/>
          <c:order val="1"/>
          <c:tx>
            <c:strRef>
              <c:f>'LDA No Option Identified'!$F$57</c:f>
              <c:strCache>
                <c:ptCount val="1"/>
                <c:pt idx="0">
                  <c:v>Self-Contained</c:v>
                </c:pt>
              </c:strCache>
            </c:strRef>
          </c:tx>
          <c:spPr>
            <a:solidFill>
              <a:schemeClr val="accent2"/>
            </a:solidFill>
            <a:ln>
              <a:noFill/>
            </a:ln>
            <a:effectLst/>
          </c:spPr>
          <c:invertIfNegative val="0"/>
          <c:cat>
            <c:strRef>
              <c:f>'LDA No Option Identified'!$B$58:$B$71</c:f>
              <c:strCache>
                <c:ptCount val="14"/>
                <c:pt idx="0">
                  <c:v>Basildon</c:v>
                </c:pt>
                <c:pt idx="1">
                  <c:v>Braintree</c:v>
                </c:pt>
                <c:pt idx="2">
                  <c:v>Brentwood</c:v>
                </c:pt>
                <c:pt idx="3">
                  <c:v>Castle Point</c:v>
                </c:pt>
                <c:pt idx="4">
                  <c:v>Chelmsford</c:v>
                </c:pt>
                <c:pt idx="5">
                  <c:v>Colchester</c:v>
                </c:pt>
                <c:pt idx="6">
                  <c:v>Countywide</c:v>
                </c:pt>
                <c:pt idx="7">
                  <c:v>Epping Forest</c:v>
                </c:pt>
                <c:pt idx="8">
                  <c:v>Harlow</c:v>
                </c:pt>
                <c:pt idx="9">
                  <c:v>Maldon</c:v>
                </c:pt>
                <c:pt idx="10">
                  <c:v>OOC</c:v>
                </c:pt>
                <c:pt idx="11">
                  <c:v>Rochford</c:v>
                </c:pt>
                <c:pt idx="12">
                  <c:v>Tendring</c:v>
                </c:pt>
                <c:pt idx="13">
                  <c:v>Uttlesford</c:v>
                </c:pt>
              </c:strCache>
            </c:strRef>
          </c:cat>
          <c:val>
            <c:numRef>
              <c:f>'LDA No Option Identified'!$F$58:$F$71</c:f>
              <c:numCache>
                <c:formatCode>General</c:formatCode>
                <c:ptCount val="14"/>
                <c:pt idx="0">
                  <c:v>0</c:v>
                </c:pt>
                <c:pt idx="1">
                  <c:v>0</c:v>
                </c:pt>
                <c:pt idx="2">
                  <c:v>1</c:v>
                </c:pt>
                <c:pt idx="3">
                  <c:v>0</c:v>
                </c:pt>
                <c:pt idx="4">
                  <c:v>0</c:v>
                </c:pt>
                <c:pt idx="5">
                  <c:v>4</c:v>
                </c:pt>
                <c:pt idx="6">
                  <c:v>2</c:v>
                </c:pt>
                <c:pt idx="7">
                  <c:v>0</c:v>
                </c:pt>
                <c:pt idx="8">
                  <c:v>0</c:v>
                </c:pt>
                <c:pt idx="9">
                  <c:v>0</c:v>
                </c:pt>
                <c:pt idx="10">
                  <c:v>0</c:v>
                </c:pt>
                <c:pt idx="11">
                  <c:v>0</c:v>
                </c:pt>
                <c:pt idx="12">
                  <c:v>2</c:v>
                </c:pt>
                <c:pt idx="13">
                  <c:v>0</c:v>
                </c:pt>
              </c:numCache>
            </c:numRef>
          </c:val>
          <c:extLst>
            <c:ext xmlns:c16="http://schemas.microsoft.com/office/drawing/2014/chart" uri="{C3380CC4-5D6E-409C-BE32-E72D297353CC}">
              <c16:uniqueId val="{00000001-FA38-4094-916E-D0D888D42611}"/>
            </c:ext>
          </c:extLst>
        </c:ser>
        <c:dLbls>
          <c:showLegendKey val="0"/>
          <c:showVal val="0"/>
          <c:showCatName val="0"/>
          <c:showSerName val="0"/>
          <c:showPercent val="0"/>
          <c:showBubbleSize val="0"/>
        </c:dLbls>
        <c:gapWidth val="219"/>
        <c:overlap val="-27"/>
        <c:axId val="1290732968"/>
        <c:axId val="1290725424"/>
      </c:barChart>
      <c:catAx>
        <c:axId val="129073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0725424"/>
        <c:crosses val="autoZero"/>
        <c:auto val="1"/>
        <c:lblAlgn val="ctr"/>
        <c:lblOffset val="100"/>
        <c:noMultiLvlLbl val="0"/>
      </c:catAx>
      <c:valAx>
        <c:axId val="1290725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0732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68255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BF04-A2E9-4B9B-8D18-720DA7DB337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29EDC788-94A5-41DA-9320-58428D832DDC}"/>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8" name="Picture 7">
            <a:extLst>
              <a:ext uri="{FF2B5EF4-FFF2-40B4-BE49-F238E27FC236}">
                <a16:creationId xmlns:a16="http://schemas.microsoft.com/office/drawing/2014/main" id="{C9D0DED7-1C79-4FE1-A9BF-25B18E320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1832" y="5703887"/>
            <a:ext cx="1795876" cy="868746"/>
          </a:xfrm>
          <a:prstGeom prst="rect">
            <a:avLst/>
          </a:prstGeom>
        </p:spPr>
      </p:pic>
    </p:spTree>
    <p:extLst>
      <p:ext uri="{BB962C8B-B14F-4D97-AF65-F5344CB8AC3E}">
        <p14:creationId xmlns:p14="http://schemas.microsoft.com/office/powerpoint/2010/main" val="27836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7_Section Header">
    <p:bg>
      <p:bgPr>
        <a:solidFill>
          <a:srgbClr val="F28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68991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8_Section Header">
    <p:bg>
      <p:bgPr>
        <a:solidFill>
          <a:srgbClr val="FAB5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407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0AB2E-AFC1-403C-93D1-49193F1D06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197FF7-9E20-402F-A90E-273BFC007651}"/>
              </a:ext>
            </a:extLst>
          </p:cNvPr>
          <p:cNvSpPr>
            <a:spLocks noGrp="1"/>
          </p:cNvSpPr>
          <p:nvPr>
            <p:ph idx="1"/>
          </p:nvPr>
        </p:nvSpPr>
        <p:spPr>
          <a:xfrm>
            <a:off x="838200" y="1825625"/>
            <a:ext cx="10515600" cy="4667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7379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B01C-60E8-4453-8B0D-12A93FD3B3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9E4DF2-781A-4119-92A0-3C57755F0AB3}"/>
              </a:ext>
            </a:extLst>
          </p:cNvPr>
          <p:cNvSpPr>
            <a:spLocks noGrp="1"/>
          </p:cNvSpPr>
          <p:nvPr>
            <p:ph sz="half" idx="1"/>
          </p:nvPr>
        </p:nvSpPr>
        <p:spPr>
          <a:xfrm>
            <a:off x="838200" y="1825625"/>
            <a:ext cx="5181600" cy="4667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4535AFB-9A9C-4186-826B-CE62E5F166B1}"/>
              </a:ext>
            </a:extLst>
          </p:cNvPr>
          <p:cNvSpPr>
            <a:spLocks noGrp="1"/>
          </p:cNvSpPr>
          <p:nvPr>
            <p:ph sz="half" idx="2"/>
          </p:nvPr>
        </p:nvSpPr>
        <p:spPr>
          <a:xfrm>
            <a:off x="6172200" y="1825625"/>
            <a:ext cx="5181600" cy="4667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27480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75D9-BEEA-4575-B2B6-555AA8E9D5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FF9174-A03C-4EDB-BE5A-0EA9CBC656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8E3B28-A5CB-4448-9FDD-1BD5FF018F90}"/>
              </a:ext>
            </a:extLst>
          </p:cNvPr>
          <p:cNvSpPr>
            <a:spLocks noGrp="1"/>
          </p:cNvSpPr>
          <p:nvPr>
            <p:ph sz="half" idx="2"/>
          </p:nvPr>
        </p:nvSpPr>
        <p:spPr>
          <a:xfrm>
            <a:off x="839788" y="2505075"/>
            <a:ext cx="5157787" cy="398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FDE3913-245D-4A10-974C-783B133B01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52D313-5935-44E5-8DC4-7933A34F24F3}"/>
              </a:ext>
            </a:extLst>
          </p:cNvPr>
          <p:cNvSpPr>
            <a:spLocks noGrp="1"/>
          </p:cNvSpPr>
          <p:nvPr>
            <p:ph sz="quarter" idx="4"/>
          </p:nvPr>
        </p:nvSpPr>
        <p:spPr>
          <a:xfrm>
            <a:off x="6172200" y="2505075"/>
            <a:ext cx="5183188" cy="398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8946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3EDE-AC88-44B9-AC80-DEC2DB504FB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3031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9_Section Header">
    <p:bg>
      <p:bgPr>
        <a:solidFill>
          <a:srgbClr val="192A6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6897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rgbClr val="00A8D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5635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1_Section Header">
    <p:bg>
      <p:bgPr>
        <a:solidFill>
          <a:srgbClr val="00A19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8876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_Section Header">
    <p:bg>
      <p:bgPr>
        <a:solidFill>
          <a:srgbClr val="007E3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58613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6_Section Header">
    <p:bg>
      <p:bgPr>
        <a:solidFill>
          <a:srgbClr val="65B22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8458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rgbClr val="934D9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574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rgbClr val="E0006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7940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10_Section Header">
    <p:bg>
      <p:bgPr>
        <a:solidFill>
          <a:srgbClr val="E4003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F409-1A13-456F-96A0-7FCCFCBAA042}"/>
              </a:ext>
            </a:extLst>
          </p:cNvPr>
          <p:cNvSpPr>
            <a:spLocks noGrp="1"/>
          </p:cNvSpPr>
          <p:nvPr>
            <p:ph type="title"/>
          </p:nvPr>
        </p:nvSpPr>
        <p:spPr>
          <a:xfrm>
            <a:off x="831850" y="1709738"/>
            <a:ext cx="10515600" cy="2852737"/>
          </a:xfrm>
        </p:spPr>
        <p:txBody>
          <a:bodyPr anchor="b"/>
          <a:lstStyle>
            <a:lvl1pPr algn="ctr">
              <a:defRPr sz="6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137264FA-179E-4E8A-A648-490B2EC9BFB2}"/>
              </a:ext>
            </a:extLst>
          </p:cNvPr>
          <p:cNvSpPr>
            <a:spLocks noGrp="1"/>
          </p:cNvSpPr>
          <p:nvPr>
            <p:ph type="body" idx="1"/>
          </p:nvPr>
        </p:nvSpPr>
        <p:spPr>
          <a:xfrm>
            <a:off x="831850" y="4589463"/>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148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4AD57-F208-4BE0-9686-0365BB7EB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8576ABBA-005A-495E-B424-2FD504F8E4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0E5CF4E7-9F55-4DCE-9AFE-EFEF64BCC5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9A365-8B3C-42A9-A90D-B9219C5FD651}" type="datetimeFigureOut">
              <a:rPr lang="en-GB" smtClean="0"/>
              <a:t>23/02/2023</a:t>
            </a:fld>
            <a:endParaRPr lang="en-GB"/>
          </a:p>
        </p:txBody>
      </p:sp>
      <p:sp>
        <p:nvSpPr>
          <p:cNvPr id="5" name="Footer Placeholder 4">
            <a:extLst>
              <a:ext uri="{FF2B5EF4-FFF2-40B4-BE49-F238E27FC236}">
                <a16:creationId xmlns:a16="http://schemas.microsoft.com/office/drawing/2014/main" id="{43EE614D-256C-4ED8-A54B-EE43BD5F6A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B414A62-501C-454B-98AF-E3D43816A0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3F3CF-578D-491A-BEEB-D74A82CAA035}" type="slidenum">
              <a:rPr lang="en-GB" smtClean="0"/>
              <a:t>‹#›</a:t>
            </a:fld>
            <a:endParaRPr lang="en-GB"/>
          </a:p>
        </p:txBody>
      </p:sp>
    </p:spTree>
    <p:extLst>
      <p:ext uri="{BB962C8B-B14F-4D97-AF65-F5344CB8AC3E}">
        <p14:creationId xmlns:p14="http://schemas.microsoft.com/office/powerpoint/2010/main" val="4234175976"/>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1" r:id="rId3"/>
    <p:sldLayoutId id="2147483670" r:id="rId4"/>
    <p:sldLayoutId id="2147483664" r:id="rId5"/>
    <p:sldLayoutId id="2147483665" r:id="rId6"/>
    <p:sldLayoutId id="2147483663" r:id="rId7"/>
    <p:sldLayoutId id="2147483662" r:id="rId8"/>
    <p:sldLayoutId id="2147483669" r:id="rId9"/>
    <p:sldLayoutId id="2147483666" r:id="rId10"/>
    <p:sldLayoutId id="2147483667" r:id="rId11"/>
    <p:sldLayoutId id="2147483650" r:id="rId12"/>
    <p:sldLayoutId id="2147483652" r:id="rId13"/>
    <p:sldLayoutId id="2147483653" r:id="rId14"/>
    <p:sldLayoutId id="2147483654"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12.xml"/><Relationship Id="rId4" Type="http://schemas.openxmlformats.org/officeDocument/2006/relationships/chart" Target="../charts/char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mailto:specialist.accomm@essex.gov.uk"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2.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2.xml"/><Relationship Id="rId4" Type="http://schemas.openxmlformats.org/officeDocument/2006/relationships/chart" Target="../charts/char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B510-3595-4C36-8843-4F876B8A996A}"/>
              </a:ext>
            </a:extLst>
          </p:cNvPr>
          <p:cNvSpPr>
            <a:spLocks noGrp="1"/>
          </p:cNvSpPr>
          <p:nvPr>
            <p:ph type="ctrTitle"/>
          </p:nvPr>
        </p:nvSpPr>
        <p:spPr>
          <a:xfrm>
            <a:off x="1524000" y="587791"/>
            <a:ext cx="9144000" cy="2387600"/>
          </a:xfrm>
        </p:spPr>
        <p:txBody>
          <a:bodyPr/>
          <a:lstStyle/>
          <a:p>
            <a:r>
              <a:rPr lang="en-GB" dirty="0"/>
              <a:t>Supported Living - Demand Bulletin</a:t>
            </a:r>
          </a:p>
        </p:txBody>
      </p:sp>
      <p:sp>
        <p:nvSpPr>
          <p:cNvPr id="3" name="Subtitle 2">
            <a:extLst>
              <a:ext uri="{FF2B5EF4-FFF2-40B4-BE49-F238E27FC236}">
                <a16:creationId xmlns:a16="http://schemas.microsoft.com/office/drawing/2014/main" id="{F1606A9C-2866-4433-BA53-9DD528A3262A}"/>
              </a:ext>
            </a:extLst>
          </p:cNvPr>
          <p:cNvSpPr>
            <a:spLocks noGrp="1"/>
          </p:cNvSpPr>
          <p:nvPr>
            <p:ph type="subTitle" idx="1"/>
          </p:nvPr>
        </p:nvSpPr>
        <p:spPr>
          <a:xfrm>
            <a:off x="1524000" y="3352800"/>
            <a:ext cx="9144000" cy="1905000"/>
          </a:xfrm>
        </p:spPr>
        <p:txBody>
          <a:bodyPr>
            <a:normAutofit/>
          </a:bodyPr>
          <a:lstStyle/>
          <a:p>
            <a:r>
              <a:rPr lang="en-GB" dirty="0"/>
              <a:t>February 2023</a:t>
            </a:r>
          </a:p>
        </p:txBody>
      </p:sp>
      <p:sp>
        <p:nvSpPr>
          <p:cNvPr id="5" name="Subtitle 2">
            <a:extLst>
              <a:ext uri="{FF2B5EF4-FFF2-40B4-BE49-F238E27FC236}">
                <a16:creationId xmlns:a16="http://schemas.microsoft.com/office/drawing/2014/main" id="{2E986446-01D5-440C-B02D-E46FD048F98D}"/>
              </a:ext>
            </a:extLst>
          </p:cNvPr>
          <p:cNvSpPr txBox="1">
            <a:spLocks/>
          </p:cNvSpPr>
          <p:nvPr/>
        </p:nvSpPr>
        <p:spPr>
          <a:xfrm>
            <a:off x="1524000" y="5515428"/>
            <a:ext cx="9144000" cy="111760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u="sng" dirty="0"/>
              <a:t>Procurement Services</a:t>
            </a:r>
            <a:br>
              <a:rPr lang="en-GB" sz="1800" i="1" dirty="0"/>
            </a:br>
            <a:r>
              <a:rPr lang="en-GB" sz="1800" i="1" dirty="0"/>
              <a:t>Realising Essex's potential through our suppliers</a:t>
            </a:r>
          </a:p>
        </p:txBody>
      </p:sp>
    </p:spTree>
    <p:extLst>
      <p:ext uri="{BB962C8B-B14F-4D97-AF65-F5344CB8AC3E}">
        <p14:creationId xmlns:p14="http://schemas.microsoft.com/office/powerpoint/2010/main" val="3297664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008-1663-4B31-8399-8715370E56C1}"/>
              </a:ext>
            </a:extLst>
          </p:cNvPr>
          <p:cNvSpPr>
            <a:spLocks noGrp="1"/>
          </p:cNvSpPr>
          <p:nvPr>
            <p:ph type="title"/>
          </p:nvPr>
        </p:nvSpPr>
        <p:spPr>
          <a:xfrm>
            <a:off x="838200" y="188145"/>
            <a:ext cx="10515600" cy="716423"/>
          </a:xfrm>
        </p:spPr>
        <p:txBody>
          <a:bodyPr/>
          <a:lstStyle/>
          <a:p>
            <a:r>
              <a:rPr lang="en-GB" dirty="0"/>
              <a:t>Adults with no option identified (PSI)</a:t>
            </a:r>
          </a:p>
        </p:txBody>
      </p:sp>
      <p:sp>
        <p:nvSpPr>
          <p:cNvPr id="8" name="Rectangle 7">
            <a:extLst>
              <a:ext uri="{FF2B5EF4-FFF2-40B4-BE49-F238E27FC236}">
                <a16:creationId xmlns:a16="http://schemas.microsoft.com/office/drawing/2014/main" id="{EC3AFAF6-8AE5-4750-9A9D-949B7A57C285}"/>
              </a:ext>
            </a:extLst>
          </p:cNvPr>
          <p:cNvSpPr/>
          <p:nvPr/>
        </p:nvSpPr>
        <p:spPr>
          <a:xfrm>
            <a:off x="566169" y="3930831"/>
            <a:ext cx="5692878" cy="2720340"/>
          </a:xfrm>
          <a:prstGeom prst="rect">
            <a:avLst/>
          </a:prstGeom>
          <a:solidFill>
            <a:srgbClr val="6825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MetaNormal-Roman"/>
                <a:ea typeface="ＭＳ Ｐゴシック"/>
                <a:cs typeface="+mn-cs"/>
              </a:rPr>
              <a:t>Headlines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FFFFFF"/>
              </a:solidFill>
              <a:effectLst/>
              <a:uLnTx/>
              <a:uFillTx/>
              <a:latin typeface="MetaNormal-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There are no options identified for any </a:t>
            </a:r>
            <a:r>
              <a:rPr lang="en-GB" sz="1400" dirty="0">
                <a:solidFill>
                  <a:srgbClr val="FFFFFF"/>
                </a:solidFill>
                <a:latin typeface="MetaNormal-Roman"/>
                <a:ea typeface="ＭＳ Ｐゴシック"/>
              </a:rPr>
              <a:t>of the adults with PSI seeking accommodation in Essex.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The </a:t>
            </a:r>
            <a:r>
              <a:rPr kumimoji="0" lang="en-GB" sz="1400" b="0" i="0" u="none" strike="noStrike" kern="1200" cap="none" spc="0" normalizeH="0" baseline="0" noProof="0" dirty="0" err="1">
                <a:ln>
                  <a:noFill/>
                </a:ln>
                <a:solidFill>
                  <a:srgbClr val="FFFFFF"/>
                </a:solidFill>
                <a:effectLst/>
                <a:uLnTx/>
                <a:uFillTx/>
                <a:latin typeface="MetaNormal-Roman"/>
                <a:ea typeface="ＭＳ Ｐゴシック"/>
                <a:cs typeface="+mn-cs"/>
              </a:rPr>
              <a:t>sp</a:t>
            </a:r>
            <a:r>
              <a:rPr lang="en-GB" sz="1400" dirty="0">
                <a:solidFill>
                  <a:srgbClr val="FFFFFF"/>
                </a:solidFill>
                <a:latin typeface="MetaNormal-Roman"/>
                <a:ea typeface="ＭＳ Ｐゴシック"/>
              </a:rPr>
              <a:t>read of where people would like to live is challenging for development but Chelmsford looks like a key area for focus, along with south-west Essex.</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On</a:t>
            </a:r>
            <a:r>
              <a:rPr lang="en-GB" sz="1400" dirty="0" err="1">
                <a:solidFill>
                  <a:srgbClr val="FFFFFF"/>
                </a:solidFill>
                <a:latin typeface="MetaNormal-Roman"/>
                <a:ea typeface="ＭＳ Ｐゴシック"/>
              </a:rPr>
              <a:t>ly</a:t>
            </a:r>
            <a:r>
              <a:rPr lang="en-GB" sz="1400" dirty="0">
                <a:solidFill>
                  <a:srgbClr val="FFFFFF"/>
                </a:solidFill>
                <a:latin typeface="MetaNormal-Roman"/>
                <a:ea typeface="ＭＳ Ｐゴシック"/>
              </a:rPr>
              <a:t> one adult is presented as having complex needs.</a:t>
            </a:r>
            <a:endPar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endParaRPr>
          </a:p>
        </p:txBody>
      </p:sp>
      <p:graphicFrame>
        <p:nvGraphicFramePr>
          <p:cNvPr id="3" name="Chart 2">
            <a:extLst>
              <a:ext uri="{FF2B5EF4-FFF2-40B4-BE49-F238E27FC236}">
                <a16:creationId xmlns:a16="http://schemas.microsoft.com/office/drawing/2014/main" id="{A7023C79-DF03-4661-9F46-DE07EB5A3DFC}"/>
              </a:ext>
            </a:extLst>
          </p:cNvPr>
          <p:cNvGraphicFramePr>
            <a:graphicFrameLocks/>
          </p:cNvGraphicFramePr>
          <p:nvPr>
            <p:extLst>
              <p:ext uri="{D42A27DB-BD31-4B8C-83A1-F6EECF244321}">
                <p14:modId xmlns:p14="http://schemas.microsoft.com/office/powerpoint/2010/main" val="2387024164"/>
              </p:ext>
            </p:extLst>
          </p:nvPr>
        </p:nvGraphicFramePr>
        <p:xfrm>
          <a:off x="6781800" y="111942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38046E18-9BC8-47BD-8416-37325886DA39}"/>
              </a:ext>
            </a:extLst>
          </p:cNvPr>
          <p:cNvGraphicFramePr>
            <a:graphicFrameLocks/>
          </p:cNvGraphicFramePr>
          <p:nvPr>
            <p:extLst>
              <p:ext uri="{D42A27DB-BD31-4B8C-83A1-F6EECF244321}">
                <p14:modId xmlns:p14="http://schemas.microsoft.com/office/powerpoint/2010/main" val="898594238"/>
              </p:ext>
            </p:extLst>
          </p:nvPr>
        </p:nvGraphicFramePr>
        <p:xfrm>
          <a:off x="6781800" y="392665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19C133CA-CAE0-4756-9EAF-1BF6331DA22C}"/>
              </a:ext>
            </a:extLst>
          </p:cNvPr>
          <p:cNvGraphicFramePr>
            <a:graphicFrameLocks/>
          </p:cNvGraphicFramePr>
          <p:nvPr>
            <p:extLst>
              <p:ext uri="{D42A27DB-BD31-4B8C-83A1-F6EECF244321}">
                <p14:modId xmlns:p14="http://schemas.microsoft.com/office/powerpoint/2010/main" val="3591724120"/>
              </p:ext>
            </p:extLst>
          </p:nvPr>
        </p:nvGraphicFramePr>
        <p:xfrm>
          <a:off x="1126608" y="111942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3487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768A-506B-C7A7-290F-4BFE9FED1B74}"/>
              </a:ext>
            </a:extLst>
          </p:cNvPr>
          <p:cNvSpPr>
            <a:spLocks noGrp="1"/>
          </p:cNvSpPr>
          <p:nvPr>
            <p:ph type="ctrTitle"/>
          </p:nvPr>
        </p:nvSpPr>
        <p:spPr/>
        <p:txBody>
          <a:bodyPr/>
          <a:lstStyle/>
          <a:p>
            <a:r>
              <a:rPr lang="en-GB" dirty="0"/>
              <a:t>Development Pipeline</a:t>
            </a:r>
          </a:p>
        </p:txBody>
      </p:sp>
    </p:spTree>
    <p:extLst>
      <p:ext uri="{BB962C8B-B14F-4D97-AF65-F5344CB8AC3E}">
        <p14:creationId xmlns:p14="http://schemas.microsoft.com/office/powerpoint/2010/main" val="217367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0B60D-E265-493F-8DC2-21E91FC728BC}"/>
              </a:ext>
            </a:extLst>
          </p:cNvPr>
          <p:cNvSpPr>
            <a:spLocks noGrp="1"/>
          </p:cNvSpPr>
          <p:nvPr>
            <p:ph type="title"/>
          </p:nvPr>
        </p:nvSpPr>
        <p:spPr>
          <a:xfrm>
            <a:off x="838200" y="515671"/>
            <a:ext cx="10515600" cy="811825"/>
          </a:xfrm>
        </p:spPr>
        <p:txBody>
          <a:bodyPr>
            <a:normAutofit/>
          </a:bodyPr>
          <a:lstStyle/>
          <a:p>
            <a:r>
              <a:rPr lang="en-GB" dirty="0"/>
              <a:t>Developments</a:t>
            </a:r>
          </a:p>
        </p:txBody>
      </p:sp>
      <p:sp>
        <p:nvSpPr>
          <p:cNvPr id="3" name="Content Placeholder 2">
            <a:extLst>
              <a:ext uri="{FF2B5EF4-FFF2-40B4-BE49-F238E27FC236}">
                <a16:creationId xmlns:a16="http://schemas.microsoft.com/office/drawing/2014/main" id="{3AA982D5-91B1-47ED-A9FF-939E60D32C0D}"/>
              </a:ext>
            </a:extLst>
          </p:cNvPr>
          <p:cNvSpPr>
            <a:spLocks noGrp="1"/>
          </p:cNvSpPr>
          <p:nvPr>
            <p:ph idx="1"/>
          </p:nvPr>
        </p:nvSpPr>
        <p:spPr>
          <a:xfrm>
            <a:off x="838200" y="1715589"/>
            <a:ext cx="10515600" cy="4777286"/>
          </a:xfrm>
        </p:spPr>
        <p:txBody>
          <a:bodyPr>
            <a:normAutofit/>
          </a:bodyPr>
          <a:lstStyle/>
          <a:p>
            <a:pPr marL="0" indent="0">
              <a:buNone/>
            </a:pPr>
            <a:r>
              <a:rPr lang="en-GB" sz="2400" dirty="0">
                <a:effectLst/>
                <a:latin typeface="Arial" panose="020B0604020202020204" pitchFamily="34" charset="0"/>
                <a:ea typeface="Calibri" panose="020F0502020204030204" pitchFamily="34" charset="0"/>
              </a:rPr>
              <a:t>If you are looking to develop services in Essex to meet any of the needs outlined within this report please get in touch with ECC directly using the below email address, and ECC colleagues will arrange a discussion with you on your proposals.</a:t>
            </a:r>
            <a:endParaRPr lang="en-GB" sz="1600" dirty="0">
              <a:effectLst/>
              <a:latin typeface="Calibri" panose="020F0502020204030204" pitchFamily="34" charset="0"/>
              <a:ea typeface="Calibri" panose="020F0502020204030204" pitchFamily="34" charset="0"/>
            </a:endParaRPr>
          </a:p>
          <a:p>
            <a:endParaRPr lang="en-GB" sz="1600" dirty="0">
              <a:effectLst/>
              <a:latin typeface="Calibri" panose="020F0502020204030204" pitchFamily="34" charset="0"/>
              <a:ea typeface="Calibri" panose="020F0502020204030204" pitchFamily="34" charset="0"/>
            </a:endParaRPr>
          </a:p>
          <a:p>
            <a:pPr marL="0" indent="0">
              <a:buNone/>
            </a:pPr>
            <a:r>
              <a:rPr lang="en-GB" sz="2400" dirty="0">
                <a:effectLst/>
                <a:latin typeface="Arial" panose="020B0604020202020204" pitchFamily="34" charset="0"/>
                <a:ea typeface="Calibri" panose="020F0502020204030204" pitchFamily="34" charset="0"/>
              </a:rPr>
              <a:t>It is important that any discussion around new services is in advance of any work commencing to develop the proposed services.</a:t>
            </a:r>
            <a:endParaRPr lang="en-GB" sz="1600" dirty="0">
              <a:effectLst/>
              <a:latin typeface="Calibri" panose="020F0502020204030204" pitchFamily="34" charset="0"/>
              <a:ea typeface="Calibri" panose="020F0502020204030204" pitchFamily="34" charset="0"/>
            </a:endParaRPr>
          </a:p>
          <a:p>
            <a:endParaRPr lang="en-GB" sz="1600" dirty="0">
              <a:effectLst/>
              <a:latin typeface="Calibri" panose="020F0502020204030204" pitchFamily="34" charset="0"/>
              <a:ea typeface="Calibri" panose="020F0502020204030204" pitchFamily="34" charset="0"/>
            </a:endParaRPr>
          </a:p>
          <a:p>
            <a:pPr marL="0" indent="0">
              <a:buNone/>
            </a:pPr>
            <a:r>
              <a:rPr lang="en-GB" sz="2400" dirty="0">
                <a:effectLst/>
                <a:latin typeface="Arial" panose="020B0604020202020204" pitchFamily="34" charset="0"/>
                <a:ea typeface="Calibri" panose="020F0502020204030204" pitchFamily="34" charset="0"/>
              </a:rPr>
              <a:t>Please contact </a:t>
            </a:r>
            <a:r>
              <a:rPr lang="en-GB" sz="2400" u="sng" dirty="0">
                <a:solidFill>
                  <a:schemeClr val="accent1"/>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specialist.accomm@essex.gov.uk</a:t>
            </a:r>
            <a:r>
              <a:rPr lang="en-GB" sz="2400" dirty="0">
                <a:solidFill>
                  <a:schemeClr val="accent1"/>
                </a:solidFill>
                <a:effectLst/>
                <a:latin typeface="Arial" panose="020B0604020202020204" pitchFamily="34" charset="0"/>
                <a:ea typeface="Calibri" panose="020F0502020204030204" pitchFamily="34" charset="0"/>
              </a:rPr>
              <a:t> </a:t>
            </a:r>
            <a:r>
              <a:rPr lang="en-GB" sz="2400" dirty="0">
                <a:effectLst/>
                <a:latin typeface="Arial" panose="020B0604020202020204" pitchFamily="34" charset="0"/>
                <a:ea typeface="Calibri" panose="020F0502020204030204" pitchFamily="34" charset="0"/>
              </a:rPr>
              <a:t>to discuss proposals.</a:t>
            </a:r>
            <a:endParaRPr lang="en-GB" sz="1600" dirty="0">
              <a:effectLst/>
              <a:latin typeface="Calibri" panose="020F0502020204030204" pitchFamily="34" charset="0"/>
              <a:ea typeface="Calibri" panose="020F0502020204030204" pitchFamily="34" charset="0"/>
            </a:endParaRPr>
          </a:p>
          <a:p>
            <a:endParaRPr lang="en-GB"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423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20D6A-0BEF-4CB5-A8AF-028558213A56}"/>
              </a:ext>
            </a:extLst>
          </p:cNvPr>
          <p:cNvSpPr>
            <a:spLocks noGrp="1"/>
          </p:cNvSpPr>
          <p:nvPr>
            <p:ph type="title"/>
          </p:nvPr>
        </p:nvSpPr>
        <p:spPr/>
        <p:txBody>
          <a:bodyPr/>
          <a:lstStyle/>
          <a:p>
            <a:r>
              <a:rPr lang="en-GB" dirty="0"/>
              <a:t>Demand Overview</a:t>
            </a:r>
          </a:p>
        </p:txBody>
      </p:sp>
      <p:graphicFrame>
        <p:nvGraphicFramePr>
          <p:cNvPr id="8" name="Table 7">
            <a:extLst>
              <a:ext uri="{FF2B5EF4-FFF2-40B4-BE49-F238E27FC236}">
                <a16:creationId xmlns:a16="http://schemas.microsoft.com/office/drawing/2014/main" id="{077A18A6-1185-45B7-A97B-74CF958C4151}"/>
              </a:ext>
            </a:extLst>
          </p:cNvPr>
          <p:cNvGraphicFramePr>
            <a:graphicFrameLocks noGrp="1"/>
          </p:cNvGraphicFramePr>
          <p:nvPr>
            <p:extLst>
              <p:ext uri="{D42A27DB-BD31-4B8C-83A1-F6EECF244321}">
                <p14:modId xmlns:p14="http://schemas.microsoft.com/office/powerpoint/2010/main" val="2756647957"/>
              </p:ext>
            </p:extLst>
          </p:nvPr>
        </p:nvGraphicFramePr>
        <p:xfrm>
          <a:off x="838200" y="1996231"/>
          <a:ext cx="3976737" cy="1999531"/>
        </p:xfrm>
        <a:graphic>
          <a:graphicData uri="http://schemas.openxmlformats.org/drawingml/2006/table">
            <a:tbl>
              <a:tblPr/>
              <a:tblGrid>
                <a:gridCol w="2266313">
                  <a:extLst>
                    <a:ext uri="{9D8B030D-6E8A-4147-A177-3AD203B41FA5}">
                      <a16:colId xmlns:a16="http://schemas.microsoft.com/office/drawing/2014/main" val="1496050425"/>
                    </a:ext>
                  </a:extLst>
                </a:gridCol>
                <a:gridCol w="855212">
                  <a:extLst>
                    <a:ext uri="{9D8B030D-6E8A-4147-A177-3AD203B41FA5}">
                      <a16:colId xmlns:a16="http://schemas.microsoft.com/office/drawing/2014/main" val="2149108335"/>
                    </a:ext>
                  </a:extLst>
                </a:gridCol>
                <a:gridCol w="855212">
                  <a:extLst>
                    <a:ext uri="{9D8B030D-6E8A-4147-A177-3AD203B41FA5}">
                      <a16:colId xmlns:a16="http://schemas.microsoft.com/office/drawing/2014/main" val="344233772"/>
                    </a:ext>
                  </a:extLst>
                </a:gridCol>
              </a:tblGrid>
              <a:tr h="329871">
                <a:tc>
                  <a:txBody>
                    <a:bodyPr/>
                    <a:lstStyle/>
                    <a:p>
                      <a:pPr algn="l" fontAlgn="ctr"/>
                      <a:r>
                        <a:rPr lang="en-GB" sz="1800" b="1" i="0" u="none" strike="noStrike" dirty="0">
                          <a:solidFill>
                            <a:schemeClr val="bg1"/>
                          </a:solidFill>
                          <a:effectLst/>
                          <a:latin typeface="+mn-lt"/>
                        </a:rPr>
                        <a:t>Total</a:t>
                      </a:r>
                    </a:p>
                  </a:txBody>
                  <a:tcPr marL="9525" marR="9525" marT="9525" marB="0" anchor="ctr">
                    <a:lnL>
                      <a:noFill/>
                    </a:lnL>
                    <a:lnR>
                      <a:noFill/>
                    </a:lnR>
                    <a:lnT>
                      <a:noFill/>
                    </a:lnT>
                    <a:lnB>
                      <a:noFill/>
                    </a:lnB>
                    <a:solidFill>
                      <a:srgbClr val="682558"/>
                    </a:solidFill>
                  </a:tcPr>
                </a:tc>
                <a:tc>
                  <a:txBody>
                    <a:bodyPr/>
                    <a:lstStyle/>
                    <a:p>
                      <a:pPr algn="ctr" fontAlgn="ctr"/>
                      <a:r>
                        <a:rPr lang="en-GB" sz="1800" b="1" i="0" u="none" strike="noStrike" dirty="0">
                          <a:solidFill>
                            <a:srgbClr val="000000"/>
                          </a:solidFill>
                          <a:effectLst/>
                          <a:latin typeface="+mn-lt"/>
                        </a:rPr>
                        <a:t>108</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ctr"/>
                      <a:r>
                        <a:rPr lang="en-GB" sz="1800" b="1" i="0" u="none" strike="noStrike" dirty="0">
                          <a:solidFill>
                            <a:srgbClr val="000000"/>
                          </a:solidFill>
                          <a:effectLst/>
                          <a:latin typeface="+mn-lt"/>
                        </a:rPr>
                        <a:t>-2</a:t>
                      </a:r>
                    </a:p>
                  </a:txBody>
                  <a:tcPr marL="9525" marR="9525" marT="9525" marB="0" anchor="ctr">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448449752"/>
                  </a:ext>
                </a:extLst>
              </a:tr>
              <a:tr h="329871">
                <a:tc>
                  <a:txBody>
                    <a:bodyPr/>
                    <a:lstStyle/>
                    <a:p>
                      <a:pPr algn="l" fontAlgn="b"/>
                      <a:r>
                        <a:rPr lang="en-GB" sz="1800" b="1" i="0" u="none" strike="noStrike" dirty="0">
                          <a:solidFill>
                            <a:schemeClr val="bg1"/>
                          </a:solidFill>
                          <a:effectLst/>
                          <a:latin typeface="+mn-lt"/>
                        </a:rPr>
                        <a:t>No Option Identified</a:t>
                      </a:r>
                    </a:p>
                  </a:txBody>
                  <a:tcPr marL="9525" marR="9525" marT="9525" marB="0" anchor="b">
                    <a:lnL>
                      <a:noFill/>
                    </a:lnL>
                    <a:lnR>
                      <a:noFill/>
                    </a:lnR>
                    <a:lnT>
                      <a:noFill/>
                    </a:lnT>
                    <a:lnB>
                      <a:noFill/>
                    </a:lnB>
                    <a:solidFill>
                      <a:srgbClr val="682558"/>
                    </a:solidFill>
                  </a:tcPr>
                </a:tc>
                <a:tc>
                  <a:txBody>
                    <a:bodyPr/>
                    <a:lstStyle/>
                    <a:p>
                      <a:pPr algn="ctr" fontAlgn="b"/>
                      <a:r>
                        <a:rPr lang="en-GB" sz="1800" b="0" i="0" u="none" strike="noStrike" dirty="0">
                          <a:solidFill>
                            <a:srgbClr val="000000"/>
                          </a:solidFill>
                          <a:effectLst/>
                          <a:latin typeface="+mn-lt"/>
                        </a:rPr>
                        <a:t>40</a:t>
                      </a:r>
                    </a:p>
                  </a:txBody>
                  <a:tcPr marL="9525" marR="9525" marT="9525" marB="0" anchor="b">
                    <a:lnL>
                      <a:noFill/>
                    </a:lnL>
                    <a:lnR>
                      <a:noFill/>
                    </a:lnR>
                    <a:lnT>
                      <a:noFill/>
                    </a:lnT>
                    <a:lnB>
                      <a:noFill/>
                    </a:lnB>
                    <a:solidFill>
                      <a:schemeClr val="accent5">
                        <a:lumMod val="20000"/>
                        <a:lumOff val="80000"/>
                      </a:schemeClr>
                    </a:solidFill>
                  </a:tcPr>
                </a:tc>
                <a:tc>
                  <a:txBody>
                    <a:bodyPr/>
                    <a:lstStyle/>
                    <a:p>
                      <a:pPr algn="ctr" fontAlgn="b"/>
                      <a:r>
                        <a:rPr lang="en-GB" sz="1800" b="0" i="0" u="none" strike="noStrike" dirty="0">
                          <a:solidFill>
                            <a:srgbClr val="000000"/>
                          </a:solidFill>
                          <a:effectLst/>
                          <a:latin typeface="+mn-lt"/>
                        </a:rPr>
                        <a:t>+3</a:t>
                      </a:r>
                    </a:p>
                  </a:txBody>
                  <a:tcPr marL="9525" marR="9525" marT="9525"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1075115241"/>
                  </a:ext>
                </a:extLst>
              </a:tr>
              <a:tr h="329871">
                <a:tc>
                  <a:txBody>
                    <a:bodyPr/>
                    <a:lstStyle/>
                    <a:p>
                      <a:pPr algn="l" fontAlgn="b"/>
                      <a:r>
                        <a:rPr lang="en-GB" sz="1800" b="1" i="0" u="none" strike="noStrike" dirty="0">
                          <a:solidFill>
                            <a:schemeClr val="bg1"/>
                          </a:solidFill>
                          <a:effectLst/>
                          <a:latin typeface="+mn-lt"/>
                        </a:rPr>
                        <a:t>Shared</a:t>
                      </a:r>
                    </a:p>
                  </a:txBody>
                  <a:tcPr marL="9525" marR="9525" marT="9525" marB="0" anchor="b">
                    <a:lnL>
                      <a:noFill/>
                    </a:lnL>
                    <a:lnR>
                      <a:noFill/>
                    </a:lnR>
                    <a:lnT>
                      <a:noFill/>
                    </a:lnT>
                    <a:lnB>
                      <a:noFill/>
                    </a:lnB>
                    <a:solidFill>
                      <a:srgbClr val="682558"/>
                    </a:solidFill>
                  </a:tcPr>
                </a:tc>
                <a:tc>
                  <a:txBody>
                    <a:bodyPr/>
                    <a:lstStyle/>
                    <a:p>
                      <a:pPr algn="ctr" fontAlgn="ctr"/>
                      <a:r>
                        <a:rPr lang="en-GB" sz="1800" b="0" i="0" u="none" strike="noStrike" dirty="0">
                          <a:solidFill>
                            <a:srgbClr val="000000"/>
                          </a:solidFill>
                          <a:effectLst/>
                          <a:latin typeface="+mn-lt"/>
                        </a:rPr>
                        <a:t>70</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ctr"/>
                      <a:r>
                        <a:rPr lang="en-GB" sz="1800" b="0" i="0" u="none" strike="noStrike" dirty="0">
                          <a:solidFill>
                            <a:srgbClr val="000000"/>
                          </a:solidFill>
                          <a:effectLst/>
                          <a:latin typeface="+mn-lt"/>
                        </a:rPr>
                        <a:t>+3</a:t>
                      </a:r>
                    </a:p>
                  </a:txBody>
                  <a:tcPr marL="9525" marR="9525" marT="9525" marB="0" anchor="ctr">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1025662285"/>
                  </a:ext>
                </a:extLst>
              </a:tr>
              <a:tr h="329871">
                <a:tc>
                  <a:txBody>
                    <a:bodyPr/>
                    <a:lstStyle/>
                    <a:p>
                      <a:pPr algn="l" fontAlgn="b"/>
                      <a:r>
                        <a:rPr lang="en-GB" sz="1800" b="1" i="0" u="none" strike="noStrike">
                          <a:solidFill>
                            <a:schemeClr val="bg1"/>
                          </a:solidFill>
                          <a:effectLst/>
                          <a:latin typeface="+mn-lt"/>
                        </a:rPr>
                        <a:t>Self-Contained</a:t>
                      </a:r>
                    </a:p>
                  </a:txBody>
                  <a:tcPr marL="9525" marR="9525" marT="9525" marB="0" anchor="b">
                    <a:lnL>
                      <a:noFill/>
                    </a:lnL>
                    <a:lnR>
                      <a:noFill/>
                    </a:lnR>
                    <a:lnT>
                      <a:noFill/>
                    </a:lnT>
                    <a:lnB>
                      <a:noFill/>
                    </a:lnB>
                    <a:solidFill>
                      <a:srgbClr val="682558"/>
                    </a:solidFill>
                  </a:tcPr>
                </a:tc>
                <a:tc>
                  <a:txBody>
                    <a:bodyPr/>
                    <a:lstStyle/>
                    <a:p>
                      <a:pPr algn="ctr" fontAlgn="ctr"/>
                      <a:r>
                        <a:rPr lang="en-GB" sz="1800" b="0" i="0" u="none" strike="noStrike" dirty="0">
                          <a:solidFill>
                            <a:srgbClr val="000000"/>
                          </a:solidFill>
                          <a:effectLst/>
                          <a:latin typeface="+mn-lt"/>
                        </a:rPr>
                        <a:t>36</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ctr"/>
                      <a:r>
                        <a:rPr lang="en-GB" sz="1800" b="0" i="0" u="none" strike="noStrike" dirty="0">
                          <a:solidFill>
                            <a:srgbClr val="000000"/>
                          </a:solidFill>
                          <a:effectLst/>
                          <a:latin typeface="+mn-lt"/>
                        </a:rPr>
                        <a:t>-5</a:t>
                      </a:r>
                    </a:p>
                  </a:txBody>
                  <a:tcPr marL="9525" marR="9525" marT="9525" marB="0" anchor="ctr">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998048768"/>
                  </a:ext>
                </a:extLst>
              </a:tr>
              <a:tr h="350176">
                <a:tc>
                  <a:txBody>
                    <a:bodyPr/>
                    <a:lstStyle/>
                    <a:p>
                      <a:pPr algn="l" fontAlgn="b"/>
                      <a:r>
                        <a:rPr lang="en-GB" sz="1800" b="1" i="0" u="none" strike="noStrike" dirty="0">
                          <a:solidFill>
                            <a:schemeClr val="bg1"/>
                          </a:solidFill>
                          <a:effectLst/>
                          <a:latin typeface="+mn-lt"/>
                        </a:rPr>
                        <a:t>Complex</a:t>
                      </a:r>
                    </a:p>
                  </a:txBody>
                  <a:tcPr marL="9525" marR="9525" marT="9525" marB="0" anchor="b">
                    <a:lnL>
                      <a:noFill/>
                    </a:lnL>
                    <a:lnR>
                      <a:noFill/>
                    </a:lnR>
                    <a:lnT>
                      <a:noFill/>
                    </a:lnT>
                    <a:lnB>
                      <a:noFill/>
                    </a:lnB>
                    <a:solidFill>
                      <a:srgbClr val="682558"/>
                    </a:solidFill>
                  </a:tcPr>
                </a:tc>
                <a:tc>
                  <a:txBody>
                    <a:bodyPr/>
                    <a:lstStyle/>
                    <a:p>
                      <a:pPr algn="ctr" fontAlgn="ctr"/>
                      <a:r>
                        <a:rPr lang="en-GB" sz="1800" b="0" i="0" u="none" strike="noStrike" dirty="0">
                          <a:solidFill>
                            <a:srgbClr val="000000"/>
                          </a:solidFill>
                          <a:effectLst/>
                          <a:latin typeface="+mn-lt"/>
                        </a:rPr>
                        <a:t>28</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ctr"/>
                      <a:r>
                        <a:rPr lang="en-GB" sz="1800" b="0" i="0" u="none" strike="noStrike" dirty="0">
                          <a:solidFill>
                            <a:srgbClr val="000000"/>
                          </a:solidFill>
                          <a:effectLst/>
                          <a:latin typeface="+mn-lt"/>
                        </a:rPr>
                        <a:t>-</a:t>
                      </a:r>
                    </a:p>
                  </a:txBody>
                  <a:tcPr marL="9525" marR="9525" marT="9525" marB="0" anchor="ctr">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1463915655"/>
                  </a:ext>
                </a:extLst>
              </a:tr>
              <a:tr h="329871">
                <a:tc>
                  <a:txBody>
                    <a:bodyPr/>
                    <a:lstStyle/>
                    <a:p>
                      <a:pPr algn="l" fontAlgn="b"/>
                      <a:r>
                        <a:rPr lang="en-GB" sz="1800" b="1" i="0" u="none" strike="noStrike" dirty="0">
                          <a:solidFill>
                            <a:schemeClr val="bg1"/>
                          </a:solidFill>
                          <a:effectLst/>
                          <a:latin typeface="+mn-lt"/>
                        </a:rPr>
                        <a:t>Non-Complex</a:t>
                      </a:r>
                    </a:p>
                  </a:txBody>
                  <a:tcPr marL="9525" marR="9525" marT="9525" marB="0" anchor="b">
                    <a:lnL>
                      <a:noFill/>
                    </a:lnL>
                    <a:lnR>
                      <a:noFill/>
                    </a:lnR>
                    <a:lnT>
                      <a:noFill/>
                    </a:lnT>
                    <a:lnB>
                      <a:noFill/>
                    </a:lnB>
                    <a:solidFill>
                      <a:srgbClr val="682558"/>
                    </a:solidFill>
                  </a:tcPr>
                </a:tc>
                <a:tc>
                  <a:txBody>
                    <a:bodyPr/>
                    <a:lstStyle/>
                    <a:p>
                      <a:pPr algn="ctr" fontAlgn="ctr"/>
                      <a:r>
                        <a:rPr lang="en-GB" sz="1800" b="0" i="0" u="none" strike="noStrike" dirty="0">
                          <a:solidFill>
                            <a:srgbClr val="000000"/>
                          </a:solidFill>
                          <a:effectLst/>
                          <a:latin typeface="+mn-lt"/>
                        </a:rPr>
                        <a:t>80</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ctr"/>
                      <a:r>
                        <a:rPr lang="en-GB" sz="1800" b="0" i="0" u="none" strike="noStrike" dirty="0">
                          <a:solidFill>
                            <a:srgbClr val="000000"/>
                          </a:solidFill>
                          <a:effectLst/>
                          <a:latin typeface="+mn-lt"/>
                        </a:rPr>
                        <a:t>-1</a:t>
                      </a:r>
                    </a:p>
                  </a:txBody>
                  <a:tcPr marL="9525" marR="9525" marT="9525" marB="0" anchor="ctr">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445514099"/>
                  </a:ext>
                </a:extLst>
              </a:tr>
            </a:tbl>
          </a:graphicData>
        </a:graphic>
      </p:graphicFrame>
      <p:sp>
        <p:nvSpPr>
          <p:cNvPr id="12" name="Rectangle 11">
            <a:extLst>
              <a:ext uri="{FF2B5EF4-FFF2-40B4-BE49-F238E27FC236}">
                <a16:creationId xmlns:a16="http://schemas.microsoft.com/office/drawing/2014/main" id="{859D83B6-1B43-4D31-933F-B1EF2D4E92B6}"/>
              </a:ext>
            </a:extLst>
          </p:cNvPr>
          <p:cNvSpPr/>
          <p:nvPr/>
        </p:nvSpPr>
        <p:spPr>
          <a:xfrm>
            <a:off x="838200" y="4535962"/>
            <a:ext cx="10616381" cy="2119361"/>
          </a:xfrm>
          <a:prstGeom prst="rect">
            <a:avLst/>
          </a:prstGeom>
          <a:solidFill>
            <a:srgbClr val="6825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Headlines:</a:t>
            </a:r>
          </a:p>
          <a:p>
            <a:endParaRPr lang="en-GB" sz="1600" dirty="0"/>
          </a:p>
          <a:p>
            <a:pPr marL="285750" indent="-285750">
              <a:buFont typeface="Wingdings" panose="05000000000000000000" pitchFamily="2" charset="2"/>
              <a:buChar char="Ø"/>
            </a:pPr>
            <a:r>
              <a:rPr lang="en-GB" sz="1600" b="1" dirty="0"/>
              <a:t>108</a:t>
            </a:r>
            <a:r>
              <a:rPr lang="en-GB" sz="1600" dirty="0"/>
              <a:t> people are actively seeking accommodation in Essex which is slight decrease of 2 from the previous report</a:t>
            </a:r>
          </a:p>
          <a:p>
            <a:pPr marL="285750" indent="-285750">
              <a:buFont typeface="Wingdings" panose="05000000000000000000" pitchFamily="2" charset="2"/>
              <a:buChar char="Ø"/>
            </a:pPr>
            <a:r>
              <a:rPr lang="en-GB" sz="1600" b="1" dirty="0"/>
              <a:t>37% </a:t>
            </a:r>
            <a:r>
              <a:rPr lang="en-GB" sz="1600" dirty="0"/>
              <a:t>of active referrals do not yet have an option identified</a:t>
            </a:r>
          </a:p>
          <a:p>
            <a:pPr marL="285750" indent="-285750">
              <a:buFont typeface="Wingdings" panose="05000000000000000000" pitchFamily="2" charset="2"/>
              <a:buChar char="Ø"/>
            </a:pPr>
            <a:r>
              <a:rPr lang="en-GB" sz="1600" dirty="0"/>
              <a:t>The majority of demand remains for non-complex services (</a:t>
            </a:r>
            <a:r>
              <a:rPr lang="en-GB" sz="1600" b="1" dirty="0"/>
              <a:t>74%</a:t>
            </a:r>
            <a:r>
              <a:rPr lang="en-GB" sz="1600" dirty="0"/>
              <a:t>) which is at the same level from the previous report</a:t>
            </a:r>
          </a:p>
          <a:p>
            <a:pPr marL="285750" indent="-285750">
              <a:buFont typeface="Wingdings" panose="05000000000000000000" pitchFamily="2" charset="2"/>
              <a:buChar char="Ø"/>
            </a:pPr>
            <a:r>
              <a:rPr lang="en-GB" sz="1600" b="1" dirty="0"/>
              <a:t>67%</a:t>
            </a:r>
            <a:r>
              <a:rPr lang="en-GB" sz="1600" dirty="0"/>
              <a:t> of adults are seeking shared accommodation and </a:t>
            </a:r>
            <a:r>
              <a:rPr lang="en-GB" sz="1600" b="1" dirty="0"/>
              <a:t>33%</a:t>
            </a:r>
            <a:r>
              <a:rPr lang="en-GB" sz="1600" dirty="0"/>
              <a:t> want self-contained</a:t>
            </a:r>
          </a:p>
          <a:p>
            <a:pPr marL="285750" indent="-285750">
              <a:buFont typeface="Wingdings" panose="05000000000000000000" pitchFamily="2" charset="2"/>
              <a:buChar char="Ø"/>
            </a:pPr>
            <a:r>
              <a:rPr lang="en-GB" sz="1600" dirty="0"/>
              <a:t>Demand is higher in younger age groups (</a:t>
            </a:r>
            <a:r>
              <a:rPr lang="en-GB" sz="1600" b="1" dirty="0"/>
              <a:t>61%</a:t>
            </a:r>
            <a:r>
              <a:rPr lang="en-GB" sz="1600" dirty="0"/>
              <a:t> under 35 years old). There has been a slight increase in adults aged over 35 from the previous reporting period</a:t>
            </a:r>
          </a:p>
        </p:txBody>
      </p:sp>
      <p:graphicFrame>
        <p:nvGraphicFramePr>
          <p:cNvPr id="14" name="Chart 13">
            <a:extLst>
              <a:ext uri="{FF2B5EF4-FFF2-40B4-BE49-F238E27FC236}">
                <a16:creationId xmlns:a16="http://schemas.microsoft.com/office/drawing/2014/main" id="{E5ABA68D-E41A-4D83-9825-B72EA2F7EBD4}"/>
              </a:ext>
            </a:extLst>
          </p:cNvPr>
          <p:cNvGraphicFramePr>
            <a:graphicFrameLocks/>
          </p:cNvGraphicFramePr>
          <p:nvPr>
            <p:extLst>
              <p:ext uri="{D42A27DB-BD31-4B8C-83A1-F6EECF244321}">
                <p14:modId xmlns:p14="http://schemas.microsoft.com/office/powerpoint/2010/main" val="3244801049"/>
              </p:ext>
            </p:extLst>
          </p:nvPr>
        </p:nvGraphicFramePr>
        <p:xfrm>
          <a:off x="4014130" y="1788503"/>
          <a:ext cx="4264520" cy="25580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E5ABA68D-E41A-4D83-9825-B72EA2F7EBD4}"/>
              </a:ext>
            </a:extLst>
          </p:cNvPr>
          <p:cNvGraphicFramePr>
            <a:graphicFrameLocks/>
          </p:cNvGraphicFramePr>
          <p:nvPr>
            <p:extLst>
              <p:ext uri="{D42A27DB-BD31-4B8C-83A1-F6EECF244321}">
                <p14:modId xmlns:p14="http://schemas.microsoft.com/office/powerpoint/2010/main" val="1564830761"/>
              </p:ext>
            </p:extLst>
          </p:nvPr>
        </p:nvGraphicFramePr>
        <p:xfrm>
          <a:off x="4439812" y="1812995"/>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D96BCDE3-A93C-414E-A45E-559B0CF65683}"/>
              </a:ext>
            </a:extLst>
          </p:cNvPr>
          <p:cNvSpPr txBox="1"/>
          <p:nvPr/>
        </p:nvSpPr>
        <p:spPr>
          <a:xfrm>
            <a:off x="4039408" y="1690688"/>
            <a:ext cx="800807" cy="369332"/>
          </a:xfrm>
          <a:prstGeom prst="rect">
            <a:avLst/>
          </a:prstGeom>
          <a:noFill/>
        </p:spPr>
        <p:txBody>
          <a:bodyPr wrap="square" rtlCol="0">
            <a:spAutoFit/>
          </a:bodyPr>
          <a:lstStyle/>
          <a:p>
            <a:r>
              <a:rPr lang="en-GB" dirty="0"/>
              <a:t>Trend</a:t>
            </a:r>
          </a:p>
        </p:txBody>
      </p:sp>
      <p:graphicFrame>
        <p:nvGraphicFramePr>
          <p:cNvPr id="10" name="Chart 9">
            <a:extLst>
              <a:ext uri="{FF2B5EF4-FFF2-40B4-BE49-F238E27FC236}">
                <a16:creationId xmlns:a16="http://schemas.microsoft.com/office/drawing/2014/main" id="{E5ABA68D-E41A-4D83-9825-B72EA2F7EBD4}"/>
              </a:ext>
            </a:extLst>
          </p:cNvPr>
          <p:cNvGraphicFramePr>
            <a:graphicFrameLocks/>
          </p:cNvGraphicFramePr>
          <p:nvPr>
            <p:extLst>
              <p:ext uri="{D42A27DB-BD31-4B8C-83A1-F6EECF244321}">
                <p14:modId xmlns:p14="http://schemas.microsoft.com/office/powerpoint/2010/main" val="2151278649"/>
              </p:ext>
            </p:extLst>
          </p:nvPr>
        </p:nvGraphicFramePr>
        <p:xfrm>
          <a:off x="4700237" y="1632016"/>
          <a:ext cx="4572000" cy="272796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0E418773-700C-40F8-8223-DD1B3A267546}"/>
              </a:ext>
            </a:extLst>
          </p:cNvPr>
          <p:cNvGraphicFramePr>
            <a:graphicFrameLocks/>
          </p:cNvGraphicFramePr>
          <p:nvPr>
            <p:extLst>
              <p:ext uri="{D42A27DB-BD31-4B8C-83A1-F6EECF244321}">
                <p14:modId xmlns:p14="http://schemas.microsoft.com/office/powerpoint/2010/main" val="3513708361"/>
              </p:ext>
            </p:extLst>
          </p:nvPr>
        </p:nvGraphicFramePr>
        <p:xfrm>
          <a:off x="7302649" y="1626202"/>
          <a:ext cx="4572000" cy="27203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26080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83D59-AC68-61AD-3FC2-71025988540C}"/>
              </a:ext>
            </a:extLst>
          </p:cNvPr>
          <p:cNvSpPr>
            <a:spLocks noGrp="1"/>
          </p:cNvSpPr>
          <p:nvPr>
            <p:ph type="ctrTitle"/>
          </p:nvPr>
        </p:nvSpPr>
        <p:spPr/>
        <p:txBody>
          <a:bodyPr/>
          <a:lstStyle/>
          <a:p>
            <a:r>
              <a:rPr lang="en-GB" dirty="0"/>
              <a:t>Learning Disabilities and/or Autism (LDA) Demand</a:t>
            </a:r>
          </a:p>
        </p:txBody>
      </p:sp>
    </p:spTree>
    <p:extLst>
      <p:ext uri="{BB962C8B-B14F-4D97-AF65-F5344CB8AC3E}">
        <p14:creationId xmlns:p14="http://schemas.microsoft.com/office/powerpoint/2010/main" val="821553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D7A5-DF21-43CB-93D2-73CF22D2FB7B}"/>
              </a:ext>
            </a:extLst>
          </p:cNvPr>
          <p:cNvSpPr>
            <a:spLocks noGrp="1"/>
          </p:cNvSpPr>
          <p:nvPr>
            <p:ph type="title"/>
          </p:nvPr>
        </p:nvSpPr>
        <p:spPr>
          <a:xfrm>
            <a:off x="517008" y="280095"/>
            <a:ext cx="6264792" cy="775417"/>
          </a:xfrm>
        </p:spPr>
        <p:txBody>
          <a:bodyPr/>
          <a:lstStyle/>
          <a:p>
            <a:r>
              <a:rPr lang="en-GB" dirty="0"/>
              <a:t>Demand by District (LDA)</a:t>
            </a:r>
          </a:p>
        </p:txBody>
      </p:sp>
      <p:sp>
        <p:nvSpPr>
          <p:cNvPr id="6" name="Rectangle 5">
            <a:extLst>
              <a:ext uri="{FF2B5EF4-FFF2-40B4-BE49-F238E27FC236}">
                <a16:creationId xmlns:a16="http://schemas.microsoft.com/office/drawing/2014/main" id="{95C2D559-AE5C-48EC-902C-9997A2AF5BF1}"/>
              </a:ext>
            </a:extLst>
          </p:cNvPr>
          <p:cNvSpPr/>
          <p:nvPr/>
        </p:nvSpPr>
        <p:spPr>
          <a:xfrm>
            <a:off x="517008" y="4039507"/>
            <a:ext cx="5578992" cy="2640387"/>
          </a:xfrm>
          <a:prstGeom prst="rect">
            <a:avLst/>
          </a:prstGeom>
          <a:solidFill>
            <a:srgbClr val="682558"/>
          </a:solidFill>
          <a:ln>
            <a:solidFill>
              <a:srgbClr val="682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Headlines</a:t>
            </a:r>
          </a:p>
          <a:p>
            <a:pPr algn="ctr"/>
            <a:endParaRPr lang="en-GB" sz="900" dirty="0"/>
          </a:p>
          <a:p>
            <a:pPr marL="285750" indent="-285750">
              <a:buFont typeface="Wingdings" panose="05000000000000000000" pitchFamily="2" charset="2"/>
              <a:buChar char="Ø"/>
            </a:pPr>
            <a:r>
              <a:rPr lang="en-GB" sz="1400" dirty="0"/>
              <a:t>Broken down by district we can see the highest demand in Colchester (24 adults) followed by Chelmsford (15) and Tendring (13)</a:t>
            </a:r>
          </a:p>
          <a:p>
            <a:pPr marL="285750" indent="-285750">
              <a:buFont typeface="Wingdings" panose="05000000000000000000" pitchFamily="2" charset="2"/>
              <a:buChar char="Ø"/>
            </a:pPr>
            <a:r>
              <a:rPr lang="en-GB" sz="1400" dirty="0"/>
              <a:t>The highest demand for complex adults is in Colchester (7) </a:t>
            </a:r>
          </a:p>
          <a:p>
            <a:pPr marL="285750" indent="-285750">
              <a:buFont typeface="Wingdings" panose="05000000000000000000" pitchFamily="2" charset="2"/>
              <a:buChar char="Ø"/>
            </a:pPr>
            <a:r>
              <a:rPr lang="en-GB" sz="1400" dirty="0"/>
              <a:t>It is worth noting that the second highest level of demand for complex needs is ‘Countywide’ meaning location is fluid and complex services could be developed anywhere.</a:t>
            </a:r>
          </a:p>
          <a:p>
            <a:pPr marL="285750" indent="-285750">
              <a:buFont typeface="Wingdings" panose="05000000000000000000" pitchFamily="2" charset="2"/>
              <a:buChar char="Ø"/>
            </a:pPr>
            <a:r>
              <a:rPr lang="en-GB" sz="1400" dirty="0"/>
              <a:t>Areas where more complex adults are seeking accommodation have a corresponding demand for self-contained accommodation demonstrating the importance in developing these services for complex needs</a:t>
            </a:r>
          </a:p>
        </p:txBody>
      </p:sp>
      <p:graphicFrame>
        <p:nvGraphicFramePr>
          <p:cNvPr id="3" name="Chart 2">
            <a:extLst>
              <a:ext uri="{FF2B5EF4-FFF2-40B4-BE49-F238E27FC236}">
                <a16:creationId xmlns:a16="http://schemas.microsoft.com/office/drawing/2014/main" id="{1DEFE4EB-D723-476C-8C34-C26716FE2184}"/>
              </a:ext>
            </a:extLst>
          </p:cNvPr>
          <p:cNvGraphicFramePr>
            <a:graphicFrameLocks/>
          </p:cNvGraphicFramePr>
          <p:nvPr>
            <p:extLst>
              <p:ext uri="{D42A27DB-BD31-4B8C-83A1-F6EECF244321}">
                <p14:modId xmlns:p14="http://schemas.microsoft.com/office/powerpoint/2010/main" val="2379169563"/>
              </p:ext>
            </p:extLst>
          </p:nvPr>
        </p:nvGraphicFramePr>
        <p:xfrm>
          <a:off x="762000" y="1211651"/>
          <a:ext cx="4572000" cy="2762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3F026C1E-8C70-4B24-865B-8B0029E757C1}"/>
              </a:ext>
            </a:extLst>
          </p:cNvPr>
          <p:cNvGraphicFramePr>
            <a:graphicFrameLocks/>
          </p:cNvGraphicFramePr>
          <p:nvPr>
            <p:extLst>
              <p:ext uri="{D42A27DB-BD31-4B8C-83A1-F6EECF244321}">
                <p14:modId xmlns:p14="http://schemas.microsoft.com/office/powerpoint/2010/main" val="1406747034"/>
              </p:ext>
            </p:extLst>
          </p:nvPr>
        </p:nvGraphicFramePr>
        <p:xfrm>
          <a:off x="6449006" y="1211651"/>
          <a:ext cx="5278017"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FE84B5AE-D72C-4B72-B8C0-2778DC2E4D82}"/>
              </a:ext>
            </a:extLst>
          </p:cNvPr>
          <p:cNvGraphicFramePr>
            <a:graphicFrameLocks/>
          </p:cNvGraphicFramePr>
          <p:nvPr>
            <p:extLst>
              <p:ext uri="{D42A27DB-BD31-4B8C-83A1-F6EECF244321}">
                <p14:modId xmlns:p14="http://schemas.microsoft.com/office/powerpoint/2010/main" val="4139034001"/>
              </p:ext>
            </p:extLst>
          </p:nvPr>
        </p:nvGraphicFramePr>
        <p:xfrm>
          <a:off x="6449006" y="3945947"/>
          <a:ext cx="5278016"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1221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7246-0EBA-4497-A9AA-E88188146D28}"/>
              </a:ext>
            </a:extLst>
          </p:cNvPr>
          <p:cNvSpPr>
            <a:spLocks noGrp="1"/>
          </p:cNvSpPr>
          <p:nvPr>
            <p:ph type="title"/>
          </p:nvPr>
        </p:nvSpPr>
        <p:spPr>
          <a:xfrm>
            <a:off x="839788" y="365125"/>
            <a:ext cx="10515600" cy="765585"/>
          </a:xfrm>
        </p:spPr>
        <p:txBody>
          <a:bodyPr/>
          <a:lstStyle/>
          <a:p>
            <a:r>
              <a:rPr lang="en-GB" dirty="0"/>
              <a:t>Demand by Need (LDA)</a:t>
            </a:r>
          </a:p>
        </p:txBody>
      </p:sp>
      <p:sp>
        <p:nvSpPr>
          <p:cNvPr id="7" name="Text Placeholder 6">
            <a:extLst>
              <a:ext uri="{FF2B5EF4-FFF2-40B4-BE49-F238E27FC236}">
                <a16:creationId xmlns:a16="http://schemas.microsoft.com/office/drawing/2014/main" id="{C1226C2F-19F7-40E5-9E54-24E3843B6B01}"/>
              </a:ext>
            </a:extLst>
          </p:cNvPr>
          <p:cNvSpPr>
            <a:spLocks noGrp="1"/>
          </p:cNvSpPr>
          <p:nvPr>
            <p:ph type="body" idx="1"/>
          </p:nvPr>
        </p:nvSpPr>
        <p:spPr>
          <a:xfrm>
            <a:off x="836612" y="1261500"/>
            <a:ext cx="5157787" cy="481934"/>
          </a:xfrm>
        </p:spPr>
        <p:txBody>
          <a:bodyPr/>
          <a:lstStyle/>
          <a:p>
            <a:r>
              <a:rPr lang="en-GB" dirty="0"/>
              <a:t>Complex Needs</a:t>
            </a:r>
          </a:p>
        </p:txBody>
      </p:sp>
      <p:sp>
        <p:nvSpPr>
          <p:cNvPr id="9" name="Text Placeholder 8">
            <a:extLst>
              <a:ext uri="{FF2B5EF4-FFF2-40B4-BE49-F238E27FC236}">
                <a16:creationId xmlns:a16="http://schemas.microsoft.com/office/drawing/2014/main" id="{E6362649-87A4-4530-9E3C-6DDAE1440EBB}"/>
              </a:ext>
            </a:extLst>
          </p:cNvPr>
          <p:cNvSpPr>
            <a:spLocks noGrp="1"/>
          </p:cNvSpPr>
          <p:nvPr>
            <p:ph type="body" sz="quarter" idx="3"/>
          </p:nvPr>
        </p:nvSpPr>
        <p:spPr>
          <a:xfrm>
            <a:off x="6169024" y="1261500"/>
            <a:ext cx="5183188" cy="481934"/>
          </a:xfrm>
        </p:spPr>
        <p:txBody>
          <a:bodyPr/>
          <a:lstStyle/>
          <a:p>
            <a:r>
              <a:rPr lang="en-GB" dirty="0"/>
              <a:t>Non-Complex</a:t>
            </a:r>
          </a:p>
        </p:txBody>
      </p:sp>
      <p:graphicFrame>
        <p:nvGraphicFramePr>
          <p:cNvPr id="5" name="Table 4">
            <a:extLst>
              <a:ext uri="{FF2B5EF4-FFF2-40B4-BE49-F238E27FC236}">
                <a16:creationId xmlns:a16="http://schemas.microsoft.com/office/drawing/2014/main" id="{3F6647C7-0ABF-4379-9991-15B17868C201}"/>
              </a:ext>
            </a:extLst>
          </p:cNvPr>
          <p:cNvGraphicFramePr>
            <a:graphicFrameLocks noGrp="1"/>
          </p:cNvGraphicFramePr>
          <p:nvPr>
            <p:extLst>
              <p:ext uri="{D42A27DB-BD31-4B8C-83A1-F6EECF244321}">
                <p14:modId xmlns:p14="http://schemas.microsoft.com/office/powerpoint/2010/main" val="3704985572"/>
              </p:ext>
            </p:extLst>
          </p:nvPr>
        </p:nvGraphicFramePr>
        <p:xfrm>
          <a:off x="954598" y="1977258"/>
          <a:ext cx="3161942" cy="2476663"/>
        </p:xfrm>
        <a:graphic>
          <a:graphicData uri="http://schemas.openxmlformats.org/drawingml/2006/table">
            <a:tbl>
              <a:tblPr/>
              <a:tblGrid>
                <a:gridCol w="2247542">
                  <a:extLst>
                    <a:ext uri="{9D8B030D-6E8A-4147-A177-3AD203B41FA5}">
                      <a16:colId xmlns:a16="http://schemas.microsoft.com/office/drawing/2014/main" val="2175345305"/>
                    </a:ext>
                  </a:extLst>
                </a:gridCol>
                <a:gridCol w="914400">
                  <a:extLst>
                    <a:ext uri="{9D8B030D-6E8A-4147-A177-3AD203B41FA5}">
                      <a16:colId xmlns:a16="http://schemas.microsoft.com/office/drawing/2014/main" val="1713209428"/>
                    </a:ext>
                  </a:extLst>
                </a:gridCol>
              </a:tblGrid>
              <a:tr h="450807">
                <a:tc>
                  <a:txBody>
                    <a:bodyPr/>
                    <a:lstStyle/>
                    <a:p>
                      <a:pPr algn="l" fontAlgn="ctr"/>
                      <a:r>
                        <a:rPr lang="en-GB" sz="1800" b="1" i="0" u="none" strike="noStrike" dirty="0">
                          <a:solidFill>
                            <a:schemeClr val="bg1"/>
                          </a:solidFill>
                          <a:effectLst/>
                          <a:latin typeface="+mj-lt"/>
                        </a:rPr>
                        <a:t>Adults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89818120"/>
                  </a:ext>
                </a:extLst>
              </a:tr>
              <a:tr h="485407">
                <a:tc>
                  <a:txBody>
                    <a:bodyPr/>
                    <a:lstStyle/>
                    <a:p>
                      <a:pPr algn="l" fontAlgn="ctr"/>
                      <a:r>
                        <a:rPr lang="en-GB" sz="1800" b="1" i="0" u="none" strike="noStrike" dirty="0">
                          <a:solidFill>
                            <a:schemeClr val="bg1"/>
                          </a:solidFill>
                          <a:effectLst/>
                          <a:latin typeface="+mj-lt"/>
                        </a:rPr>
                        <a:t>Option Identified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22102440"/>
                  </a:ext>
                </a:extLst>
              </a:tr>
              <a:tr h="517894">
                <a:tc>
                  <a:txBody>
                    <a:bodyPr/>
                    <a:lstStyle/>
                    <a:p>
                      <a:pPr algn="l" fontAlgn="ctr"/>
                      <a:r>
                        <a:rPr lang="en-GB" sz="1800" b="1" i="0" u="none" strike="noStrike" dirty="0">
                          <a:solidFill>
                            <a:schemeClr val="bg1"/>
                          </a:solidFill>
                          <a:effectLst/>
                          <a:latin typeface="+mj-lt"/>
                        </a:rPr>
                        <a:t>No Option Identified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54135716"/>
                  </a:ext>
                </a:extLst>
              </a:tr>
              <a:tr h="504661">
                <a:tc>
                  <a:txBody>
                    <a:bodyPr/>
                    <a:lstStyle/>
                    <a:p>
                      <a:pPr algn="l" fontAlgn="ctr"/>
                      <a:r>
                        <a:rPr lang="en-GB" sz="1800" b="1" i="0" u="none" strike="noStrike" dirty="0">
                          <a:solidFill>
                            <a:schemeClr val="bg1"/>
                          </a:solidFill>
                          <a:effectLst/>
                          <a:latin typeface="+mj-lt"/>
                        </a:rPr>
                        <a:t>Shared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71663885"/>
                  </a:ext>
                </a:extLst>
              </a:tr>
              <a:tr h="517894">
                <a:tc>
                  <a:txBody>
                    <a:bodyPr/>
                    <a:lstStyle/>
                    <a:p>
                      <a:pPr algn="l" fontAlgn="ctr"/>
                      <a:r>
                        <a:rPr lang="en-GB" sz="1800" b="1" i="0" u="none" strike="noStrike" dirty="0">
                          <a:solidFill>
                            <a:schemeClr val="bg1"/>
                          </a:solidFill>
                          <a:effectLst/>
                          <a:latin typeface="+mj-lt"/>
                        </a:rPr>
                        <a:t>Self-Contained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64014625"/>
                  </a:ext>
                </a:extLst>
              </a:tr>
            </a:tbl>
          </a:graphicData>
        </a:graphic>
      </p:graphicFrame>
      <p:graphicFrame>
        <p:nvGraphicFramePr>
          <p:cNvPr id="6" name="Table 5">
            <a:extLst>
              <a:ext uri="{FF2B5EF4-FFF2-40B4-BE49-F238E27FC236}">
                <a16:creationId xmlns:a16="http://schemas.microsoft.com/office/drawing/2014/main" id="{62F87300-1750-4A02-9541-138C547D1C4B}"/>
              </a:ext>
            </a:extLst>
          </p:cNvPr>
          <p:cNvGraphicFramePr>
            <a:graphicFrameLocks noGrp="1"/>
          </p:cNvGraphicFramePr>
          <p:nvPr>
            <p:extLst>
              <p:ext uri="{D42A27DB-BD31-4B8C-83A1-F6EECF244321}">
                <p14:modId xmlns:p14="http://schemas.microsoft.com/office/powerpoint/2010/main" val="2548417048"/>
              </p:ext>
            </p:extLst>
          </p:nvPr>
        </p:nvGraphicFramePr>
        <p:xfrm>
          <a:off x="6280404" y="1971766"/>
          <a:ext cx="3161942" cy="2470173"/>
        </p:xfrm>
        <a:graphic>
          <a:graphicData uri="http://schemas.openxmlformats.org/drawingml/2006/table">
            <a:tbl>
              <a:tblPr/>
              <a:tblGrid>
                <a:gridCol w="2299981">
                  <a:extLst>
                    <a:ext uri="{9D8B030D-6E8A-4147-A177-3AD203B41FA5}">
                      <a16:colId xmlns:a16="http://schemas.microsoft.com/office/drawing/2014/main" val="3326964083"/>
                    </a:ext>
                  </a:extLst>
                </a:gridCol>
                <a:gridCol w="861961">
                  <a:extLst>
                    <a:ext uri="{9D8B030D-6E8A-4147-A177-3AD203B41FA5}">
                      <a16:colId xmlns:a16="http://schemas.microsoft.com/office/drawing/2014/main" val="1760865421"/>
                    </a:ext>
                  </a:extLst>
                </a:gridCol>
              </a:tblGrid>
              <a:tr h="423868">
                <a:tc>
                  <a:txBody>
                    <a:bodyPr/>
                    <a:lstStyle/>
                    <a:p>
                      <a:pPr algn="l" fontAlgn="ctr"/>
                      <a:r>
                        <a:rPr lang="en-GB" sz="1800" b="1" i="0" u="none" strike="noStrike" dirty="0">
                          <a:solidFill>
                            <a:schemeClr val="bg1"/>
                          </a:solidFill>
                          <a:effectLst/>
                          <a:latin typeface="+mn-lt"/>
                        </a:rPr>
                        <a:t>Adults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80502518"/>
                  </a:ext>
                </a:extLst>
              </a:tr>
              <a:tr h="488872">
                <a:tc>
                  <a:txBody>
                    <a:bodyPr/>
                    <a:lstStyle/>
                    <a:p>
                      <a:pPr algn="l" fontAlgn="ctr"/>
                      <a:r>
                        <a:rPr lang="en-GB" sz="1800" b="1" i="0" u="none" strike="noStrike" dirty="0">
                          <a:solidFill>
                            <a:schemeClr val="bg1"/>
                          </a:solidFill>
                          <a:effectLst/>
                          <a:latin typeface="+mn-lt"/>
                        </a:rPr>
                        <a:t>Option Identified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28647325"/>
                  </a:ext>
                </a:extLst>
              </a:tr>
              <a:tr h="501716">
                <a:tc>
                  <a:txBody>
                    <a:bodyPr/>
                    <a:lstStyle/>
                    <a:p>
                      <a:pPr algn="l" fontAlgn="ctr"/>
                      <a:r>
                        <a:rPr lang="en-GB" sz="1800" b="1" i="0" u="none" strike="noStrike" dirty="0">
                          <a:solidFill>
                            <a:schemeClr val="bg1"/>
                          </a:solidFill>
                          <a:effectLst/>
                          <a:latin typeface="+mn-lt"/>
                        </a:rPr>
                        <a:t>No Option Identified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68807326"/>
                  </a:ext>
                </a:extLst>
              </a:tr>
              <a:tr h="479286">
                <a:tc>
                  <a:txBody>
                    <a:bodyPr/>
                    <a:lstStyle/>
                    <a:p>
                      <a:pPr algn="l" fontAlgn="ctr"/>
                      <a:r>
                        <a:rPr lang="en-GB" sz="1800" b="1" i="0" u="none" strike="noStrike" dirty="0">
                          <a:solidFill>
                            <a:schemeClr val="bg1"/>
                          </a:solidFill>
                          <a:effectLst/>
                          <a:latin typeface="+mn-lt"/>
                        </a:rPr>
                        <a:t>Shared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41440861"/>
                  </a:ext>
                </a:extLst>
              </a:tr>
              <a:tr h="576431">
                <a:tc>
                  <a:txBody>
                    <a:bodyPr/>
                    <a:lstStyle/>
                    <a:p>
                      <a:pPr algn="l" fontAlgn="ctr"/>
                      <a:r>
                        <a:rPr lang="en-GB" sz="1800" b="1" i="0" u="none" strike="noStrike" dirty="0">
                          <a:solidFill>
                            <a:schemeClr val="bg1"/>
                          </a:solidFill>
                          <a:effectLst/>
                          <a:latin typeface="+mn-lt"/>
                        </a:rPr>
                        <a:t>Self-Contained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14808945"/>
                  </a:ext>
                </a:extLst>
              </a:tr>
            </a:tbl>
          </a:graphicData>
        </a:graphic>
      </p:graphicFrame>
      <p:sp>
        <p:nvSpPr>
          <p:cNvPr id="11" name="Rectangle 10">
            <a:extLst>
              <a:ext uri="{FF2B5EF4-FFF2-40B4-BE49-F238E27FC236}">
                <a16:creationId xmlns:a16="http://schemas.microsoft.com/office/drawing/2014/main" id="{C52CE54C-9442-4D33-879E-A074B1963CCE}"/>
              </a:ext>
            </a:extLst>
          </p:cNvPr>
          <p:cNvSpPr/>
          <p:nvPr/>
        </p:nvSpPr>
        <p:spPr>
          <a:xfrm>
            <a:off x="951422" y="4670271"/>
            <a:ext cx="10400789" cy="2086279"/>
          </a:xfrm>
          <a:prstGeom prst="rect">
            <a:avLst/>
          </a:prstGeom>
          <a:solidFill>
            <a:srgbClr val="682558"/>
          </a:solidFill>
          <a:ln>
            <a:solidFill>
              <a:srgbClr val="682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Headlines</a:t>
            </a:r>
          </a:p>
          <a:p>
            <a:pPr algn="ctr"/>
            <a:endParaRPr lang="en-GB" sz="1600" dirty="0"/>
          </a:p>
          <a:p>
            <a:pPr marL="285750" indent="-285750">
              <a:buFont typeface="Wingdings" panose="05000000000000000000" pitchFamily="2" charset="2"/>
              <a:buChar char="Ø"/>
            </a:pPr>
            <a:r>
              <a:rPr lang="en-GB" sz="1600" b="1" dirty="0"/>
              <a:t>37%</a:t>
            </a:r>
            <a:r>
              <a:rPr lang="en-GB" sz="1600" dirty="0"/>
              <a:t> of adults with complex needs have no option identified – the same figure as per the last bulletin</a:t>
            </a:r>
          </a:p>
          <a:p>
            <a:pPr marL="285750" indent="-285750">
              <a:buFont typeface="Wingdings" panose="05000000000000000000" pitchFamily="2" charset="2"/>
              <a:buChar char="Ø"/>
            </a:pPr>
            <a:r>
              <a:rPr lang="en-GB" sz="1600" b="1" dirty="0"/>
              <a:t>32% </a:t>
            </a:r>
            <a:r>
              <a:rPr lang="en-GB" sz="1600" dirty="0"/>
              <a:t>of those with non-complex needs have no option identified which is again the same figure as per the last bulletin</a:t>
            </a:r>
          </a:p>
          <a:p>
            <a:pPr marL="285750" indent="-285750">
              <a:buFont typeface="Wingdings" panose="05000000000000000000" pitchFamily="2" charset="2"/>
              <a:buChar char="Ø"/>
            </a:pPr>
            <a:r>
              <a:rPr lang="en-GB" sz="1600" dirty="0"/>
              <a:t>There is a higher proportion of complex adults (</a:t>
            </a:r>
            <a:r>
              <a:rPr lang="en-GB" sz="1600" b="1" dirty="0"/>
              <a:t>56%</a:t>
            </a:r>
            <a:r>
              <a:rPr lang="en-GB" sz="1600" dirty="0"/>
              <a:t>) that are seeking self-contained accommodation than for non-complex (</a:t>
            </a:r>
            <a:r>
              <a:rPr lang="en-GB" sz="1600" b="1" dirty="0"/>
              <a:t>25%</a:t>
            </a:r>
            <a:r>
              <a:rPr lang="en-GB" sz="1600" dirty="0"/>
              <a:t>). This demonstrates the need for self-contained services to be developed for adults with complex needs.</a:t>
            </a:r>
          </a:p>
        </p:txBody>
      </p:sp>
    </p:spTree>
    <p:extLst>
      <p:ext uri="{BB962C8B-B14F-4D97-AF65-F5344CB8AC3E}">
        <p14:creationId xmlns:p14="http://schemas.microsoft.com/office/powerpoint/2010/main" val="8626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008-1663-4B31-8399-8715370E56C1}"/>
              </a:ext>
            </a:extLst>
          </p:cNvPr>
          <p:cNvSpPr>
            <a:spLocks noGrp="1"/>
          </p:cNvSpPr>
          <p:nvPr>
            <p:ph type="title"/>
          </p:nvPr>
        </p:nvSpPr>
        <p:spPr>
          <a:xfrm>
            <a:off x="838200" y="188145"/>
            <a:ext cx="10515600" cy="716423"/>
          </a:xfrm>
        </p:spPr>
        <p:txBody>
          <a:bodyPr/>
          <a:lstStyle/>
          <a:p>
            <a:r>
              <a:rPr lang="en-GB" dirty="0"/>
              <a:t>Adults with no option identified (LDA)</a:t>
            </a:r>
          </a:p>
        </p:txBody>
      </p:sp>
      <p:sp>
        <p:nvSpPr>
          <p:cNvPr id="8" name="Rectangle 7">
            <a:extLst>
              <a:ext uri="{FF2B5EF4-FFF2-40B4-BE49-F238E27FC236}">
                <a16:creationId xmlns:a16="http://schemas.microsoft.com/office/drawing/2014/main" id="{EC3AFAF6-8AE5-4750-9A9D-949B7A57C285}"/>
              </a:ext>
            </a:extLst>
          </p:cNvPr>
          <p:cNvSpPr/>
          <p:nvPr/>
        </p:nvSpPr>
        <p:spPr>
          <a:xfrm>
            <a:off x="566169" y="3889328"/>
            <a:ext cx="5692878" cy="2868523"/>
          </a:xfrm>
          <a:prstGeom prst="rect">
            <a:avLst/>
          </a:prstGeom>
          <a:solidFill>
            <a:srgbClr val="6825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t>Headlines</a:t>
            </a:r>
          </a:p>
          <a:p>
            <a:pPr algn="ctr"/>
            <a:endParaRPr lang="en-GB" sz="1400" dirty="0"/>
          </a:p>
          <a:p>
            <a:pPr marL="285750" indent="-285750">
              <a:buFont typeface="Wingdings" panose="05000000000000000000" pitchFamily="2" charset="2"/>
              <a:buChar char="Ø"/>
            </a:pPr>
            <a:r>
              <a:rPr lang="en-GB" sz="1400" dirty="0"/>
              <a:t>Colchester and Tendring (8 adults) have the highest number of adults with no option identified, with the second highest number being Chelmsford and Maldon (3 each). </a:t>
            </a:r>
          </a:p>
          <a:p>
            <a:pPr marL="285750" indent="-285750">
              <a:buFont typeface="Wingdings" panose="05000000000000000000" pitchFamily="2" charset="2"/>
              <a:buChar char="Ø"/>
            </a:pPr>
            <a:r>
              <a:rPr lang="en-GB" sz="1400" dirty="0"/>
              <a:t>Proportionately Rochford (1 adult), Harlow (2), Maldon (3) and Tendring (8) have the biggest disparity between demand and those that have no option yet identified</a:t>
            </a:r>
          </a:p>
          <a:p>
            <a:pPr marL="285750" indent="-285750">
              <a:buFont typeface="Wingdings" panose="05000000000000000000" pitchFamily="2" charset="2"/>
              <a:buChar char="Ø"/>
            </a:pPr>
            <a:r>
              <a:rPr lang="en-GB" sz="1400" dirty="0"/>
              <a:t>90% of the complex adults seeking accommodation need self-contained services with need primarily in Colchester (5 adults).</a:t>
            </a:r>
          </a:p>
          <a:p>
            <a:pPr marL="285750" indent="-285750">
              <a:buFont typeface="Wingdings" panose="05000000000000000000" pitchFamily="2" charset="2"/>
              <a:buChar char="Ø"/>
            </a:pPr>
            <a:r>
              <a:rPr lang="en-GB" sz="1400" dirty="0"/>
              <a:t>Tendring shows 6 adults seeking accommodation in shared housing who currently have no viable option, demonstrating the need for services to be developed here.</a:t>
            </a:r>
          </a:p>
        </p:txBody>
      </p:sp>
      <p:graphicFrame>
        <p:nvGraphicFramePr>
          <p:cNvPr id="4" name="Chart 3">
            <a:extLst>
              <a:ext uri="{FF2B5EF4-FFF2-40B4-BE49-F238E27FC236}">
                <a16:creationId xmlns:a16="http://schemas.microsoft.com/office/drawing/2014/main" id="{EBA697EF-14AE-4FE2-BBC4-CA51C848E0F9}"/>
              </a:ext>
            </a:extLst>
          </p:cNvPr>
          <p:cNvGraphicFramePr>
            <a:graphicFrameLocks/>
          </p:cNvGraphicFramePr>
          <p:nvPr>
            <p:extLst>
              <p:ext uri="{D42A27DB-BD31-4B8C-83A1-F6EECF244321}">
                <p14:modId xmlns:p14="http://schemas.microsoft.com/office/powerpoint/2010/main" val="3879715889"/>
              </p:ext>
            </p:extLst>
          </p:nvPr>
        </p:nvGraphicFramePr>
        <p:xfrm>
          <a:off x="1126608" y="111942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5AA72F78-407F-4DEC-9680-62DF58884C1A}"/>
              </a:ext>
            </a:extLst>
          </p:cNvPr>
          <p:cNvGraphicFramePr>
            <a:graphicFrameLocks/>
          </p:cNvGraphicFramePr>
          <p:nvPr>
            <p:extLst>
              <p:ext uri="{D42A27DB-BD31-4B8C-83A1-F6EECF244321}">
                <p14:modId xmlns:p14="http://schemas.microsoft.com/office/powerpoint/2010/main" val="928100613"/>
              </p:ext>
            </p:extLst>
          </p:nvPr>
        </p:nvGraphicFramePr>
        <p:xfrm>
          <a:off x="6655837" y="386262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6FE7147-9F65-4E91-B356-7C2D732A27E4}"/>
              </a:ext>
            </a:extLst>
          </p:cNvPr>
          <p:cNvGraphicFramePr>
            <a:graphicFrameLocks/>
          </p:cNvGraphicFramePr>
          <p:nvPr>
            <p:extLst>
              <p:ext uri="{D42A27DB-BD31-4B8C-83A1-F6EECF244321}">
                <p14:modId xmlns:p14="http://schemas.microsoft.com/office/powerpoint/2010/main" val="3079804002"/>
              </p:ext>
            </p:extLst>
          </p:nvPr>
        </p:nvGraphicFramePr>
        <p:xfrm>
          <a:off x="6655837" y="111942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182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1BF0-370B-E01A-0786-1518CB180314}"/>
              </a:ext>
            </a:extLst>
          </p:cNvPr>
          <p:cNvSpPr>
            <a:spLocks noGrp="1"/>
          </p:cNvSpPr>
          <p:nvPr>
            <p:ph type="ctrTitle"/>
          </p:nvPr>
        </p:nvSpPr>
        <p:spPr/>
        <p:txBody>
          <a:bodyPr/>
          <a:lstStyle/>
          <a:p>
            <a:r>
              <a:rPr lang="en-GB" dirty="0"/>
              <a:t>Physical and/or Sensory Impairment (PSI) Demand</a:t>
            </a:r>
          </a:p>
        </p:txBody>
      </p:sp>
    </p:spTree>
    <p:extLst>
      <p:ext uri="{BB962C8B-B14F-4D97-AF65-F5344CB8AC3E}">
        <p14:creationId xmlns:p14="http://schemas.microsoft.com/office/powerpoint/2010/main" val="164310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D7A5-DF21-43CB-93D2-73CF22D2FB7B}"/>
              </a:ext>
            </a:extLst>
          </p:cNvPr>
          <p:cNvSpPr>
            <a:spLocks noGrp="1"/>
          </p:cNvSpPr>
          <p:nvPr>
            <p:ph type="title"/>
          </p:nvPr>
        </p:nvSpPr>
        <p:spPr>
          <a:xfrm>
            <a:off x="517008" y="280095"/>
            <a:ext cx="6264792" cy="775417"/>
          </a:xfrm>
        </p:spPr>
        <p:txBody>
          <a:bodyPr/>
          <a:lstStyle/>
          <a:p>
            <a:r>
              <a:rPr lang="en-GB" dirty="0"/>
              <a:t>Demand by District (PSI)</a:t>
            </a:r>
          </a:p>
        </p:txBody>
      </p:sp>
      <p:sp>
        <p:nvSpPr>
          <p:cNvPr id="6" name="Rectangle 5">
            <a:extLst>
              <a:ext uri="{FF2B5EF4-FFF2-40B4-BE49-F238E27FC236}">
                <a16:creationId xmlns:a16="http://schemas.microsoft.com/office/drawing/2014/main" id="{95C2D559-AE5C-48EC-902C-9997A2AF5BF1}"/>
              </a:ext>
            </a:extLst>
          </p:cNvPr>
          <p:cNvSpPr/>
          <p:nvPr/>
        </p:nvSpPr>
        <p:spPr>
          <a:xfrm>
            <a:off x="517008" y="4039507"/>
            <a:ext cx="5578992" cy="2640387"/>
          </a:xfrm>
          <a:prstGeom prst="rect">
            <a:avLst/>
          </a:prstGeom>
          <a:solidFill>
            <a:srgbClr val="682558"/>
          </a:solidFill>
          <a:ln>
            <a:solidFill>
              <a:srgbClr val="682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MetaNormal-Roman"/>
                <a:ea typeface="ＭＳ Ｐゴシック"/>
                <a:cs typeface="+mn-cs"/>
              </a:rPr>
              <a:t>Headlines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FFFFFF"/>
              </a:solidFill>
              <a:effectLst/>
              <a:uLnTx/>
              <a:uFillTx/>
              <a:latin typeface="MetaNormal-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The level of demand is significantly lower from adults with PSI.</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We can see the highest demand in Chelmsford with two adults looking for services, and other individuals looking also in Basildon, Brentwood, Colchester and Epping Forest.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Only one adult is defined as complex and they are seeking accommodation in Colchester.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rPr>
              <a:t>There is an even split between those seeking shared and self-contained but the two adults in </a:t>
            </a:r>
            <a:r>
              <a:rPr kumimoji="0" lang="en-GB" sz="1400" b="0" i="0" u="none" strike="noStrike" kern="1200" cap="none" spc="0" normalizeH="0" baseline="0" noProof="0" dirty="0" err="1">
                <a:ln>
                  <a:noFill/>
                </a:ln>
                <a:solidFill>
                  <a:srgbClr val="FFFFFF"/>
                </a:solidFill>
                <a:effectLst/>
                <a:uLnTx/>
                <a:uFillTx/>
                <a:latin typeface="MetaNormal-Roman"/>
                <a:ea typeface="ＭＳ Ｐゴシック"/>
                <a:cs typeface="+mn-cs"/>
              </a:rPr>
              <a:t>Chelmsfor</a:t>
            </a:r>
            <a:r>
              <a:rPr lang="en-GB" sz="1400" dirty="0">
                <a:solidFill>
                  <a:srgbClr val="FFFFFF"/>
                </a:solidFill>
                <a:latin typeface="MetaNormal-Roman"/>
                <a:ea typeface="ＭＳ Ｐゴシック"/>
              </a:rPr>
              <a:t>d are both seeking this indicating a need in this area.</a:t>
            </a:r>
            <a:endParaRPr kumimoji="0" lang="en-GB" sz="1400" b="0" i="0" u="none" strike="noStrike" kern="1200" cap="none" spc="0" normalizeH="0" baseline="0" noProof="0" dirty="0">
              <a:ln>
                <a:noFill/>
              </a:ln>
              <a:solidFill>
                <a:srgbClr val="FFFFFF"/>
              </a:solidFill>
              <a:effectLst/>
              <a:uLnTx/>
              <a:uFillTx/>
              <a:latin typeface="MetaNormal-Roman"/>
              <a:ea typeface="ＭＳ Ｐゴシック"/>
              <a:cs typeface="+mn-cs"/>
            </a:endParaRPr>
          </a:p>
        </p:txBody>
      </p:sp>
      <p:graphicFrame>
        <p:nvGraphicFramePr>
          <p:cNvPr id="7" name="Chart 6">
            <a:extLst>
              <a:ext uri="{FF2B5EF4-FFF2-40B4-BE49-F238E27FC236}">
                <a16:creationId xmlns:a16="http://schemas.microsoft.com/office/drawing/2014/main" id="{2CDD6E1E-933A-4FEF-B5A3-1B3BC13A668F}"/>
              </a:ext>
            </a:extLst>
          </p:cNvPr>
          <p:cNvGraphicFramePr>
            <a:graphicFrameLocks/>
          </p:cNvGraphicFramePr>
          <p:nvPr>
            <p:extLst>
              <p:ext uri="{D42A27DB-BD31-4B8C-83A1-F6EECF244321}">
                <p14:modId xmlns:p14="http://schemas.microsoft.com/office/powerpoint/2010/main" val="4248558590"/>
              </p:ext>
            </p:extLst>
          </p:nvPr>
        </p:nvGraphicFramePr>
        <p:xfrm>
          <a:off x="1020504" y="1211651"/>
          <a:ext cx="4572000" cy="2762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BC78DB7F-10EA-4016-8829-A3EEC79ACA65}"/>
              </a:ext>
            </a:extLst>
          </p:cNvPr>
          <p:cNvGraphicFramePr>
            <a:graphicFrameLocks/>
          </p:cNvGraphicFramePr>
          <p:nvPr>
            <p:extLst>
              <p:ext uri="{D42A27DB-BD31-4B8C-83A1-F6EECF244321}">
                <p14:modId xmlns:p14="http://schemas.microsoft.com/office/powerpoint/2010/main" val="1673914788"/>
              </p:ext>
            </p:extLst>
          </p:nvPr>
        </p:nvGraphicFramePr>
        <p:xfrm>
          <a:off x="6781800" y="105551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FA335B64-E63A-49B2-AD48-E71AE70BE7A0}"/>
              </a:ext>
            </a:extLst>
          </p:cNvPr>
          <p:cNvGraphicFramePr>
            <a:graphicFrameLocks/>
          </p:cNvGraphicFramePr>
          <p:nvPr>
            <p:extLst>
              <p:ext uri="{D42A27DB-BD31-4B8C-83A1-F6EECF244321}">
                <p14:modId xmlns:p14="http://schemas.microsoft.com/office/powerpoint/2010/main" val="3376942731"/>
              </p:ext>
            </p:extLst>
          </p:nvPr>
        </p:nvGraphicFramePr>
        <p:xfrm>
          <a:off x="6781800" y="4039507"/>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58462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7246-0EBA-4497-A9AA-E88188146D28}"/>
              </a:ext>
            </a:extLst>
          </p:cNvPr>
          <p:cNvSpPr>
            <a:spLocks noGrp="1"/>
          </p:cNvSpPr>
          <p:nvPr>
            <p:ph type="title"/>
          </p:nvPr>
        </p:nvSpPr>
        <p:spPr>
          <a:xfrm>
            <a:off x="839788" y="365125"/>
            <a:ext cx="10515600" cy="765585"/>
          </a:xfrm>
        </p:spPr>
        <p:txBody>
          <a:bodyPr/>
          <a:lstStyle/>
          <a:p>
            <a:r>
              <a:rPr lang="en-GB" dirty="0"/>
              <a:t>Demand by Need (PSI)</a:t>
            </a:r>
          </a:p>
        </p:txBody>
      </p:sp>
      <p:sp>
        <p:nvSpPr>
          <p:cNvPr id="7" name="Text Placeholder 6">
            <a:extLst>
              <a:ext uri="{FF2B5EF4-FFF2-40B4-BE49-F238E27FC236}">
                <a16:creationId xmlns:a16="http://schemas.microsoft.com/office/drawing/2014/main" id="{C1226C2F-19F7-40E5-9E54-24E3843B6B01}"/>
              </a:ext>
            </a:extLst>
          </p:cNvPr>
          <p:cNvSpPr>
            <a:spLocks noGrp="1"/>
          </p:cNvSpPr>
          <p:nvPr>
            <p:ph type="body" idx="1"/>
          </p:nvPr>
        </p:nvSpPr>
        <p:spPr>
          <a:xfrm>
            <a:off x="836612" y="1261500"/>
            <a:ext cx="5157787" cy="481934"/>
          </a:xfrm>
        </p:spPr>
        <p:txBody>
          <a:bodyPr/>
          <a:lstStyle/>
          <a:p>
            <a:r>
              <a:rPr lang="en-GB" dirty="0"/>
              <a:t>Complex Needs</a:t>
            </a:r>
          </a:p>
        </p:txBody>
      </p:sp>
      <p:sp>
        <p:nvSpPr>
          <p:cNvPr id="9" name="Text Placeholder 8">
            <a:extLst>
              <a:ext uri="{FF2B5EF4-FFF2-40B4-BE49-F238E27FC236}">
                <a16:creationId xmlns:a16="http://schemas.microsoft.com/office/drawing/2014/main" id="{E6362649-87A4-4530-9E3C-6DDAE1440EBB}"/>
              </a:ext>
            </a:extLst>
          </p:cNvPr>
          <p:cNvSpPr>
            <a:spLocks noGrp="1"/>
          </p:cNvSpPr>
          <p:nvPr>
            <p:ph type="body" sz="quarter" idx="3"/>
          </p:nvPr>
        </p:nvSpPr>
        <p:spPr>
          <a:xfrm>
            <a:off x="6169024" y="1261500"/>
            <a:ext cx="5183188" cy="481934"/>
          </a:xfrm>
        </p:spPr>
        <p:txBody>
          <a:bodyPr/>
          <a:lstStyle/>
          <a:p>
            <a:r>
              <a:rPr lang="en-GB" dirty="0"/>
              <a:t>Non-Complex</a:t>
            </a:r>
          </a:p>
        </p:txBody>
      </p:sp>
      <p:graphicFrame>
        <p:nvGraphicFramePr>
          <p:cNvPr id="5" name="Table 4">
            <a:extLst>
              <a:ext uri="{FF2B5EF4-FFF2-40B4-BE49-F238E27FC236}">
                <a16:creationId xmlns:a16="http://schemas.microsoft.com/office/drawing/2014/main" id="{3F6647C7-0ABF-4379-9991-15B17868C201}"/>
              </a:ext>
            </a:extLst>
          </p:cNvPr>
          <p:cNvGraphicFramePr>
            <a:graphicFrameLocks noGrp="1"/>
          </p:cNvGraphicFramePr>
          <p:nvPr>
            <p:extLst>
              <p:ext uri="{D42A27DB-BD31-4B8C-83A1-F6EECF244321}">
                <p14:modId xmlns:p14="http://schemas.microsoft.com/office/powerpoint/2010/main" val="538293941"/>
              </p:ext>
            </p:extLst>
          </p:nvPr>
        </p:nvGraphicFramePr>
        <p:xfrm>
          <a:off x="954598" y="1977258"/>
          <a:ext cx="3161942" cy="2476663"/>
        </p:xfrm>
        <a:graphic>
          <a:graphicData uri="http://schemas.openxmlformats.org/drawingml/2006/table">
            <a:tbl>
              <a:tblPr/>
              <a:tblGrid>
                <a:gridCol w="2247542">
                  <a:extLst>
                    <a:ext uri="{9D8B030D-6E8A-4147-A177-3AD203B41FA5}">
                      <a16:colId xmlns:a16="http://schemas.microsoft.com/office/drawing/2014/main" val="2175345305"/>
                    </a:ext>
                  </a:extLst>
                </a:gridCol>
                <a:gridCol w="914400">
                  <a:extLst>
                    <a:ext uri="{9D8B030D-6E8A-4147-A177-3AD203B41FA5}">
                      <a16:colId xmlns:a16="http://schemas.microsoft.com/office/drawing/2014/main" val="1713209428"/>
                    </a:ext>
                  </a:extLst>
                </a:gridCol>
              </a:tblGrid>
              <a:tr h="450807">
                <a:tc>
                  <a:txBody>
                    <a:bodyPr/>
                    <a:lstStyle/>
                    <a:p>
                      <a:pPr algn="l" fontAlgn="ctr"/>
                      <a:r>
                        <a:rPr lang="en-GB" sz="1800" b="1" i="0" u="none" strike="noStrike" dirty="0">
                          <a:solidFill>
                            <a:schemeClr val="bg1"/>
                          </a:solidFill>
                          <a:effectLst/>
                          <a:latin typeface="+mj-lt"/>
                        </a:rPr>
                        <a:t>Adults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89818120"/>
                  </a:ext>
                </a:extLst>
              </a:tr>
              <a:tr h="485407">
                <a:tc>
                  <a:txBody>
                    <a:bodyPr/>
                    <a:lstStyle/>
                    <a:p>
                      <a:pPr algn="l" fontAlgn="ctr"/>
                      <a:r>
                        <a:rPr lang="en-GB" sz="1800" b="1" i="0" u="none" strike="noStrike" dirty="0">
                          <a:solidFill>
                            <a:schemeClr val="bg1"/>
                          </a:solidFill>
                          <a:effectLst/>
                          <a:latin typeface="+mj-lt"/>
                        </a:rPr>
                        <a:t>Option Identified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22102440"/>
                  </a:ext>
                </a:extLst>
              </a:tr>
              <a:tr h="517894">
                <a:tc>
                  <a:txBody>
                    <a:bodyPr/>
                    <a:lstStyle/>
                    <a:p>
                      <a:pPr algn="l" fontAlgn="ctr"/>
                      <a:r>
                        <a:rPr lang="en-GB" sz="1800" b="1" i="0" u="none" strike="noStrike" dirty="0">
                          <a:solidFill>
                            <a:schemeClr val="bg1"/>
                          </a:solidFill>
                          <a:effectLst/>
                          <a:latin typeface="+mj-lt"/>
                        </a:rPr>
                        <a:t>No Option Identified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54135716"/>
                  </a:ext>
                </a:extLst>
              </a:tr>
              <a:tr h="504661">
                <a:tc>
                  <a:txBody>
                    <a:bodyPr/>
                    <a:lstStyle/>
                    <a:p>
                      <a:pPr algn="l" fontAlgn="ctr"/>
                      <a:r>
                        <a:rPr lang="en-GB" sz="1800" b="1" i="0" u="none" strike="noStrike" dirty="0">
                          <a:solidFill>
                            <a:schemeClr val="bg1"/>
                          </a:solidFill>
                          <a:effectLst/>
                          <a:latin typeface="+mj-lt"/>
                        </a:rPr>
                        <a:t>Shared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71663885"/>
                  </a:ext>
                </a:extLst>
              </a:tr>
              <a:tr h="517894">
                <a:tc>
                  <a:txBody>
                    <a:bodyPr/>
                    <a:lstStyle/>
                    <a:p>
                      <a:pPr algn="l" fontAlgn="ctr"/>
                      <a:r>
                        <a:rPr lang="en-GB" sz="1800" b="1" i="0" u="none" strike="noStrike" dirty="0">
                          <a:solidFill>
                            <a:schemeClr val="bg1"/>
                          </a:solidFill>
                          <a:effectLst/>
                          <a:latin typeface="+mj-lt"/>
                        </a:rPr>
                        <a:t>Self-Contained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j-lt"/>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64014625"/>
                  </a:ext>
                </a:extLst>
              </a:tr>
            </a:tbl>
          </a:graphicData>
        </a:graphic>
      </p:graphicFrame>
      <p:graphicFrame>
        <p:nvGraphicFramePr>
          <p:cNvPr id="6" name="Table 5">
            <a:extLst>
              <a:ext uri="{FF2B5EF4-FFF2-40B4-BE49-F238E27FC236}">
                <a16:creationId xmlns:a16="http://schemas.microsoft.com/office/drawing/2014/main" id="{62F87300-1750-4A02-9541-138C547D1C4B}"/>
              </a:ext>
            </a:extLst>
          </p:cNvPr>
          <p:cNvGraphicFramePr>
            <a:graphicFrameLocks noGrp="1"/>
          </p:cNvGraphicFramePr>
          <p:nvPr>
            <p:extLst>
              <p:ext uri="{D42A27DB-BD31-4B8C-83A1-F6EECF244321}">
                <p14:modId xmlns:p14="http://schemas.microsoft.com/office/powerpoint/2010/main" val="2364654553"/>
              </p:ext>
            </p:extLst>
          </p:nvPr>
        </p:nvGraphicFramePr>
        <p:xfrm>
          <a:off x="6280404" y="1971766"/>
          <a:ext cx="3161942" cy="2470173"/>
        </p:xfrm>
        <a:graphic>
          <a:graphicData uri="http://schemas.openxmlformats.org/drawingml/2006/table">
            <a:tbl>
              <a:tblPr/>
              <a:tblGrid>
                <a:gridCol w="2299981">
                  <a:extLst>
                    <a:ext uri="{9D8B030D-6E8A-4147-A177-3AD203B41FA5}">
                      <a16:colId xmlns:a16="http://schemas.microsoft.com/office/drawing/2014/main" val="3326964083"/>
                    </a:ext>
                  </a:extLst>
                </a:gridCol>
                <a:gridCol w="861961">
                  <a:extLst>
                    <a:ext uri="{9D8B030D-6E8A-4147-A177-3AD203B41FA5}">
                      <a16:colId xmlns:a16="http://schemas.microsoft.com/office/drawing/2014/main" val="1760865421"/>
                    </a:ext>
                  </a:extLst>
                </a:gridCol>
              </a:tblGrid>
              <a:tr h="423868">
                <a:tc>
                  <a:txBody>
                    <a:bodyPr/>
                    <a:lstStyle/>
                    <a:p>
                      <a:pPr algn="l" fontAlgn="ctr"/>
                      <a:r>
                        <a:rPr lang="en-GB" sz="1800" b="1" i="0" u="none" strike="noStrike" dirty="0">
                          <a:solidFill>
                            <a:schemeClr val="bg1"/>
                          </a:solidFill>
                          <a:effectLst/>
                          <a:latin typeface="+mn-lt"/>
                        </a:rPr>
                        <a:t>Adults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80502518"/>
                  </a:ext>
                </a:extLst>
              </a:tr>
              <a:tr h="488872">
                <a:tc>
                  <a:txBody>
                    <a:bodyPr/>
                    <a:lstStyle/>
                    <a:p>
                      <a:pPr algn="l" fontAlgn="ctr"/>
                      <a:r>
                        <a:rPr lang="en-GB" sz="1800" b="1" i="0" u="none" strike="noStrike" dirty="0">
                          <a:solidFill>
                            <a:schemeClr val="bg1"/>
                          </a:solidFill>
                          <a:effectLst/>
                          <a:latin typeface="+mn-lt"/>
                        </a:rPr>
                        <a:t>Option Identified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28647325"/>
                  </a:ext>
                </a:extLst>
              </a:tr>
              <a:tr h="501716">
                <a:tc>
                  <a:txBody>
                    <a:bodyPr/>
                    <a:lstStyle/>
                    <a:p>
                      <a:pPr algn="l" fontAlgn="ctr"/>
                      <a:r>
                        <a:rPr lang="en-GB" sz="1800" b="1" i="0" u="none" strike="noStrike" dirty="0">
                          <a:solidFill>
                            <a:schemeClr val="bg1"/>
                          </a:solidFill>
                          <a:effectLst/>
                          <a:latin typeface="+mn-lt"/>
                        </a:rPr>
                        <a:t>No Option Identified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68807326"/>
                  </a:ext>
                </a:extLst>
              </a:tr>
              <a:tr h="479286">
                <a:tc>
                  <a:txBody>
                    <a:bodyPr/>
                    <a:lstStyle/>
                    <a:p>
                      <a:pPr algn="l" fontAlgn="ctr"/>
                      <a:r>
                        <a:rPr lang="en-GB" sz="1800" b="1" i="0" u="none" strike="noStrike" dirty="0">
                          <a:solidFill>
                            <a:schemeClr val="bg1"/>
                          </a:solidFill>
                          <a:effectLst/>
                          <a:latin typeface="+mn-lt"/>
                        </a:rPr>
                        <a:t>Shared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41440861"/>
                  </a:ext>
                </a:extLst>
              </a:tr>
              <a:tr h="576431">
                <a:tc>
                  <a:txBody>
                    <a:bodyPr/>
                    <a:lstStyle/>
                    <a:p>
                      <a:pPr algn="l" fontAlgn="ctr"/>
                      <a:r>
                        <a:rPr lang="en-GB" sz="1800" b="1" i="0" u="none" strike="noStrike" dirty="0">
                          <a:solidFill>
                            <a:schemeClr val="bg1"/>
                          </a:solidFill>
                          <a:effectLst/>
                          <a:latin typeface="+mn-lt"/>
                        </a:rPr>
                        <a:t>Self-Contained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2558"/>
                    </a:solidFill>
                  </a:tcPr>
                </a:tc>
                <a:tc>
                  <a:txBody>
                    <a:bodyPr/>
                    <a:lstStyle/>
                    <a:p>
                      <a:pPr algn="ctr" fontAlgn="b"/>
                      <a:r>
                        <a:rPr lang="en-GB" sz="2000" b="0" i="0" u="none" strike="noStrike" dirty="0">
                          <a:solidFill>
                            <a:srgbClr val="000000"/>
                          </a:solidFill>
                          <a:effectLst/>
                          <a:latin typeface="+mn-l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14808945"/>
                  </a:ext>
                </a:extLst>
              </a:tr>
            </a:tbl>
          </a:graphicData>
        </a:graphic>
      </p:graphicFrame>
      <p:sp>
        <p:nvSpPr>
          <p:cNvPr id="11" name="Rectangle 10">
            <a:extLst>
              <a:ext uri="{FF2B5EF4-FFF2-40B4-BE49-F238E27FC236}">
                <a16:creationId xmlns:a16="http://schemas.microsoft.com/office/drawing/2014/main" id="{C52CE54C-9442-4D33-879E-A074B1963CCE}"/>
              </a:ext>
            </a:extLst>
          </p:cNvPr>
          <p:cNvSpPr/>
          <p:nvPr/>
        </p:nvSpPr>
        <p:spPr>
          <a:xfrm>
            <a:off x="951423" y="5016475"/>
            <a:ext cx="10400789" cy="1160050"/>
          </a:xfrm>
          <a:prstGeom prst="rect">
            <a:avLst/>
          </a:prstGeom>
          <a:solidFill>
            <a:srgbClr val="682558"/>
          </a:solidFill>
          <a:ln>
            <a:solidFill>
              <a:srgbClr val="682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MetaNormal-Roman"/>
                <a:ea typeface="ＭＳ Ｐゴシック"/>
                <a:cs typeface="+mn-cs"/>
              </a:rPr>
              <a:t>Headlines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FFFFFF"/>
              </a:solidFill>
              <a:effectLst/>
              <a:uLnTx/>
              <a:uFillTx/>
              <a:latin typeface="MetaNormal-Roman"/>
              <a:ea typeface="ＭＳ Ｐゴシック"/>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600" b="1" i="0" u="none" strike="noStrike" kern="1200" cap="none" spc="0" normalizeH="0" baseline="0" noProof="0" dirty="0">
                <a:ln>
                  <a:noFill/>
                </a:ln>
                <a:solidFill>
                  <a:srgbClr val="FFFFFF"/>
                </a:solidFill>
                <a:effectLst/>
                <a:uLnTx/>
                <a:uFillTx/>
                <a:latin typeface="MetaNormal-Roman"/>
                <a:ea typeface="ＭＳ Ｐゴシック"/>
                <a:cs typeface="+mn-cs"/>
              </a:rPr>
              <a:t>100%</a:t>
            </a:r>
            <a:r>
              <a:rPr kumimoji="0" lang="en-GB" sz="1600" b="0" i="0" u="none" strike="noStrike" kern="1200" cap="none" spc="0" normalizeH="0" baseline="0" noProof="0" dirty="0">
                <a:ln>
                  <a:noFill/>
                </a:ln>
                <a:solidFill>
                  <a:srgbClr val="FFFFFF"/>
                </a:solidFill>
                <a:effectLst/>
                <a:uLnTx/>
                <a:uFillTx/>
                <a:latin typeface="MetaNormal-Roman"/>
                <a:ea typeface="ＭＳ Ｐゴシック"/>
                <a:cs typeface="+mn-cs"/>
              </a:rPr>
              <a:t> of adults with PSI needs have no option identified at this time, suggesting a lack of suitable services.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600" b="0" i="0" u="none" strike="noStrike" kern="1200" cap="none" spc="0" normalizeH="0" baseline="0" noProof="0" dirty="0">
                <a:ln>
                  <a:noFill/>
                </a:ln>
                <a:solidFill>
                  <a:srgbClr val="FFFFFF"/>
                </a:solidFill>
                <a:effectLst/>
                <a:uLnTx/>
                <a:uFillTx/>
                <a:latin typeface="MetaNormal-Roman"/>
                <a:ea typeface="ＭＳ Ｐゴシック"/>
                <a:cs typeface="+mn-cs"/>
              </a:rPr>
              <a:t>There is a higher proportion of non-complex adults seeking accommodation.</a:t>
            </a:r>
          </a:p>
        </p:txBody>
      </p:sp>
    </p:spTree>
    <p:extLst>
      <p:ext uri="{BB962C8B-B14F-4D97-AF65-F5344CB8AC3E}">
        <p14:creationId xmlns:p14="http://schemas.microsoft.com/office/powerpoint/2010/main" val="74300359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E00069"/>
      </a:dk2>
      <a:lt2>
        <a:srgbClr val="E1291A"/>
      </a:lt2>
      <a:accent1>
        <a:srgbClr val="00A8D6"/>
      </a:accent1>
      <a:accent2>
        <a:srgbClr val="E00069"/>
      </a:accent2>
      <a:accent3>
        <a:srgbClr val="65B22E"/>
      </a:accent3>
      <a:accent4>
        <a:srgbClr val="FAB500"/>
      </a:accent4>
      <a:accent5>
        <a:srgbClr val="934D98"/>
      </a:accent5>
      <a:accent6>
        <a:srgbClr val="E40037"/>
      </a:accent6>
      <a:hlink>
        <a:srgbClr val="004899"/>
      </a:hlink>
      <a:folHlink>
        <a:srgbClr val="D5EBF0"/>
      </a:folHlink>
    </a:clrScheme>
    <a:fontScheme name="Custom 1">
      <a:majorFont>
        <a:latin typeface="MetaNormal-Roman"/>
        <a:ea typeface="ＭＳ Ｐゴシック"/>
        <a:cs typeface=""/>
      </a:majorFont>
      <a:minorFont>
        <a:latin typeface="MetaNormal-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vider Demand Bulletin April 2022 - Nick 14.4.22" id="{5AFABA2B-C53E-4254-A4A2-4D23A2B0B6D3}" vid="{6151484A-C609-4706-AF70-169A41EA243A}"/>
    </a:ext>
  </a:extLst>
</a:theme>
</file>

<file path=docProps/app.xml><?xml version="1.0" encoding="utf-8"?>
<Properties xmlns="http://schemas.openxmlformats.org/officeDocument/2006/extended-properties" xmlns:vt="http://schemas.openxmlformats.org/officeDocument/2006/docPropsVTypes">
  <Template>Provider Demand Bulletin April 2022 - Nick 14.4.22</Template>
  <TotalTime>433</TotalTime>
  <Words>845</Words>
  <Application>Microsoft Office PowerPoint</Application>
  <PresentationFormat>Widescreen</PresentationFormat>
  <Paragraphs>137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MetaNormal-Roman</vt:lpstr>
      <vt:lpstr>Wingdings</vt:lpstr>
      <vt:lpstr>Office Theme</vt:lpstr>
      <vt:lpstr>Supported Living - Demand Bulletin</vt:lpstr>
      <vt:lpstr>Demand Overview</vt:lpstr>
      <vt:lpstr>Learning Disabilities and/or Autism (LDA) Demand</vt:lpstr>
      <vt:lpstr>Demand by District (LDA)</vt:lpstr>
      <vt:lpstr>Demand by Need (LDA)</vt:lpstr>
      <vt:lpstr>Adults with no option identified (LDA)</vt:lpstr>
      <vt:lpstr>Physical and/or Sensory Impairment (PSI) Demand</vt:lpstr>
      <vt:lpstr>Demand by District (PSI)</vt:lpstr>
      <vt:lpstr>Demand by Need (PSI)</vt:lpstr>
      <vt:lpstr>Adults with no option identified (PSI)</vt:lpstr>
      <vt:lpstr>Development Pipeline</vt:lpstr>
      <vt:lpstr>Developments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Supported Living - Demand Bulletin</dc:title>
  <dc:creator>Valerie Jobson - Specialist Accommodation Lead</dc:creator>
  <cp:lastModifiedBy>Nick Green - Procurement Specialist</cp:lastModifiedBy>
  <cp:revision>14</cp:revision>
  <dcterms:created xsi:type="dcterms:W3CDTF">2022-04-14T16:18:40Z</dcterms:created>
  <dcterms:modified xsi:type="dcterms:W3CDTF">2023-02-23T15:19:00Z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d8be9e-c8d9-4b9c-bd40-2c27cc7ea2e6_Enabled">
    <vt:lpwstr>true</vt:lpwstr>
  </property>
  <property fmtid="{D5CDD505-2E9C-101B-9397-08002B2CF9AE}" pid="3" name="MSIP_Label_39d8be9e-c8d9-4b9c-bd40-2c27cc7ea2e6_SetDate">
    <vt:lpwstr>2020-09-23T10:07:54Z</vt:lpwstr>
  </property>
  <property fmtid="{D5CDD505-2E9C-101B-9397-08002B2CF9AE}" pid="4" name="MSIP_Label_39d8be9e-c8d9-4b9c-bd40-2c27cc7ea2e6_Method">
    <vt:lpwstr>Standard</vt:lpwstr>
  </property>
  <property fmtid="{D5CDD505-2E9C-101B-9397-08002B2CF9AE}" pid="5" name="MSIP_Label_39d8be9e-c8d9-4b9c-bd40-2c27cc7ea2e6_Name">
    <vt:lpwstr>39d8be9e-c8d9-4b9c-bd40-2c27cc7ea2e6</vt:lpwstr>
  </property>
  <property fmtid="{D5CDD505-2E9C-101B-9397-08002B2CF9AE}" pid="6" name="MSIP_Label_39d8be9e-c8d9-4b9c-bd40-2c27cc7ea2e6_SiteId">
    <vt:lpwstr>a8b4324f-155c-4215-a0f1-7ed8cc9a992f</vt:lpwstr>
  </property>
  <property fmtid="{D5CDD505-2E9C-101B-9397-08002B2CF9AE}" pid="7" name="MSIP_Label_39d8be9e-c8d9-4b9c-bd40-2c27cc7ea2e6_ActionId">
    <vt:lpwstr>35d9a07b-967c-48f5-ba41-0000e646ceb9</vt:lpwstr>
  </property>
  <property fmtid="{D5CDD505-2E9C-101B-9397-08002B2CF9AE}" pid="8" name="MSIP_Label_39d8be9e-c8d9-4b9c-bd40-2c27cc7ea2e6_ContentBits">
    <vt:lpwstr>0</vt:lpwstr>
  </property>
</Properties>
</file>